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3" r:id="rId1"/>
  </p:sldMasterIdLst>
  <p:notesMasterIdLst>
    <p:notesMasterId r:id="rId14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9" d="100"/>
          <a:sy n="79" d="100"/>
        </p:scale>
        <p:origin x="-138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1E068-3A32-4A45-B77F-7A1E01DCA561}" type="datetimeFigureOut">
              <a:rPr lang="ru-RU" smtClean="0"/>
              <a:t>05.12.2016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4D096-9829-4F8D-810D-35DFEE2CD0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8388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4D096-9829-4F8D-810D-35DFEE2CD01D}" type="slidenum">
              <a:rPr lang="uk-UA" smtClean="0"/>
              <a:t>1</a:t>
            </a:fld>
            <a:endParaRPr lang="uk-U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4D096-9829-4F8D-810D-35DFEE2CD01D}" type="slidenum">
              <a:rPr lang="uk-UA" smtClean="0"/>
              <a:t>10</a:t>
            </a:fld>
            <a:endParaRPr lang="uk-U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4D096-9829-4F8D-810D-35DFEE2CD01D}" type="slidenum">
              <a:rPr lang="uk-UA" smtClean="0"/>
              <a:t>11</a:t>
            </a:fld>
            <a:endParaRPr lang="uk-U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4D096-9829-4F8D-810D-35DFEE2CD01D}" type="slidenum">
              <a:rPr lang="uk-UA" smtClean="0"/>
              <a:t>12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4D096-9829-4F8D-810D-35DFEE2CD01D}" type="slidenum">
              <a:rPr lang="uk-UA" smtClean="0"/>
              <a:t>2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4D096-9829-4F8D-810D-35DFEE2CD01D}" type="slidenum">
              <a:rPr lang="uk-UA" smtClean="0"/>
              <a:t>3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4D096-9829-4F8D-810D-35DFEE2CD01D}" type="slidenum">
              <a:rPr lang="uk-UA" smtClean="0"/>
              <a:t>4</a:t>
            </a:fld>
            <a:endParaRPr 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4D096-9829-4F8D-810D-35DFEE2CD01D}" type="slidenum">
              <a:rPr lang="uk-UA" smtClean="0"/>
              <a:t>5</a:t>
            </a:fld>
            <a:endParaRPr 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4D096-9829-4F8D-810D-35DFEE2CD01D}" type="slidenum">
              <a:rPr lang="uk-UA" smtClean="0"/>
              <a:t>6</a:t>
            </a:fld>
            <a:endParaRPr 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4D096-9829-4F8D-810D-35DFEE2CD01D}" type="slidenum">
              <a:rPr lang="uk-UA" smtClean="0"/>
              <a:t>7</a:t>
            </a:fld>
            <a:endParaRPr 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4D096-9829-4F8D-810D-35DFEE2CD01D}" type="slidenum">
              <a:rPr lang="uk-UA" smtClean="0"/>
              <a:t>8</a:t>
            </a:fld>
            <a:endParaRPr lang="uk-U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4D096-9829-4F8D-810D-35DFEE2CD01D}" type="slidenum">
              <a:rPr lang="uk-UA" smtClean="0"/>
              <a:t>9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C916-6477-4FA4-B03F-56AC2FB3617E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4B16-0CEA-4986-AA13-80F465AE39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2383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C916-6477-4FA4-B03F-56AC2FB3617E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4B16-0CEA-4986-AA13-80F465AE39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552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C916-6477-4FA4-B03F-56AC2FB3617E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4B16-0CEA-4986-AA13-80F465AE39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5450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C916-6477-4FA4-B03F-56AC2FB3617E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4B16-0CEA-4986-AA13-80F465AE39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6486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C916-6477-4FA4-B03F-56AC2FB3617E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4B16-0CEA-4986-AA13-80F465AE39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1167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C916-6477-4FA4-B03F-56AC2FB3617E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4B16-0CEA-4986-AA13-80F465AE39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463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C916-6477-4FA4-B03F-56AC2FB3617E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4B16-0CEA-4986-AA13-80F465AE39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64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C916-6477-4FA4-B03F-56AC2FB3617E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4B16-0CEA-4986-AA13-80F465AE39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516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C916-6477-4FA4-B03F-56AC2FB3617E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4B16-0CEA-4986-AA13-80F465AE39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824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C916-6477-4FA4-B03F-56AC2FB3617E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4B16-0CEA-4986-AA13-80F465AE39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67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C916-6477-4FA4-B03F-56AC2FB3617E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4B16-0CEA-4986-AA13-80F465AE39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597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C916-6477-4FA4-B03F-56AC2FB3617E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4B16-0CEA-4986-AA13-80F465AE39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915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C916-6477-4FA4-B03F-56AC2FB3617E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4B16-0CEA-4986-AA13-80F465AE39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126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D11CC916-6477-4FA4-B03F-56AC2FB3617E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16244B16-0CEA-4986-AA13-80F465AE39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455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11CC916-6477-4FA4-B03F-56AC2FB3617E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16244B16-0CEA-4986-AA13-80F465AE39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32614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  <p:sldLayoutId id="2147483895" r:id="rId12"/>
    <p:sldLayoutId id="2147483896" r:id="rId13"/>
    <p:sldLayoutId id="2147483897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2705" y="766759"/>
            <a:ext cx="10572000" cy="2971051"/>
          </a:xfrm>
        </p:spPr>
        <p:txBody>
          <a:bodyPr/>
          <a:lstStyle/>
          <a:p>
            <a:pPr algn="ctr"/>
            <a:r>
              <a:rPr lang="uk-UA" dirty="0" smtClean="0"/>
              <a:t>Основні принципи виховного процесу</a:t>
            </a:r>
            <a:endParaRPr lang="uk-UA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38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Індивідуальний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вихованні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10567270" cy="1441782"/>
          </a:xfrm>
        </p:spPr>
        <p:txBody>
          <a:bodyPr/>
          <a:lstStyle/>
          <a:p>
            <a:pPr algn="l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Наприклад, важливою вимогою до організації виховного процесу і однією з умов підвищення його ефективності є індивідуальна корекція загальної системи виховання. Виховні заходи, які не враховують цієї вимоги, не зачіпають внутрішніх сторін особистості вихованця, а тому є малоефективними.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896" y="3616657"/>
            <a:ext cx="4967785" cy="3104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8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Принцип </a:t>
            </a:r>
            <a:r>
              <a:rPr lang="ru-RU" sz="28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системності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ru-RU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наступності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вихованні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4728" y="2174874"/>
            <a:ext cx="10567270" cy="1605555"/>
          </a:xfrm>
        </p:spPr>
        <p:txBody>
          <a:bodyPr/>
          <a:lstStyle/>
          <a:p>
            <a:pPr algn="l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Виходить з того, що для формування свідомості, вироблення навичок і звичок поведінки потрібна система певних послідовних виховних заходів. Такі якості людської особистості не можна сформувати, якщо виховний процес являтиме собою випадковий набір виховних заходів, що матимуть епізодичний, а не системний характер.</a:t>
            </a: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224" y="3780429"/>
            <a:ext cx="4319549" cy="2877900"/>
          </a:xfrm>
        </p:spPr>
      </p:pic>
    </p:spTree>
    <p:extLst>
      <p:ext uri="{BB962C8B-B14F-4D97-AF65-F5344CB8AC3E}">
        <p14:creationId xmlns:p14="http://schemas.microsoft.com/office/powerpoint/2010/main" val="19355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464599"/>
          </a:xfrm>
        </p:spPr>
        <p:txBody>
          <a:bodyPr/>
          <a:lstStyle/>
          <a:p>
            <a:r>
              <a:rPr lang="uk-UA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Єдність педагогічних вимог школи, сім'ї і громадськості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 вимоги мають охоплювати всі сторони навчально-виховної роботи школи, всі форми діяльності учнівського та педагогічного колективів, сім'ї, знаходити свій вияв у змісті, формах навчання та виховання, у правилах поведінки школярів, у стилі життя школи, її традиціях.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514" y="3189465"/>
            <a:ext cx="3850029" cy="256508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4373" y="1439731"/>
            <a:ext cx="2319997" cy="312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77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2309951"/>
            <a:ext cx="10561418" cy="1468800"/>
          </a:xfrm>
        </p:spPr>
        <p:txBody>
          <a:bodyPr/>
          <a:lstStyle/>
          <a:p>
            <a:pPr algn="l"/>
            <a:r>
              <a:rPr lang="ru-RU" b="0" dirty="0" err="1" smtClean="0"/>
              <a:t>Процес</a:t>
            </a:r>
            <a:r>
              <a:rPr lang="ru-RU" b="0" dirty="0" smtClean="0"/>
              <a:t> </a:t>
            </a:r>
            <a:r>
              <a:rPr lang="ru-RU" b="0" dirty="0" err="1"/>
              <a:t>виховання</a:t>
            </a:r>
            <a:r>
              <a:rPr lang="ru-RU" b="0" dirty="0"/>
              <a:t> </a:t>
            </a:r>
            <a:r>
              <a:rPr lang="ru-RU" b="0" dirty="0" err="1"/>
              <a:t>ґрунтується</a:t>
            </a:r>
            <a:r>
              <a:rPr lang="ru-RU" b="0" dirty="0"/>
              <a:t> на таких принципах: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737462"/>
          </a:xfrm>
        </p:spPr>
        <p:txBody>
          <a:bodyPr>
            <a:normAutofit/>
          </a:bodyPr>
          <a:lstStyle/>
          <a:p>
            <a:pPr algn="l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виховання - керівні положення, що відображають загальні закономірності процесу виховання і визначають вимоги до змісту організації та методів виховного процесу.</a:t>
            </a:r>
          </a:p>
        </p:txBody>
      </p:sp>
    </p:spTree>
    <p:extLst>
      <p:ext uri="{BB962C8B-B14F-4D97-AF65-F5344CB8AC3E}">
        <p14:creationId xmlns:p14="http://schemas.microsoft.com/office/powerpoint/2010/main" val="296865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151" y="124674"/>
            <a:ext cx="3547533" cy="1618396"/>
          </a:xfrm>
        </p:spPr>
        <p:txBody>
          <a:bodyPr/>
          <a:lstStyle/>
          <a:p>
            <a:r>
              <a:rPr lang="uk-UA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Цілеспрямованість виховання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073151" y="2078132"/>
            <a:ext cx="10743820" cy="4254429"/>
          </a:xfrm>
        </p:spPr>
        <p:txBody>
          <a:bodyPr>
            <a:norm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 спрямування виховної роботи на досягнення основної мети виховання - формування всебічно розвиненої особистості, підготовка її до свідомої та активної трудової діяльності. Умовами реалізації його є підпорядкованість виховної роботи загальній меті, знання цієї мети вихователями і вихованцями, недопущення стихійності у вихованні, наявність перспектив, проектування рівня вихованості особистості відповідно до запланованої мети.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086" y="124674"/>
            <a:ext cx="4419885" cy="3089827"/>
          </a:xfrm>
        </p:spPr>
      </p:pic>
    </p:spTree>
    <p:extLst>
      <p:ext uri="{BB962C8B-B14F-4D97-AF65-F5344CB8AC3E}">
        <p14:creationId xmlns:p14="http://schemas.microsoft.com/office/powerpoint/2010/main" val="233568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151" y="668741"/>
            <a:ext cx="3829048" cy="1122788"/>
          </a:xfrm>
        </p:spPr>
        <p:txBody>
          <a:bodyPr/>
          <a:lstStyle/>
          <a:p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Зв'язок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8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життям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199" y="545910"/>
            <a:ext cx="7007435" cy="465235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4235596"/>
          </a:xfrm>
        </p:spPr>
        <p:txBody>
          <a:bodyPr>
            <a:norm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Виховна діяльність школи має орієнтувати учнів на узгодження їх життєдіяльності з життям суспільства, посильну участь у ньому, готувати їх до трудової діяльності. Цьому сприяє використання у виховній роботі краєзнавчого матеріалу, ознайомлення учнів із суспільно-політичними подіями в країні, залучення їх до участі в громадській роботі.</a:t>
            </a:r>
          </a:p>
        </p:txBody>
      </p:sp>
    </p:spTree>
    <p:extLst>
      <p:ext uri="{BB962C8B-B14F-4D97-AF65-F5344CB8AC3E}">
        <p14:creationId xmlns:p14="http://schemas.microsoft.com/office/powerpoint/2010/main" val="26327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Єдність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вихованні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idx="1"/>
          </p:nvPr>
        </p:nvSpPr>
        <p:spPr>
          <a:xfrm>
            <a:off x="814728" y="2174874"/>
            <a:ext cx="11099768" cy="1018702"/>
          </a:xfrm>
        </p:spPr>
        <p:txBody>
          <a:bodyPr/>
          <a:lstStyle/>
          <a:p>
            <a:pPr algn="l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Поведінка людини - це її свідомість у дії. Виховання такої єдності свідомості є складним і суперечливим процесом, оскільки формування навичок правильної поведінки набагато складніше, ніж виховання свідомості. </a:t>
            </a:r>
          </a:p>
        </p:txBody>
      </p:sp>
      <p:pic>
        <p:nvPicPr>
          <p:cNvPr id="19" name="Объект 1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716" y="3193576"/>
            <a:ext cx="6205063" cy="3149920"/>
          </a:xfrm>
        </p:spPr>
      </p:pic>
    </p:spTree>
    <p:extLst>
      <p:ext uri="{BB962C8B-B14F-4D97-AF65-F5344CB8AC3E}">
        <p14:creationId xmlns:p14="http://schemas.microsoft.com/office/powerpoint/2010/main" val="359018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Виховання в праці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10567270" cy="1086940"/>
          </a:xfrm>
        </p:spPr>
        <p:txBody>
          <a:bodyPr/>
          <a:lstStyle/>
          <a:p>
            <a:pPr algn="l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Цей принцип вибудовується на ідеї, що формування особистості безпосередньо залежить від її діяльності. Спирається він і на таку психологічну якість, як прагнення дитини до активної діяльності.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236" y="3262313"/>
            <a:ext cx="4293571" cy="3413390"/>
          </a:xfrm>
        </p:spPr>
      </p:pic>
    </p:spTree>
    <p:extLst>
      <p:ext uri="{BB962C8B-B14F-4D97-AF65-F5344CB8AC3E}">
        <p14:creationId xmlns:p14="http://schemas.microsoft.com/office/powerpoint/2010/main" val="311846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Комплексний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вихованні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10826812" cy="1878510"/>
          </a:xfrm>
        </p:spPr>
        <p:txBody>
          <a:bodyPr/>
          <a:lstStyle/>
          <a:p>
            <a:pPr algn="l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Ґрунтується він на діалектичній взаємозалежності педагогічних явищ і процесів. Втілення його в життя передбачає: єдність мети, завдань і змісту, форм, методів і прийомів виховання, а також єдність виховних впливів школи, сім'ї, громадськості, засобів масової інформації, вулиці; врахування вікових та індивідуальних особливостей учнів; єдність виховання і самовиховання; постійне вивчення рівня вихованості учня і коригування виховної роботи.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881" y="4053385"/>
            <a:ext cx="5167503" cy="2698586"/>
          </a:xfrm>
        </p:spPr>
      </p:pic>
    </p:spTree>
    <p:extLst>
      <p:ext uri="{BB962C8B-B14F-4D97-AF65-F5344CB8AC3E}">
        <p14:creationId xmlns:p14="http://schemas.microsoft.com/office/powerpoint/2010/main" val="125106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65" y="1433016"/>
            <a:ext cx="5655762" cy="3780430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812516"/>
          </a:xfrm>
        </p:spPr>
        <p:txBody>
          <a:bodyPr>
            <a:no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 стає особистістю завдяки спілкуванню і пов'язаному з ним відокремленню. Найкращі умови для спілкування й відокремлення створюються в колективі. Отже, цей принцип виховання зумовлений об'єктивними закономірностями розвитку дитини і відповідає природі суспільства.</a:t>
            </a:r>
          </a:p>
        </p:txBody>
      </p:sp>
    </p:spTree>
    <p:extLst>
      <p:ext uri="{BB962C8B-B14F-4D97-AF65-F5344CB8AC3E}">
        <p14:creationId xmlns:p14="http://schemas.microsoft.com/office/powerpoint/2010/main" val="231889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Поєднання педагогічного керівництва з ініціативою та самодіяльністю </a:t>
            </a:r>
            <a:r>
              <a:rPr lang="uk-UA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10000" y="2265528"/>
            <a:ext cx="10567270" cy="982638"/>
          </a:xfrm>
        </p:spPr>
        <p:txBody>
          <a:bodyPr/>
          <a:lstStyle/>
          <a:p>
            <a:pPr algn="l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Педагогічне керівництво зумовлюється відсутністю в учнів життєвого досвіду. А, як відомо, виховання творчої особистості можливе за існування умов для вияву самостійності й творчості, схвалення ініціативи та самодіяльності учнів.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910" y="3330535"/>
            <a:ext cx="5152520" cy="3356867"/>
          </a:xfrm>
        </p:spPr>
      </p:pic>
    </p:spTree>
    <p:extLst>
      <p:ext uri="{BB962C8B-B14F-4D97-AF65-F5344CB8AC3E}">
        <p14:creationId xmlns:p14="http://schemas.microsoft.com/office/powerpoint/2010/main" val="174867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TC103457503[[fn=Допускает цитирование]]</Template>
  <TotalTime>157</TotalTime>
  <Words>516</Words>
  <Application>Microsoft Office PowerPoint</Application>
  <PresentationFormat>Произвольный</PresentationFormat>
  <Paragraphs>35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Цитаты</vt:lpstr>
      <vt:lpstr>Основні принципи виховного процесу</vt:lpstr>
      <vt:lpstr>Процес виховання ґрунтується на таких принципах:</vt:lpstr>
      <vt:lpstr>1. Цілеспрямованість виховання</vt:lpstr>
      <vt:lpstr>2. Зв'язок виховання  з життям</vt:lpstr>
      <vt:lpstr>3. Єдність свідомості та поведінки у вихованні</vt:lpstr>
      <vt:lpstr>4. Виховання в праці</vt:lpstr>
      <vt:lpstr>5. Комплексний підхід у вихованні</vt:lpstr>
      <vt:lpstr>6. Виховання особистості в колективі</vt:lpstr>
      <vt:lpstr>7. Поєднання педагогічного керівництва з ініціативою та самодіяльністю учнів</vt:lpstr>
      <vt:lpstr>9. Індивідуальний підхід до учнів у вихованні</vt:lpstr>
      <vt:lpstr>10. Принцип системності, послідовності й наступності у вихованні</vt:lpstr>
      <vt:lpstr>11. Єдність педагогічних вимог школи, сім'ї і громадськості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Yura Zhuk</dc:creator>
  <cp:lastModifiedBy>User</cp:lastModifiedBy>
  <cp:revision>17</cp:revision>
  <dcterms:created xsi:type="dcterms:W3CDTF">2014-10-25T15:47:30Z</dcterms:created>
  <dcterms:modified xsi:type="dcterms:W3CDTF">2016-12-05T14:44:55Z</dcterms:modified>
</cp:coreProperties>
</file>