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395" r:id="rId4"/>
    <p:sldId id="410" r:id="rId5"/>
    <p:sldId id="411" r:id="rId6"/>
    <p:sldId id="412" r:id="rId7"/>
    <p:sldId id="418" r:id="rId8"/>
    <p:sldId id="419" r:id="rId9"/>
    <p:sldId id="42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7000BC"/>
    <a:srgbClr val="FF6699"/>
    <a:srgbClr val="FF3399"/>
    <a:srgbClr val="E8D1FF"/>
    <a:srgbClr val="F2E5FF"/>
    <a:srgbClr val="52008A"/>
    <a:srgbClr val="5D2884"/>
    <a:srgbClr val="66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59" autoAdjust="0"/>
  </p:normalViewPr>
  <p:slideViewPr>
    <p:cSldViewPr>
      <p:cViewPr varScale="1">
        <p:scale>
          <a:sx n="67" d="100"/>
          <a:sy n="67" d="100"/>
        </p:scale>
        <p:origin x="-2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2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cNrC7fr3M" TargetMode="External"/><Relationship Id="rId2" Type="http://schemas.openxmlformats.org/officeDocument/2006/relationships/hyperlink" Target="http://shostka-dnz10.edukit.sumy.ua/metodichnij_forum/konsuljtacii_dlya_pedagogiv/vikoristannya_muljtiplikacijnih_i_rozvivaljnih_filjmiv_v_roboti_z_ditjm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bo.at.ua/publ/pro_ditej/multfilmi_dlja_ditej/26" TargetMode="External"/><Relationship Id="rId5" Type="http://schemas.openxmlformats.org/officeDocument/2006/relationships/hyperlink" Target="http://pustunchik.ua/ua/video/cartoons-for-children" TargetMode="External"/><Relationship Id="rId4" Type="http://schemas.openxmlformats.org/officeDocument/2006/relationships/hyperlink" Target="http://dity.te.ua/osvita_mul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614335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Мультиплікації як засіб розвитку дітей дошкільного віку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6091" y="5517232"/>
            <a:ext cx="369707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Викладач:</a:t>
            </a:r>
          </a:p>
          <a:p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Лущинська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О.В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7730" y="5518896"/>
            <a:ext cx="720080" cy="1090605"/>
          </a:xfrm>
          <a:prstGeom prst="rect">
            <a:avLst/>
          </a:prstGeom>
          <a:noFill/>
        </p:spPr>
      </p:pic>
      <p:pic>
        <p:nvPicPr>
          <p:cNvPr id="104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4211960" y="-54339"/>
            <a:ext cx="1008112" cy="788281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539552" y="802568"/>
            <a:ext cx="8058809" cy="5262979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    Мультиплікаційні </a:t>
            </a:r>
            <a:r>
              <a:rPr lang="uk-UA" sz="2800" dirty="0">
                <a:solidFill>
                  <a:schemeClr val="tx1"/>
                </a:solidFill>
              </a:rPr>
              <a:t>й розвивальні фільми можуть використовуватись як частина або епізод заняття для ілюстрації матеріалу, який подається, а можуть бути основою заняття, його канвою, на якій воно базується. На таких заняттях використання </a:t>
            </a:r>
            <a:r>
              <a:rPr lang="uk-UA" sz="2800" dirty="0" smtClean="0">
                <a:solidFill>
                  <a:schemeClr val="tx1"/>
                </a:solidFill>
              </a:rPr>
              <a:t>мультфільмів </a:t>
            </a:r>
            <a:r>
              <a:rPr lang="uk-UA" sz="2800" dirty="0">
                <a:solidFill>
                  <a:schemeClr val="tx1"/>
                </a:solidFill>
              </a:rPr>
              <a:t>і розвивальних фільмів становить ігро­ву ситуацію, у яку вводять дитину і яку вона сприймає як реальну. Це досягається, якщо за­дум опирається на конкретні потреби й нахили ді­тей, їхній досвід</a:t>
            </a:r>
            <a:r>
              <a:rPr lang="uk-UA" sz="2800" dirty="0" smtClean="0">
                <a:solidFill>
                  <a:schemeClr val="tx1"/>
                </a:solidFill>
              </a:rPr>
              <a:t>.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Ї</a:t>
            </a:r>
            <a:r>
              <a:rPr lang="uk-UA" sz="2800" dirty="0" smtClean="0">
                <a:solidFill>
                  <a:schemeClr val="tx1"/>
                </a:solidFill>
              </a:rPr>
              <a:t>х </a:t>
            </a:r>
            <a:r>
              <a:rPr lang="uk-UA" sz="2800" dirty="0">
                <a:solidFill>
                  <a:schemeClr val="tx1"/>
                </a:solidFill>
              </a:rPr>
              <a:t>мета — стимулювання пізнавальних психічних процесів і пізнавальної ак­тивності дошкільника</a:t>
            </a:r>
          </a:p>
        </p:txBody>
      </p:sp>
      <p:pic>
        <p:nvPicPr>
          <p:cNvPr id="103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1103" y="180678"/>
            <a:ext cx="864096" cy="864096"/>
          </a:xfrm>
          <a:prstGeom prst="rect">
            <a:avLst/>
          </a:prstGeom>
          <a:noFill/>
        </p:spPr>
      </p:pic>
      <p:pic>
        <p:nvPicPr>
          <p:cNvPr id="101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4325" y="393259"/>
            <a:ext cx="648072" cy="818617"/>
          </a:xfrm>
          <a:prstGeom prst="rect">
            <a:avLst/>
          </a:prstGeom>
          <a:noFill/>
        </p:spPr>
      </p:pic>
      <p:pic>
        <p:nvPicPr>
          <p:cNvPr id="10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022805" y="5184864"/>
            <a:ext cx="899592" cy="8995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014410" y="1719114"/>
            <a:ext cx="4932040" cy="1800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Мультиплікації</a:t>
            </a:r>
            <a:endParaRPr lang="uk-UA" sz="2000" dirty="0"/>
          </a:p>
        </p:txBody>
      </p:sp>
      <p:sp>
        <p:nvSpPr>
          <p:cNvPr id="4" name="Округлений прямокутник 3"/>
          <p:cNvSpPr/>
          <p:nvPr/>
        </p:nvSpPr>
        <p:spPr>
          <a:xfrm rot="1317444">
            <a:off x="4901975" y="782684"/>
            <a:ext cx="3281187" cy="914400"/>
          </a:xfrm>
          <a:prstGeom prst="roundRect">
            <a:avLst/>
          </a:prstGeom>
          <a:solidFill>
            <a:srgbClr val="FF6699"/>
          </a:solidFill>
          <a:ln>
            <a:solidFill>
              <a:srgbClr val="7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Л</a:t>
            </a:r>
            <a:r>
              <a:rPr lang="uk-UA" sz="3200" b="1" dirty="0" smtClean="0">
                <a:solidFill>
                  <a:schemeClr val="tx1"/>
                </a:solidFill>
              </a:rPr>
              <a:t>ялькові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 rot="20561316">
            <a:off x="745654" y="641402"/>
            <a:ext cx="3265512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tx1"/>
                </a:solidFill>
              </a:rPr>
              <a:t>Комп</a:t>
            </a:r>
            <a:r>
              <a:rPr lang="en-US" sz="2800" b="1" dirty="0" smtClean="0">
                <a:solidFill>
                  <a:schemeClr val="tx1"/>
                </a:solidFill>
              </a:rPr>
              <a:t>’</a:t>
            </a:r>
            <a:r>
              <a:rPr lang="uk-UA" sz="2800" b="1" dirty="0" err="1" smtClean="0">
                <a:solidFill>
                  <a:schemeClr val="tx1"/>
                </a:solidFill>
              </a:rPr>
              <a:t>ютерні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 rot="20800208">
            <a:off x="5197678" y="3549206"/>
            <a:ext cx="3600400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7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М</a:t>
            </a:r>
            <a:r>
              <a:rPr lang="uk-UA" sz="2800" b="1" dirty="0" smtClean="0">
                <a:solidFill>
                  <a:schemeClr val="tx1"/>
                </a:solidFill>
              </a:rPr>
              <a:t>альовані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722767" y="5013176"/>
            <a:ext cx="4209966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7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>
                <a:solidFill>
                  <a:schemeClr val="tx1"/>
                </a:solidFill>
              </a:rPr>
              <a:t>А</a:t>
            </a:r>
            <a:r>
              <a:rPr lang="uk-UA" sz="3200" b="1" dirty="0" err="1" smtClean="0">
                <a:solidFill>
                  <a:schemeClr val="tx1"/>
                </a:solidFill>
              </a:rPr>
              <a:t>німе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 rot="946484">
            <a:off x="521169" y="3469004"/>
            <a:ext cx="3300841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7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П</a:t>
            </a:r>
            <a:r>
              <a:rPr lang="uk-UA" sz="3200" b="1" dirty="0" smtClean="0">
                <a:solidFill>
                  <a:schemeClr val="tx1"/>
                </a:solidFill>
              </a:rPr>
              <a:t>ластилінові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4" descr="http://img-fotki.yandex.ru/get/4414/119528728.cb4/0_a0e69_a464749a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 l="15239" t="3048" r="22730" b="3992"/>
          <a:stretch>
            <a:fillRect/>
          </a:stretch>
        </p:blipFill>
        <p:spPr bwMode="auto">
          <a:xfrm>
            <a:off x="7668344" y="-913060"/>
            <a:ext cx="1917181" cy="41044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4709/119528728.cb5/0_a0eb5_1cab041d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339521" y="1700808"/>
            <a:ext cx="8377719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u="sng" dirty="0" smtClean="0"/>
              <a:t>інформування</a:t>
            </a:r>
            <a:r>
              <a:rPr lang="uk-UA" sz="2800" dirty="0" smtClean="0"/>
              <a:t> </a:t>
            </a:r>
            <a:r>
              <a:rPr lang="uk-UA" sz="2800" dirty="0"/>
              <a:t>— підвищення обізнаності дітей про довкілля, формування первинних уявлень про добро і зло, еталони хорошої і поганої поведінки;</a:t>
            </a:r>
          </a:p>
          <a:p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91396" y="3439943"/>
            <a:ext cx="7200800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sz="2800" b="1" u="sng" dirty="0">
                <a:solidFill>
                  <a:schemeClr val="tx1"/>
                </a:solidFill>
              </a:rPr>
              <a:t>ідентифікація</a:t>
            </a:r>
            <a:r>
              <a:rPr lang="uk-UA" sz="2800" dirty="0">
                <a:solidFill>
                  <a:schemeClr val="tx1"/>
                </a:solidFill>
              </a:rPr>
              <a:t> — засвоєння соціальних установок і цінностей шляхом зіставлення себе з персонажами мультфільмів;</a:t>
            </a:r>
          </a:p>
          <a:p>
            <a:pPr algn="just"/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89079" y="5206506"/>
            <a:ext cx="600543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800" b="1" u="sng" dirty="0"/>
              <a:t>імітація</a:t>
            </a:r>
            <a:r>
              <a:rPr lang="uk-UA" sz="2800" dirty="0"/>
              <a:t> — копіювання поведінки, наслідування героїв мультфільмів.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521" y="476672"/>
            <a:ext cx="8804478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ДІЇ  МУЛЬТИПЛІКАЦІЙНИХ ФІЛЬМІВ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1212553" y="38286"/>
            <a:ext cx="7000663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Критерії добору якісних мультфільмів</a:t>
            </a:r>
            <a:endParaRPr lang="uk-UA" sz="28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467545" y="4196073"/>
            <a:ext cx="654368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b="1" dirty="0" smtClean="0">
                <a:solidFill>
                  <a:schemeClr val="tx1"/>
                </a:solidFill>
              </a:rPr>
              <a:t>- </a:t>
            </a:r>
            <a:r>
              <a:rPr lang="uk-UA" sz="2400" b="1" dirty="0" smtClean="0">
                <a:solidFill>
                  <a:schemeClr val="tx1"/>
                </a:solidFill>
              </a:rPr>
              <a:t>емоційна </a:t>
            </a:r>
            <a:r>
              <a:rPr lang="uk-UA" sz="2400" b="1" dirty="0">
                <a:solidFill>
                  <a:schemeClr val="tx1"/>
                </a:solidFill>
              </a:rPr>
              <a:t>та мовленнєва насиченість сюжету мультфільму;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631222" y="730107"/>
            <a:ext cx="7892929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chemeClr val="tx1"/>
                </a:solidFill>
              </a:rPr>
              <a:t>-відповідність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>
                <a:solidFill>
                  <a:schemeClr val="tx1"/>
                </a:solidFill>
              </a:rPr>
              <a:t>структури текстів мультфільму можливостям дитячого сприймання й розуміння, співвіднесеність їх із дитячим досвідом і пережитими подіями;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54715" y="2447959"/>
            <a:ext cx="7528665" cy="156966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400" b="1" dirty="0" err="1" smtClean="0">
                <a:solidFill>
                  <a:schemeClr val="tx1"/>
                </a:solidFill>
              </a:rPr>
              <a:t>-динамізм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>
                <a:solidFill>
                  <a:schemeClr val="tx1"/>
                </a:solidFill>
              </a:rPr>
              <a:t>фільму, гострота й експресивний розвиток сюжету, захопливі для дитини події; яскравість, оригінальність, та індивідуальність зображення героїв — вони запам'ятовуються;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0" y="5090521"/>
            <a:ext cx="7199813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b="1" dirty="0" err="1" smtClean="0">
                <a:solidFill>
                  <a:schemeClr val="tx1"/>
                </a:solidFill>
              </a:rPr>
              <a:t>-зв'язок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>
                <a:solidFill>
                  <a:schemeClr val="tx1"/>
                </a:solidFill>
              </a:rPr>
              <a:t>фільму з реальною життєвою ситуацією дитини, її відносинами з довкіллям;</a:t>
            </a:r>
          </a:p>
          <a:p>
            <a:pPr lvl="0"/>
            <a:r>
              <a:rPr lang="uk-UA" sz="2400" b="1" dirty="0">
                <a:solidFill>
                  <a:schemeClr val="tx1"/>
                </a:solidFill>
              </a:rPr>
              <a:t>пробудження бажання наслідувати позитивного героя, зокрема його благородство й успішність.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1144661" y="192629"/>
            <a:ext cx="6313642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/>
              <a:t>Методика використання </a:t>
            </a:r>
            <a:r>
              <a:rPr lang="uk-UA" sz="3200" b="1" dirty="0" err="1"/>
              <a:t>відеофрагментів</a:t>
            </a:r>
            <a:r>
              <a:rPr lang="uk-UA" sz="3200" b="1" dirty="0"/>
              <a:t> мультфільмів структурно містить такі етапи роботи:</a:t>
            </a:r>
            <a:endParaRPr lang="uk-UA" sz="3200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1979712" y="2584787"/>
            <a:ext cx="4201416" cy="646331"/>
          </a:xfrm>
          <a:prstGeom prst="rect">
            <a:avLst/>
          </a:prstGeom>
          <a:solidFill>
            <a:srgbClr val="FF66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i="1" dirty="0"/>
              <a:t>Пропедевтичний</a:t>
            </a:r>
            <a:r>
              <a:rPr lang="uk-UA" sz="3200" i="1" dirty="0"/>
              <a:t> </a:t>
            </a:r>
            <a:endParaRPr lang="uk-UA" sz="32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2550738" y="4957333"/>
            <a:ext cx="3059364" cy="646331"/>
          </a:xfrm>
          <a:prstGeom prst="rect">
            <a:avLst/>
          </a:prstGeom>
          <a:solidFill>
            <a:srgbClr val="FF6699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chemeClr val="tx1"/>
                </a:solidFill>
              </a:rPr>
              <a:t>Рефлексивний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474314" y="3761633"/>
            <a:ext cx="321221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i="1" dirty="0"/>
              <a:t>Переглядовий</a:t>
            </a:r>
            <a:endParaRPr lang="uk-UA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sp>
        <p:nvSpPr>
          <p:cNvPr id="2" name="Прямокутник 1"/>
          <p:cNvSpPr/>
          <p:nvPr/>
        </p:nvSpPr>
        <p:spPr>
          <a:xfrm>
            <a:off x="251519" y="260648"/>
            <a:ext cx="8640961" cy="6001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сучасних мультфільмах існує низка недоліків, які негативно впливають на формування психіки дітей, зокрема:</a:t>
            </a:r>
          </a:p>
          <a:p>
            <a:r>
              <a:rPr lang="uk-UA" dirty="0"/>
              <a:t>•</a:t>
            </a:r>
            <a:r>
              <a:rPr lang="uk-UA" sz="2400" dirty="0"/>
              <a:t>	 неправильне формування інстинкту самозбереження, неусвідомлене підштовхування дитини до суїциду — герої можуть по кілька разів вмирати і воскресати; надлишок агресії та насильства на екрані. Головний герой — агресивний і може завдавати шкоди оточенню, у результаті дошкільники можуть наслідувати дії героя;</a:t>
            </a:r>
          </a:p>
          <a:p>
            <a:r>
              <a:rPr lang="uk-UA" sz="2400" dirty="0"/>
              <a:t>•	 наділення жінки чоловічими рисами характеру й навпаки — це може бути відображено в одязі, поведінці й учинках персонажа;</a:t>
            </a:r>
          </a:p>
          <a:p>
            <a:r>
              <a:rPr lang="uk-UA" sz="2400" dirty="0"/>
              <a:t>•	 повна безкарність — поганий вчинок персонажа не карається, а іноді навіть вітається — у дітей може сформуватися стереотип уседозволеності;</a:t>
            </a:r>
          </a:p>
          <a:p>
            <a:r>
              <a:rPr lang="uk-UA" sz="2400" dirty="0"/>
              <a:t>• немає чіткої межі між добром і злом — навіть позитивний персонаж може теж вчиняти </a:t>
            </a:r>
            <a:r>
              <a:rPr lang="uk-UA" sz="2400" dirty="0" smtClean="0"/>
              <a:t>погано </a:t>
            </a:r>
            <a:r>
              <a:rPr lang="uk-UA" sz="2400" dirty="0"/>
              <a:t>заради досягнення мети.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60" y="260648"/>
            <a:ext cx="8162552" cy="634019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Інтернет ресурси:</a:t>
            </a:r>
          </a:p>
          <a:p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1.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http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://shostka-dnz10.edukit.sumy.ua/metodichnij_forum/konsuljtacii_dlya_pedagogiv/vikoristannya_muljtiplikacijnih_i_rozvivaljnih_filjmiv_v_roboti_z_ditjmi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/</a:t>
            </a:r>
            <a:endParaRPr lang="uk-UA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2.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http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://shostka-dnz10.edukit.sumy.ua/metodichnij_forum/konsuljtacii_dlya_pedagogiv/vikoristannya_muljtiplikacijnih_i_rozvivaljnih_filjmiv_v_roboti_z_ditjmi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2"/>
              </a:rPr>
              <a:t>/</a:t>
            </a:r>
            <a:endParaRPr lang="uk-UA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3.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https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://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3"/>
              </a:rPr>
              <a:t>www.youtube.com/watch?v=pFcNrC7fr3M</a:t>
            </a:r>
            <a:endParaRPr lang="uk-UA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4.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4"/>
              </a:rPr>
              <a:t>dity.te.ua/osvita_mult</a:t>
            </a:r>
            <a:endParaRPr lang="uk-UA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5.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http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://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5"/>
              </a:rPr>
              <a:t>pustunchik.ua/ua/video/cartoons-for-children</a:t>
            </a:r>
            <a:endParaRPr lang="uk-UA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uk-UA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6.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http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://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linkClick r:id="rId6"/>
              </a:rPr>
              <a:t>nebo.at.ua/publ/pro_ditej/multfilmi_dlja_ditej/26</a:t>
            </a:r>
            <a:endParaRPr lang="uk-UA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84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556792"/>
            <a:ext cx="7704856" cy="2800767"/>
          </a:xfrm>
          <a:prstGeom prst="rect">
            <a:avLst/>
          </a:prstGeom>
          <a:solidFill>
            <a:srgbClr val="E8D1FF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chemeClr val="tx2"/>
                </a:solidFill>
              </a:rPr>
              <a:t>Дякую </a:t>
            </a:r>
          </a:p>
          <a:p>
            <a:pPr algn="ctr"/>
            <a:r>
              <a:rPr lang="uk-UA" sz="8800" dirty="0" smtClean="0">
                <a:solidFill>
                  <a:schemeClr val="tx2"/>
                </a:solidFill>
              </a:rPr>
              <a:t>за увагу!</a:t>
            </a:r>
            <a:endParaRPr lang="uk-UA" sz="8800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img0.liveinternet.ru/images/attach/c/4/82/417/82417638_kar_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6632"/>
            <a:ext cx="2162211" cy="222306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212725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319</Words>
  <Application>Microsoft Office PowerPoint</Application>
  <PresentationFormat>Екран (4:3)</PresentationFormat>
  <Paragraphs>49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Diakov</cp:lastModifiedBy>
  <cp:revision>33</cp:revision>
  <dcterms:created xsi:type="dcterms:W3CDTF">2014-01-06T16:00:12Z</dcterms:created>
  <dcterms:modified xsi:type="dcterms:W3CDTF">2016-04-17T22:16:40Z</dcterms:modified>
</cp:coreProperties>
</file>