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73" r:id="rId2"/>
    <p:sldId id="285" r:id="rId3"/>
    <p:sldId id="271" r:id="rId4"/>
    <p:sldId id="310" r:id="rId5"/>
    <p:sldId id="317" r:id="rId6"/>
    <p:sldId id="315" r:id="rId7"/>
    <p:sldId id="316" r:id="rId8"/>
    <p:sldId id="318" r:id="rId9"/>
    <p:sldId id="319" r:id="rId10"/>
    <p:sldId id="280" r:id="rId11"/>
    <p:sldId id="320" r:id="rId12"/>
    <p:sldId id="282" r:id="rId13"/>
    <p:sldId id="312" r:id="rId14"/>
    <p:sldId id="309" r:id="rId15"/>
    <p:sldId id="284" r:id="rId16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FFFF"/>
    <a:srgbClr val="CCCCFF"/>
    <a:srgbClr val="66FFFF"/>
    <a:srgbClr val="660066"/>
    <a:srgbClr val="144B33"/>
    <a:srgbClr val="093C8A"/>
    <a:srgbClr val="00FF99"/>
    <a:srgbClr val="FF66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65" d="100"/>
          <a:sy n="65" d="100"/>
        </p:scale>
        <p:origin x="864" y="60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58875D8-2F59-4326-B517-9F52FFC13204}" type="datetime1">
              <a:rPr lang="ru-RU" smtClean="0"/>
              <a:t>31.08.2018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125084-3EA2-45F4-A5B2-B13D064D4580}" type="datetime1">
              <a:rPr lang="ru-RU" noProof="0" smtClean="0"/>
              <a:t>31.08.2018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101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915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448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236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87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136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85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649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015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402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865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699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669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34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74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1542" y="-1"/>
            <a:ext cx="12190413" cy="6858001"/>
            <a:chOff x="-1588" y="0"/>
            <a:chExt cx="12190413" cy="685800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-1588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3625" y="0"/>
              <a:ext cx="7315200" cy="685800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013" y="609600"/>
            <a:ext cx="3962400" cy="4724399"/>
          </a:xfrm>
        </p:spPr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B4589B61-BD07-4BA0-ABC0-D56A70152CE5}" type="datetime1">
              <a:rPr lang="ru-RU" noProof="0" smtClean="0"/>
              <a:t>31.08.2018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894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EA007F-708C-45D1-B856-89B73B1D76D5}" type="datetime1">
              <a:rPr lang="ru-RU" noProof="0" smtClean="0"/>
              <a:t>31.08.2018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34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685800"/>
            <a:ext cx="9474253" cy="5486400"/>
          </a:xfrm>
        </p:spPr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1AAA00-216C-48FA-B50F-B87BE04DB4D8}" type="datetime1">
              <a:rPr lang="ru-RU" noProof="0" smtClean="0"/>
              <a:t>31.08.2018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705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Объект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47A5F6-499D-45E1-BB4E-0FE75645E1D2}" type="datetime1">
              <a:rPr lang="ru-RU" noProof="0" smtClean="0"/>
              <a:t>31.08.2018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424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2514600"/>
            <a:ext cx="8229599" cy="28194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8A4636-3131-4C78-A5F7-C95BEB258029}" type="datetime1">
              <a:rPr lang="ru-RU" noProof="0" smtClean="0"/>
              <a:t>31.08.2018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47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293813" y="685800"/>
            <a:ext cx="502920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551614" y="685800"/>
            <a:ext cx="5029199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9F531F-A2FF-4FE4-AF07-C5E6EFCA3549}" type="datetime1">
              <a:rPr lang="ru-RU" noProof="0" smtClean="0"/>
              <a:t>31.08.2018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220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293664" y="17526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550025" y="17526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A29BAA-05DC-4ED8-9E6C-D2FEBFD7365E}" type="datetime1">
              <a:rPr lang="ru-RU" noProof="0" smtClean="0"/>
              <a:t>31.08.2018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648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1568DB-1E75-4182-8EA5-ED674853F22D}" type="datetime1">
              <a:rPr lang="ru-RU" noProof="0" smtClean="0"/>
              <a:t>31.08.2018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823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A0684C-7AB7-4789-9EBB-51ADF783DCCF}" type="datetime1">
              <a:rPr lang="ru-RU" noProof="0" smtClean="0"/>
              <a:t>31.08.2018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48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rtlCol="0" anchor="b">
            <a:no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875212" y="685800"/>
            <a:ext cx="6704171" cy="54864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AB1396-4B54-46FA-AB3F-77B587430839}" type="datetime1">
              <a:rPr lang="ru-RU" noProof="0" smtClean="0"/>
              <a:t>31.08.2018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06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752820-2FD4-4111-9DFD-7A5AE00DDB15}" type="datetime1">
              <a:rPr lang="ru-RU" noProof="0" smtClean="0"/>
              <a:t>31.08.2018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74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588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5C240B6E-5B1E-437C-891E-61118D32114F}" type="datetime1">
              <a:rPr lang="ru-RU" noProof="0" smtClean="0"/>
              <a:t>31.08.2018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435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58134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hyperlink" Target="http://www.twiddla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hyperlink" Target="https://bit.ly/2KZ56I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eogebra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ystosvita.gnomio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oksanakovalenko.blogspot.com/" TargetMode="External"/><Relationship Id="rId4" Type="http://schemas.openxmlformats.org/officeDocument/2006/relationships/hyperlink" Target="http://it-science.com.u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ystack.com/choppedupwords-272416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geogebra.org/graphing?lang=u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c14v9xdj0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2422004" y="-56402"/>
            <a:ext cx="6264696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0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Повторюємо</a:t>
            </a:r>
            <a:endParaRPr lang="uk-UA" sz="60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278988" y="-27432"/>
            <a:ext cx="576064" cy="2060848"/>
          </a:xfrm>
          <a:prstGeom prst="rect">
            <a:avLst/>
          </a:prstGeom>
          <a:solidFill>
            <a:srgbClr val="164F8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1278988" y="1079193"/>
            <a:ext cx="576064" cy="5779618"/>
            <a:chOff x="189756" y="1106625"/>
            <a:chExt cx="576064" cy="577961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7" name="Прямоугольник 26"/>
            <p:cNvSpPr/>
            <p:nvPr/>
          </p:nvSpPr>
          <p:spPr>
            <a:xfrm>
              <a:off x="189756" y="1106625"/>
              <a:ext cx="576064" cy="594183"/>
            </a:xfrm>
            <a:prstGeom prst="rect">
              <a:avLst/>
            </a:prstGeom>
            <a:solidFill>
              <a:srgbClr val="169EC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9756" y="2058026"/>
              <a:ext cx="576064" cy="2060848"/>
            </a:xfrm>
            <a:prstGeom prst="rect">
              <a:avLst/>
            </a:prstGeom>
            <a:solidFill>
              <a:srgbClr val="6690B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9756" y="2665589"/>
              <a:ext cx="576064" cy="331363"/>
            </a:xfrm>
            <a:prstGeom prst="rect">
              <a:avLst/>
            </a:prstGeom>
            <a:solidFill>
              <a:srgbClr val="9C1A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756" y="3696013"/>
              <a:ext cx="576064" cy="2060848"/>
            </a:xfrm>
            <a:prstGeom prst="rect">
              <a:avLst/>
            </a:prstGeom>
            <a:solidFill>
              <a:srgbClr val="1733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9756" y="4092145"/>
              <a:ext cx="576064" cy="383947"/>
            </a:xfrm>
            <a:prstGeom prst="rect">
              <a:avLst/>
            </a:prstGeom>
            <a:solidFill>
              <a:srgbClr val="0042A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9756" y="4825395"/>
              <a:ext cx="576064" cy="2060848"/>
            </a:xfrm>
            <a:prstGeom prst="rect">
              <a:avLst/>
            </a:prstGeom>
            <a:solidFill>
              <a:srgbClr val="2393E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9756" y="5360016"/>
              <a:ext cx="576064" cy="1095906"/>
            </a:xfrm>
            <a:prstGeom prst="rect">
              <a:avLst/>
            </a:prstGeom>
            <a:solidFill>
              <a:srgbClr val="093C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278988" y="468531"/>
            <a:ext cx="576064" cy="268741"/>
          </a:xfrm>
          <a:prstGeom prst="rect">
            <a:avLst/>
          </a:prstGeom>
          <a:solidFill>
            <a:srgbClr val="BD494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278988" y="1306990"/>
            <a:ext cx="576064" cy="265239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278988" y="98659"/>
            <a:ext cx="576064" cy="220399"/>
          </a:xfrm>
          <a:prstGeom prst="rect">
            <a:avLst/>
          </a:prstGeom>
          <a:solidFill>
            <a:srgbClr val="AE393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8194" name="Picture 2" descr="Ð ÐµÐ·ÑÐ»ÑÑÐ°Ñ Ð¿Ð¾ÑÑÐºÑ Ð·Ð¾Ð±ÑÐ°Ð¶ÐµÐ½Ñ Ð·Ð° Ð·Ð°Ð¿Ð¸ÑÐ¾Ð¼ &quot;Ð¿Ð¸ÑÐ°Ð½Ð½Ñ ÐºÐ»Ð¸Ð¿Ð°ÑÑ&quot;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654" y="5224196"/>
            <a:ext cx="1908838" cy="190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9796" y="1214723"/>
            <a:ext cx="103728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Як школярі і студенти можуть використати Інтернет для навчання? Як це може вплинути на їх успіх у майбутньому?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Чи використовують Інтернет в освітніх цілях дорослі?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Яким чином можна використовувати для навчання сайти, що створені мовами, якими ви не володієте?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Як розвиток інформаційних технологій впливає на професії? Назвіть основні тенденції</a:t>
            </a: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uk-UA" sz="2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3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297793" y="-27432"/>
            <a:ext cx="10369152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Віртуальні дошки </a:t>
            </a:r>
            <a:endParaRPr lang="uk-UA" sz="48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278988" y="-27432"/>
            <a:ext cx="576064" cy="2060848"/>
          </a:xfrm>
          <a:prstGeom prst="rect">
            <a:avLst/>
          </a:prstGeom>
          <a:solidFill>
            <a:srgbClr val="164F8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1278988" y="1079193"/>
            <a:ext cx="576064" cy="5779618"/>
            <a:chOff x="189756" y="1106625"/>
            <a:chExt cx="576064" cy="577961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7" name="Прямоугольник 26"/>
            <p:cNvSpPr/>
            <p:nvPr/>
          </p:nvSpPr>
          <p:spPr>
            <a:xfrm>
              <a:off x="189756" y="1106625"/>
              <a:ext cx="576064" cy="594183"/>
            </a:xfrm>
            <a:prstGeom prst="rect">
              <a:avLst/>
            </a:prstGeom>
            <a:solidFill>
              <a:srgbClr val="169EC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9756" y="2058026"/>
              <a:ext cx="576064" cy="2060848"/>
            </a:xfrm>
            <a:prstGeom prst="rect">
              <a:avLst/>
            </a:prstGeom>
            <a:solidFill>
              <a:srgbClr val="6690B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9756" y="2665589"/>
              <a:ext cx="576064" cy="331363"/>
            </a:xfrm>
            <a:prstGeom prst="rect">
              <a:avLst/>
            </a:prstGeom>
            <a:solidFill>
              <a:srgbClr val="9C1A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756" y="3696013"/>
              <a:ext cx="576064" cy="2060848"/>
            </a:xfrm>
            <a:prstGeom prst="rect">
              <a:avLst/>
            </a:prstGeom>
            <a:solidFill>
              <a:srgbClr val="1733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9756" y="4092145"/>
              <a:ext cx="576064" cy="383947"/>
            </a:xfrm>
            <a:prstGeom prst="rect">
              <a:avLst/>
            </a:prstGeom>
            <a:solidFill>
              <a:srgbClr val="0042A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9756" y="4825395"/>
              <a:ext cx="576064" cy="2060848"/>
            </a:xfrm>
            <a:prstGeom prst="rect">
              <a:avLst/>
            </a:prstGeom>
            <a:solidFill>
              <a:srgbClr val="2393E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9756" y="5360016"/>
              <a:ext cx="576064" cy="1095906"/>
            </a:xfrm>
            <a:prstGeom prst="rect">
              <a:avLst/>
            </a:prstGeom>
            <a:solidFill>
              <a:srgbClr val="093C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278988" y="468531"/>
            <a:ext cx="576064" cy="268741"/>
          </a:xfrm>
          <a:prstGeom prst="rect">
            <a:avLst/>
          </a:prstGeom>
          <a:solidFill>
            <a:srgbClr val="BD494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278988" y="1306990"/>
            <a:ext cx="576064" cy="265239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278988" y="98659"/>
            <a:ext cx="576064" cy="220399"/>
          </a:xfrm>
          <a:prstGeom prst="rect">
            <a:avLst/>
          </a:prstGeom>
          <a:solidFill>
            <a:srgbClr val="AE393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7793" y="1126668"/>
            <a:ext cx="10729192" cy="23698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Для планування етапів дослідницьких завдань, використовуються віртуальні дошки.</a:t>
            </a:r>
          </a:p>
          <a:p>
            <a:pPr algn="just"/>
            <a:r>
              <a:rPr lang="uk-U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Вони можуть працювати з будь-яким візуальним контентом (прикріплювати, картинки, малювати та ін.) </a:t>
            </a:r>
          </a:p>
          <a:p>
            <a:pPr algn="just"/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adlet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solidFill>
                  <a:srgbClr val="3333FF"/>
                </a:solidFill>
                <a:latin typeface="Century Gothic" panose="020B0502020202020204" pitchFamily="34" charset="0"/>
                <a:hlinkClick r:id="rId3"/>
              </a:rPr>
              <a:t>https://padlet.com/</a:t>
            </a:r>
            <a:r>
              <a:rPr lang="uk-UA" sz="2800" b="1" dirty="0">
                <a:solidFill>
                  <a:srgbClr val="3333FF"/>
                </a:solidFill>
                <a:latin typeface="Century Gothic" panose="020B0502020202020204" pitchFamily="34" charset="0"/>
              </a:rPr>
              <a:t> </a:t>
            </a: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і</a:t>
            </a:r>
            <a:r>
              <a:rPr lang="uk-UA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uk-U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Twiddla (</a:t>
            </a:r>
            <a:r>
              <a:rPr lang="uk-UA" sz="2800" b="1" dirty="0" smtClean="0">
                <a:solidFill>
                  <a:srgbClr val="3333FF"/>
                </a:solidFill>
                <a:latin typeface="Century Gothic" panose="020B0502020202020204" pitchFamily="34" charset="0"/>
                <a:hlinkClick r:id="rId4"/>
              </a:rPr>
              <a:t>http://www.twiddla.com</a:t>
            </a:r>
            <a:r>
              <a:rPr lang="uk-U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) це інструменти онлайн-співпраці в реальному часі.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016" y="3969421"/>
            <a:ext cx="6264746" cy="272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1485900" y="17707"/>
            <a:ext cx="10369152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Аналізуємо. Обговорюємо</a:t>
            </a:r>
            <a:endParaRPr lang="uk-UA" sz="48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278988" y="-27432"/>
            <a:ext cx="576064" cy="2060848"/>
          </a:xfrm>
          <a:prstGeom prst="rect">
            <a:avLst/>
          </a:prstGeom>
          <a:solidFill>
            <a:srgbClr val="164F8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1278988" y="1079193"/>
            <a:ext cx="576064" cy="5779618"/>
            <a:chOff x="189756" y="1106625"/>
            <a:chExt cx="576064" cy="577961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7" name="Прямоугольник 26"/>
            <p:cNvSpPr/>
            <p:nvPr/>
          </p:nvSpPr>
          <p:spPr>
            <a:xfrm>
              <a:off x="189756" y="1106625"/>
              <a:ext cx="576064" cy="594183"/>
            </a:xfrm>
            <a:prstGeom prst="rect">
              <a:avLst/>
            </a:prstGeom>
            <a:solidFill>
              <a:srgbClr val="169EC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9756" y="2058026"/>
              <a:ext cx="576064" cy="2060848"/>
            </a:xfrm>
            <a:prstGeom prst="rect">
              <a:avLst/>
            </a:prstGeom>
            <a:solidFill>
              <a:srgbClr val="6690B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9756" y="2665589"/>
              <a:ext cx="576064" cy="331363"/>
            </a:xfrm>
            <a:prstGeom prst="rect">
              <a:avLst/>
            </a:prstGeom>
            <a:solidFill>
              <a:srgbClr val="9C1A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756" y="3696013"/>
              <a:ext cx="576064" cy="2060848"/>
            </a:xfrm>
            <a:prstGeom prst="rect">
              <a:avLst/>
            </a:prstGeom>
            <a:solidFill>
              <a:srgbClr val="1733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9756" y="4092145"/>
              <a:ext cx="576064" cy="383947"/>
            </a:xfrm>
            <a:prstGeom prst="rect">
              <a:avLst/>
            </a:prstGeom>
            <a:solidFill>
              <a:srgbClr val="0042A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9756" y="4825395"/>
              <a:ext cx="576064" cy="2060848"/>
            </a:xfrm>
            <a:prstGeom prst="rect">
              <a:avLst/>
            </a:prstGeom>
            <a:solidFill>
              <a:srgbClr val="2393E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9756" y="5360016"/>
              <a:ext cx="576064" cy="1095906"/>
            </a:xfrm>
            <a:prstGeom prst="rect">
              <a:avLst/>
            </a:prstGeom>
            <a:solidFill>
              <a:srgbClr val="093C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278988" y="468531"/>
            <a:ext cx="576064" cy="268741"/>
          </a:xfrm>
          <a:prstGeom prst="rect">
            <a:avLst/>
          </a:prstGeom>
          <a:solidFill>
            <a:srgbClr val="BD494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278988" y="1306990"/>
            <a:ext cx="576064" cy="265239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278988" y="98659"/>
            <a:ext cx="576064" cy="220399"/>
          </a:xfrm>
          <a:prstGeom prst="rect">
            <a:avLst/>
          </a:prstGeom>
          <a:solidFill>
            <a:srgbClr val="AE393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244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6300" y="4797963"/>
            <a:ext cx="1758705" cy="204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7828" y="1161835"/>
            <a:ext cx="101531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Навіщо потрібно планувати свою діяльність? Які інструменти для цього існують?</a:t>
            </a:r>
          </a:p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Яким чином за допомогою Google Календаря можна організувати роботу над спільним проектом?</a:t>
            </a:r>
          </a:p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Навіщо потрібні віртуальні дошки? Наведіть приклади сервісів.</a:t>
            </a:r>
          </a:p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Які можливості є у графічного калькулятора GeoGebra?</a:t>
            </a:r>
            <a:endParaRPr lang="uk-UA" sz="2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8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334707" y="45885"/>
            <a:ext cx="10369152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4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Діємо</a:t>
            </a:r>
            <a:endParaRPr lang="uk-UA" sz="54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278988" y="-27432"/>
            <a:ext cx="576064" cy="2060848"/>
          </a:xfrm>
          <a:prstGeom prst="rect">
            <a:avLst/>
          </a:prstGeom>
          <a:solidFill>
            <a:srgbClr val="164F8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1278988" y="1079193"/>
            <a:ext cx="576064" cy="5779618"/>
            <a:chOff x="189756" y="1106625"/>
            <a:chExt cx="576064" cy="577961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7" name="Прямоугольник 26"/>
            <p:cNvSpPr/>
            <p:nvPr/>
          </p:nvSpPr>
          <p:spPr>
            <a:xfrm>
              <a:off x="189756" y="1106625"/>
              <a:ext cx="576064" cy="594183"/>
            </a:xfrm>
            <a:prstGeom prst="rect">
              <a:avLst/>
            </a:prstGeom>
            <a:solidFill>
              <a:srgbClr val="169EC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9756" y="2058026"/>
              <a:ext cx="576064" cy="2060848"/>
            </a:xfrm>
            <a:prstGeom prst="rect">
              <a:avLst/>
            </a:prstGeom>
            <a:solidFill>
              <a:srgbClr val="6690B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9756" y="2665589"/>
              <a:ext cx="576064" cy="331363"/>
            </a:xfrm>
            <a:prstGeom prst="rect">
              <a:avLst/>
            </a:prstGeom>
            <a:solidFill>
              <a:srgbClr val="9C1A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756" y="3696013"/>
              <a:ext cx="576064" cy="2060848"/>
            </a:xfrm>
            <a:prstGeom prst="rect">
              <a:avLst/>
            </a:prstGeom>
            <a:solidFill>
              <a:srgbClr val="1733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9756" y="4092145"/>
              <a:ext cx="576064" cy="383947"/>
            </a:xfrm>
            <a:prstGeom prst="rect">
              <a:avLst/>
            </a:prstGeom>
            <a:solidFill>
              <a:srgbClr val="0042A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9756" y="4825395"/>
              <a:ext cx="576064" cy="2060848"/>
            </a:xfrm>
            <a:prstGeom prst="rect">
              <a:avLst/>
            </a:prstGeom>
            <a:solidFill>
              <a:srgbClr val="2393E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9756" y="5360016"/>
              <a:ext cx="576064" cy="1095906"/>
            </a:xfrm>
            <a:prstGeom prst="rect">
              <a:avLst/>
            </a:prstGeom>
            <a:solidFill>
              <a:srgbClr val="093C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278988" y="468531"/>
            <a:ext cx="576064" cy="268741"/>
          </a:xfrm>
          <a:prstGeom prst="rect">
            <a:avLst/>
          </a:prstGeom>
          <a:solidFill>
            <a:srgbClr val="BD494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278988" y="1306990"/>
            <a:ext cx="576064" cy="265239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278988" y="98659"/>
            <a:ext cx="576064" cy="220399"/>
          </a:xfrm>
          <a:prstGeom prst="rect">
            <a:avLst/>
          </a:prstGeom>
          <a:solidFill>
            <a:srgbClr val="AE393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7" name="Picture 10" descr="ÐÐ¾Ð²âÑÐ·Ð°Ð½Ðµ Ð·Ð¾Ð±ÑÐ°Ð¶ÐµÐ½Ð½Ñ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1" y="1439608"/>
            <a:ext cx="1917383" cy="191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943398" y="275640"/>
            <a:ext cx="772474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Вправа 1</a:t>
            </a:r>
          </a:p>
          <a:p>
            <a:pPr algn="just"/>
            <a:r>
              <a:rPr lang="en-US" sz="28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Google </a:t>
            </a:r>
            <a:r>
              <a:rPr lang="uk-UA" sz="28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Календар </a:t>
            </a:r>
            <a:endParaRPr lang="uk-UA" sz="2800" b="1" dirty="0" smtClean="0">
              <a:ln w="12700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Створіть за допомогою сервісу </a:t>
            </a:r>
            <a:r>
              <a:rPr lang="uk-UA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Google Календар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власний календар </a:t>
            </a:r>
            <a:r>
              <a:rPr lang="uk-UA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Дати народження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 датами народження ваших подруг, друзів і однокласників. </a:t>
            </a:r>
          </a:p>
          <a:p>
            <a:pPr algn="just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Надайте їм доступ до створеного календаря. Позначте в календарі дати народження всіх своїх друзів. </a:t>
            </a:r>
          </a:p>
          <a:p>
            <a:pPr algn="just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Запропонуйте друзям створити список бажань (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wish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list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): які подарунки вони б хотіли отримати на свій день народження.</a:t>
            </a:r>
          </a:p>
          <a:p>
            <a:pPr algn="just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Перегляньте ваш календар на мобільному телефоні.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95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334707" y="45885"/>
            <a:ext cx="10369152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4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Діємо</a:t>
            </a:r>
            <a:endParaRPr lang="uk-UA" sz="54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278988" y="-27432"/>
            <a:ext cx="576064" cy="2060848"/>
          </a:xfrm>
          <a:prstGeom prst="rect">
            <a:avLst/>
          </a:prstGeom>
          <a:solidFill>
            <a:srgbClr val="164F8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1278988" y="1079193"/>
            <a:ext cx="576064" cy="5779618"/>
            <a:chOff x="189756" y="1106625"/>
            <a:chExt cx="576064" cy="577961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7" name="Прямоугольник 26"/>
            <p:cNvSpPr/>
            <p:nvPr/>
          </p:nvSpPr>
          <p:spPr>
            <a:xfrm>
              <a:off x="189756" y="1106625"/>
              <a:ext cx="576064" cy="594183"/>
            </a:xfrm>
            <a:prstGeom prst="rect">
              <a:avLst/>
            </a:prstGeom>
            <a:solidFill>
              <a:srgbClr val="169EC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9756" y="2058026"/>
              <a:ext cx="576064" cy="2060848"/>
            </a:xfrm>
            <a:prstGeom prst="rect">
              <a:avLst/>
            </a:prstGeom>
            <a:solidFill>
              <a:srgbClr val="6690B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9756" y="2665589"/>
              <a:ext cx="576064" cy="331363"/>
            </a:xfrm>
            <a:prstGeom prst="rect">
              <a:avLst/>
            </a:prstGeom>
            <a:solidFill>
              <a:srgbClr val="9C1A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756" y="3696013"/>
              <a:ext cx="576064" cy="2060848"/>
            </a:xfrm>
            <a:prstGeom prst="rect">
              <a:avLst/>
            </a:prstGeom>
            <a:solidFill>
              <a:srgbClr val="1733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9756" y="4092145"/>
              <a:ext cx="576064" cy="383947"/>
            </a:xfrm>
            <a:prstGeom prst="rect">
              <a:avLst/>
            </a:prstGeom>
            <a:solidFill>
              <a:srgbClr val="0042A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9756" y="4825395"/>
              <a:ext cx="576064" cy="2060848"/>
            </a:xfrm>
            <a:prstGeom prst="rect">
              <a:avLst/>
            </a:prstGeom>
            <a:solidFill>
              <a:srgbClr val="2393E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9756" y="5360016"/>
              <a:ext cx="576064" cy="1095906"/>
            </a:xfrm>
            <a:prstGeom prst="rect">
              <a:avLst/>
            </a:prstGeom>
            <a:solidFill>
              <a:srgbClr val="093C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278988" y="468531"/>
            <a:ext cx="576064" cy="268741"/>
          </a:xfrm>
          <a:prstGeom prst="rect">
            <a:avLst/>
          </a:prstGeom>
          <a:solidFill>
            <a:srgbClr val="BD494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278988" y="1306990"/>
            <a:ext cx="576064" cy="265239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278988" y="98659"/>
            <a:ext cx="576064" cy="220399"/>
          </a:xfrm>
          <a:prstGeom prst="rect">
            <a:avLst/>
          </a:prstGeom>
          <a:solidFill>
            <a:srgbClr val="AE393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7" name="Picture 10" descr="ÐÐ¾Ð²âÑÐ·Ð°Ð½Ðµ Ð·Ð¾Ð±ÑÐ°Ð¶ÐµÐ½Ð½Ñ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3" y="1167668"/>
            <a:ext cx="2411157" cy="241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142084" y="143350"/>
            <a:ext cx="813690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Вправа 2. </a:t>
            </a:r>
            <a:r>
              <a:rPr lang="uk-UA" sz="28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Мої мрії</a:t>
            </a:r>
          </a:p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Додайте запис на дошку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Padlet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в якому поділіться своєю мрією.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4"/>
              </a:rPr>
              <a:t>https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4"/>
              </a:rPr>
              <a:t>://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4"/>
              </a:rPr>
              <a:t>bit.ly/2KZ56Ii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6881" y="2373247"/>
            <a:ext cx="7908425" cy="43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3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334707" y="45885"/>
            <a:ext cx="10369152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4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Діємо</a:t>
            </a:r>
            <a:endParaRPr lang="uk-UA" sz="54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278988" y="-27432"/>
            <a:ext cx="576064" cy="2060848"/>
          </a:xfrm>
          <a:prstGeom prst="rect">
            <a:avLst/>
          </a:prstGeom>
          <a:solidFill>
            <a:srgbClr val="164F8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1278988" y="1079193"/>
            <a:ext cx="576064" cy="5779618"/>
            <a:chOff x="189756" y="1106625"/>
            <a:chExt cx="576064" cy="577961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7" name="Прямоугольник 26"/>
            <p:cNvSpPr/>
            <p:nvPr/>
          </p:nvSpPr>
          <p:spPr>
            <a:xfrm>
              <a:off x="189756" y="1106625"/>
              <a:ext cx="576064" cy="594183"/>
            </a:xfrm>
            <a:prstGeom prst="rect">
              <a:avLst/>
            </a:prstGeom>
            <a:solidFill>
              <a:srgbClr val="169EC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9756" y="2058026"/>
              <a:ext cx="576064" cy="2060848"/>
            </a:xfrm>
            <a:prstGeom prst="rect">
              <a:avLst/>
            </a:prstGeom>
            <a:solidFill>
              <a:srgbClr val="6690B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9756" y="2665589"/>
              <a:ext cx="576064" cy="331363"/>
            </a:xfrm>
            <a:prstGeom prst="rect">
              <a:avLst/>
            </a:prstGeom>
            <a:solidFill>
              <a:srgbClr val="9C1A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756" y="3696013"/>
              <a:ext cx="576064" cy="2060848"/>
            </a:xfrm>
            <a:prstGeom prst="rect">
              <a:avLst/>
            </a:prstGeom>
            <a:solidFill>
              <a:srgbClr val="1733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9756" y="4092145"/>
              <a:ext cx="576064" cy="383947"/>
            </a:xfrm>
            <a:prstGeom prst="rect">
              <a:avLst/>
            </a:prstGeom>
            <a:solidFill>
              <a:srgbClr val="0042A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9756" y="4825395"/>
              <a:ext cx="576064" cy="2060848"/>
            </a:xfrm>
            <a:prstGeom prst="rect">
              <a:avLst/>
            </a:prstGeom>
            <a:solidFill>
              <a:srgbClr val="2393E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9756" y="5360016"/>
              <a:ext cx="576064" cy="1095906"/>
            </a:xfrm>
            <a:prstGeom prst="rect">
              <a:avLst/>
            </a:prstGeom>
            <a:solidFill>
              <a:srgbClr val="093C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278988" y="468531"/>
            <a:ext cx="576064" cy="268741"/>
          </a:xfrm>
          <a:prstGeom prst="rect">
            <a:avLst/>
          </a:prstGeom>
          <a:solidFill>
            <a:srgbClr val="BD494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278988" y="1306990"/>
            <a:ext cx="576064" cy="265239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278988" y="98659"/>
            <a:ext cx="576064" cy="220399"/>
          </a:xfrm>
          <a:prstGeom prst="rect">
            <a:avLst/>
          </a:prstGeom>
          <a:solidFill>
            <a:srgbClr val="AE393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7" name="Picture 10" descr="ÐÐ¾Ð²âÑÐ·Ð°Ð½Ðµ Ð·Ð¾Ð±ÑÐ°Ð¶ÐµÐ½Ð½Ñ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08" y="1165219"/>
            <a:ext cx="2221530" cy="222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63315" y="658950"/>
            <a:ext cx="7419629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uk-UA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Вправа 3. </a:t>
            </a:r>
          </a:p>
          <a:p>
            <a:pPr>
              <a:spcAft>
                <a:spcPts val="1200"/>
              </a:spcAft>
            </a:pPr>
            <a:r>
              <a:rPr lang="uk-UA" sz="28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Знайомство з графічним </a:t>
            </a:r>
            <a:r>
              <a:rPr lang="uk-UA" sz="28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калькулятором </a:t>
            </a:r>
            <a:r>
              <a:rPr lang="en-US" sz="28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GeoGebra</a:t>
            </a:r>
            <a:r>
              <a:rPr lang="uk-UA" sz="28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uk-UA" sz="28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b="1" dirty="0">
                <a:latin typeface="Century Gothic" panose="020B0502020202020204" pitchFamily="34" charset="0"/>
                <a:hlinkClick r:id="rId4"/>
              </a:rPr>
              <a:t>https://</a:t>
            </a:r>
            <a:r>
              <a:rPr lang="en-US" sz="2800" b="1" dirty="0" smtClean="0">
                <a:latin typeface="Century Gothic" panose="020B0502020202020204" pitchFamily="34" charset="0"/>
                <a:hlinkClick r:id="rId4"/>
              </a:rPr>
              <a:t>www.geogebra.org/</a:t>
            </a:r>
            <a:endParaRPr lang="uk-UA" sz="2800" b="1" dirty="0" smtClean="0">
              <a:latin typeface="Century Gothic" panose="020B0502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uk-UA" sz="2800" b="1" dirty="0" smtClean="0">
                <a:latin typeface="Century Gothic" panose="020B0502020202020204" pitchFamily="34" charset="0"/>
              </a:rPr>
              <a:t>Побудуйте графіки</a:t>
            </a:r>
          </a:p>
          <a:p>
            <a:pPr algn="just">
              <a:spcAft>
                <a:spcPts val="1200"/>
              </a:spcAft>
            </a:pPr>
            <a:r>
              <a:rPr lang="uk-UA" sz="2800" b="1" dirty="0" smtClean="0">
                <a:latin typeface="Century Gothic" panose="020B0502020202020204" pitchFamily="34" charset="0"/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 = sin x, y = 2 sin x,</a:t>
            </a:r>
            <a:r>
              <a:rPr lang="uk-UA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 = sin 2x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uk-UA" sz="28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uk-UA" sz="2800" b="1" dirty="0" smtClean="0">
                <a:latin typeface="Century Gothic" panose="020B0502020202020204" pitchFamily="34" charset="0"/>
              </a:rPr>
              <a:t> </a:t>
            </a:r>
            <a:r>
              <a:rPr lang="uk-UA" sz="2800" b="1" dirty="0" smtClean="0">
                <a:latin typeface="Century Gothic" panose="020B0502020202020204" pitchFamily="34" charset="0"/>
              </a:rPr>
              <a:t>Знайдіть </a:t>
            </a:r>
            <a:r>
              <a:rPr lang="uk-UA" sz="2800" b="1" dirty="0" smtClean="0">
                <a:latin typeface="Century Gothic" panose="020B0502020202020204" pitchFamily="34" charset="0"/>
              </a:rPr>
              <a:t>точки перетину графіків функцій. </a:t>
            </a:r>
            <a:r>
              <a:rPr lang="en-US" sz="2800" b="1" dirty="0" smtClean="0">
                <a:latin typeface="Century Gothic" panose="020B0502020202020204" pitchFamily="34" charset="0"/>
              </a:rPr>
              <a:t> </a:t>
            </a:r>
            <a:r>
              <a:rPr lang="uk-UA" sz="2800" b="1" dirty="0" smtClean="0">
                <a:latin typeface="Century Gothic" panose="020B0502020202020204" pitchFamily="34" charset="0"/>
              </a:rPr>
              <a:t>Знайдіть координати точок перетину з осями координат.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50596" y="6433245"/>
            <a:ext cx="3078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http://it-science.com.ua</a:t>
            </a:r>
            <a:endParaRPr lang="uk-U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4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334707" y="45885"/>
            <a:ext cx="10369152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Джерела</a:t>
            </a:r>
            <a:endParaRPr lang="uk-UA" sz="54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278988" y="-27432"/>
            <a:ext cx="576064" cy="2060848"/>
          </a:xfrm>
          <a:prstGeom prst="rect">
            <a:avLst/>
          </a:prstGeom>
          <a:solidFill>
            <a:srgbClr val="164F8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1278988" y="1079193"/>
            <a:ext cx="576064" cy="5779618"/>
            <a:chOff x="189756" y="1106625"/>
            <a:chExt cx="576064" cy="577961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7" name="Прямоугольник 26"/>
            <p:cNvSpPr/>
            <p:nvPr/>
          </p:nvSpPr>
          <p:spPr>
            <a:xfrm>
              <a:off x="189756" y="1106625"/>
              <a:ext cx="576064" cy="594183"/>
            </a:xfrm>
            <a:prstGeom prst="rect">
              <a:avLst/>
            </a:prstGeom>
            <a:solidFill>
              <a:srgbClr val="169EC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9756" y="2058026"/>
              <a:ext cx="576064" cy="2060848"/>
            </a:xfrm>
            <a:prstGeom prst="rect">
              <a:avLst/>
            </a:prstGeom>
            <a:solidFill>
              <a:srgbClr val="6690B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9756" y="2665589"/>
              <a:ext cx="576064" cy="331363"/>
            </a:xfrm>
            <a:prstGeom prst="rect">
              <a:avLst/>
            </a:prstGeom>
            <a:solidFill>
              <a:srgbClr val="9C1A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756" y="3696013"/>
              <a:ext cx="576064" cy="2060848"/>
            </a:xfrm>
            <a:prstGeom prst="rect">
              <a:avLst/>
            </a:prstGeom>
            <a:solidFill>
              <a:srgbClr val="1733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9756" y="4092145"/>
              <a:ext cx="576064" cy="383947"/>
            </a:xfrm>
            <a:prstGeom prst="rect">
              <a:avLst/>
            </a:prstGeom>
            <a:solidFill>
              <a:srgbClr val="0042A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9756" y="4825395"/>
              <a:ext cx="576064" cy="2060848"/>
            </a:xfrm>
            <a:prstGeom prst="rect">
              <a:avLst/>
            </a:prstGeom>
            <a:solidFill>
              <a:srgbClr val="2393E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9756" y="5360016"/>
              <a:ext cx="576064" cy="1095906"/>
            </a:xfrm>
            <a:prstGeom prst="rect">
              <a:avLst/>
            </a:prstGeom>
            <a:solidFill>
              <a:srgbClr val="093C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278988" y="468531"/>
            <a:ext cx="576064" cy="268741"/>
          </a:xfrm>
          <a:prstGeom prst="rect">
            <a:avLst/>
          </a:prstGeom>
          <a:solidFill>
            <a:srgbClr val="BD494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278988" y="1306990"/>
            <a:ext cx="576064" cy="265239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278988" y="98659"/>
            <a:ext cx="576064" cy="220399"/>
          </a:xfrm>
          <a:prstGeom prst="rect">
            <a:avLst/>
          </a:prstGeom>
          <a:solidFill>
            <a:srgbClr val="AE393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4707" y="1002992"/>
            <a:ext cx="1022607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Century Gothic" panose="020B0502020202020204" pitchFamily="34" charset="0"/>
              </a:rPr>
              <a:t>1. Н</a:t>
            </a:r>
            <a:r>
              <a:rPr lang="ru-RU" b="1" dirty="0">
                <a:latin typeface="Century Gothic" panose="020B0502020202020204" pitchFamily="34" charset="0"/>
              </a:rPr>
              <a:t>. В. Морзе, О. В. </a:t>
            </a:r>
            <a:r>
              <a:rPr lang="ru-RU" b="1" dirty="0" err="1" smtClean="0">
                <a:latin typeface="Century Gothic" panose="020B0502020202020204" pitchFamily="34" charset="0"/>
              </a:rPr>
              <a:t>Барна</a:t>
            </a:r>
            <a:r>
              <a:rPr lang="ru-RU" b="1" dirty="0" smtClean="0">
                <a:latin typeface="Century Gothic" panose="020B0502020202020204" pitchFamily="34" charset="0"/>
              </a:rPr>
              <a:t>, Інформатика 10 (11) </a:t>
            </a:r>
            <a:r>
              <a:rPr lang="ru-RU" b="1" dirty="0" err="1" smtClean="0">
                <a:latin typeface="Century Gothic" panose="020B0502020202020204" pitchFamily="34" charset="0"/>
              </a:rPr>
              <a:t>клас</a:t>
            </a:r>
            <a:endParaRPr lang="ru-RU" b="1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Century Gothic" panose="020B0502020202020204" pitchFamily="34" charset="0"/>
              </a:rPr>
              <a:t>2. </a:t>
            </a:r>
            <a:r>
              <a:rPr lang="ru-RU" b="1" dirty="0" err="1">
                <a:latin typeface="Century Gothic" panose="020B0502020202020204" pitchFamily="34" charset="0"/>
              </a:rPr>
              <a:t>Ривкінд</a:t>
            </a:r>
            <a:r>
              <a:rPr lang="ru-RU" b="1" dirty="0">
                <a:latin typeface="Century Gothic" panose="020B0502020202020204" pitchFamily="34" charset="0"/>
              </a:rPr>
              <a:t> Й. Я., Лисенко Т. І., </a:t>
            </a:r>
            <a:r>
              <a:rPr lang="ru-RU" b="1" dirty="0" err="1">
                <a:latin typeface="Century Gothic" panose="020B0502020202020204" pitchFamily="34" charset="0"/>
              </a:rPr>
              <a:t>Чернікова</a:t>
            </a:r>
            <a:r>
              <a:rPr lang="ru-RU" b="1" dirty="0">
                <a:latin typeface="Century Gothic" panose="020B0502020202020204" pitchFamily="34" charset="0"/>
              </a:rPr>
              <a:t> Л. А., </a:t>
            </a:r>
            <a:r>
              <a:rPr lang="ru-RU" b="1" dirty="0" err="1">
                <a:latin typeface="Century Gothic" panose="020B0502020202020204" pitchFamily="34" charset="0"/>
              </a:rPr>
              <a:t>Шакотько</a:t>
            </a:r>
            <a:r>
              <a:rPr lang="ru-RU" b="1" dirty="0">
                <a:latin typeface="Century Gothic" panose="020B0502020202020204" pitchFamily="34" charset="0"/>
              </a:rPr>
              <a:t> В. В</a:t>
            </a:r>
            <a:r>
              <a:rPr lang="ru-RU" b="1" dirty="0" smtClean="0">
                <a:latin typeface="Century Gothic" panose="020B0502020202020204" pitchFamily="34" charset="0"/>
              </a:rPr>
              <a:t>., </a:t>
            </a:r>
            <a:r>
              <a:rPr lang="ru-RU" b="1" dirty="0">
                <a:latin typeface="Century Gothic" panose="020B0502020202020204" pitchFamily="34" charset="0"/>
              </a:rPr>
              <a:t>Інформатика 10 (11) </a:t>
            </a:r>
            <a:r>
              <a:rPr lang="ru-RU" b="1" dirty="0" err="1" smtClean="0">
                <a:latin typeface="Century Gothic" panose="020B0502020202020204" pitchFamily="34" charset="0"/>
              </a:rPr>
              <a:t>клас</a:t>
            </a:r>
            <a:endParaRPr lang="ru-RU" b="1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Century Gothic" panose="020B0502020202020204" pitchFamily="34" charset="0"/>
              </a:rPr>
              <a:t>3</a:t>
            </a:r>
            <a:r>
              <a:rPr lang="ru-RU" b="1" dirty="0">
                <a:latin typeface="Century Gothic" panose="020B0502020202020204" pitchFamily="34" charset="0"/>
              </a:rPr>
              <a:t>. О. О. Бондаренко, В. В. </a:t>
            </a:r>
            <a:r>
              <a:rPr lang="ru-RU" b="1" dirty="0" err="1">
                <a:latin typeface="Century Gothic" panose="020B0502020202020204" pitchFamily="34" charset="0"/>
              </a:rPr>
              <a:t>Ластовецький</a:t>
            </a:r>
            <a:r>
              <a:rPr lang="ru-RU" b="1" dirty="0" smtClean="0">
                <a:latin typeface="Century Gothic" panose="020B0502020202020204" pitchFamily="34" charset="0"/>
              </a:rPr>
              <a:t>, О</a:t>
            </a:r>
            <a:r>
              <a:rPr lang="ru-RU" b="1" dirty="0">
                <a:latin typeface="Century Gothic" panose="020B0502020202020204" pitchFamily="34" charset="0"/>
              </a:rPr>
              <a:t>. П. </a:t>
            </a:r>
            <a:r>
              <a:rPr lang="ru-RU" b="1" dirty="0" err="1">
                <a:latin typeface="Century Gothic" panose="020B0502020202020204" pitchFamily="34" charset="0"/>
              </a:rPr>
              <a:t>Пилипчук</a:t>
            </a:r>
            <a:r>
              <a:rPr lang="ru-RU" b="1" dirty="0">
                <a:latin typeface="Century Gothic" panose="020B0502020202020204" pitchFamily="34" charset="0"/>
              </a:rPr>
              <a:t>, Є. А. </a:t>
            </a:r>
            <a:r>
              <a:rPr lang="ru-RU" b="1" dirty="0" smtClean="0">
                <a:latin typeface="Century Gothic" panose="020B0502020202020204" pitchFamily="34" charset="0"/>
              </a:rPr>
              <a:t>Шестопалов, </a:t>
            </a:r>
            <a:r>
              <a:rPr lang="ru-RU" b="1" dirty="0">
                <a:latin typeface="Century Gothic" panose="020B0502020202020204" pitchFamily="34" charset="0"/>
              </a:rPr>
              <a:t>Інформатика 10 (11) </a:t>
            </a:r>
            <a:r>
              <a:rPr lang="ru-RU" b="1" dirty="0" err="1" smtClean="0">
                <a:latin typeface="Century Gothic" panose="020B0502020202020204" pitchFamily="34" charset="0"/>
              </a:rPr>
              <a:t>клас</a:t>
            </a:r>
            <a:endParaRPr lang="ru-RU" b="1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Century Gothic" panose="020B0502020202020204" pitchFamily="34" charset="0"/>
              </a:rPr>
              <a:t>4. В. Д. Руденко, Н. В. </a:t>
            </a:r>
            <a:r>
              <a:rPr lang="ru-RU" b="1" dirty="0" err="1">
                <a:latin typeface="Century Gothic" panose="020B0502020202020204" pitchFamily="34" charset="0"/>
              </a:rPr>
              <a:t>Речич</a:t>
            </a:r>
            <a:r>
              <a:rPr lang="ru-RU" b="1" dirty="0">
                <a:latin typeface="Century Gothic" panose="020B0502020202020204" pitchFamily="34" charset="0"/>
              </a:rPr>
              <a:t>, В. О. </a:t>
            </a:r>
            <a:r>
              <a:rPr lang="ru-RU" b="1" dirty="0" err="1">
                <a:latin typeface="Century Gothic" panose="020B0502020202020204" pitchFamily="34" charset="0"/>
              </a:rPr>
              <a:t>Потієнко</a:t>
            </a:r>
            <a:r>
              <a:rPr lang="ru-RU" b="1" dirty="0">
                <a:latin typeface="Century Gothic" panose="020B0502020202020204" pitchFamily="34" charset="0"/>
              </a:rPr>
              <a:t>. Інформатика 10 (11) </a:t>
            </a:r>
            <a:r>
              <a:rPr lang="ru-RU" b="1" dirty="0" err="1" smtClean="0">
                <a:latin typeface="Century Gothic" panose="020B0502020202020204" pitchFamily="34" charset="0"/>
              </a:rPr>
              <a:t>клас</a:t>
            </a:r>
            <a:endParaRPr lang="ru-RU" b="1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Century Gothic" panose="020B0502020202020204" pitchFamily="34" charset="0"/>
              </a:rPr>
              <a:t>5</a:t>
            </a:r>
            <a:r>
              <a:rPr lang="ru-RU" sz="1600" b="1" dirty="0" smtClean="0">
                <a:latin typeface="Century Gothic" panose="020B0502020202020204" pitchFamily="34" charset="0"/>
              </a:rPr>
              <a:t>. </a:t>
            </a:r>
            <a:r>
              <a:rPr lang="en-US" sz="1600" b="1" dirty="0"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n-US" sz="1600" b="1" dirty="0" smtClean="0">
                <a:latin typeface="Century Gothic" panose="020B0502020202020204" pitchFamily="34" charset="0"/>
                <a:hlinkClick r:id="rId3"/>
              </a:rPr>
              <a:t>dystosvita.gnomio.com</a:t>
            </a:r>
            <a:endParaRPr lang="en-US" b="1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Century Gothic" panose="020B0502020202020204" pitchFamily="34" charset="0"/>
              </a:rPr>
              <a:t>6</a:t>
            </a:r>
            <a:r>
              <a:rPr lang="ru-RU" sz="2000" b="1" dirty="0" smtClean="0">
                <a:latin typeface="Century Gothic" panose="020B0502020202020204" pitchFamily="34" charset="0"/>
              </a:rPr>
              <a:t>. </a:t>
            </a:r>
            <a:r>
              <a:rPr lang="en-US" sz="2000" b="1" dirty="0">
                <a:latin typeface="Century Gothic" panose="020B0502020202020204" pitchFamily="34" charset="0"/>
                <a:hlinkClick r:id="rId4"/>
              </a:rPr>
              <a:t>http://</a:t>
            </a:r>
            <a:r>
              <a:rPr lang="en-US" sz="2000" b="1" dirty="0" smtClean="0">
                <a:latin typeface="Century Gothic" panose="020B0502020202020204" pitchFamily="34" charset="0"/>
                <a:hlinkClick r:id="rId4"/>
              </a:rPr>
              <a:t>it-science.com.ua/</a:t>
            </a:r>
            <a:endParaRPr lang="ru-RU" sz="2000" dirty="0"/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86441" y="4309838"/>
            <a:ext cx="4280339" cy="181588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2800" b="1" smtClean="0">
                <a:solidFill>
                  <a:srgbClr val="9D3342"/>
                </a:solidFill>
                <a:latin typeface="Century Gothic" panose="020B0502020202020204" pitchFamily="34" charset="0"/>
              </a:rPr>
              <a:t>Автор презентації:</a:t>
            </a:r>
          </a:p>
          <a:p>
            <a:pPr algn="ctr"/>
            <a:r>
              <a:rPr lang="uk-UA" sz="2800" b="1" smtClean="0">
                <a:solidFill>
                  <a:srgbClr val="9D3342"/>
                </a:solidFill>
                <a:latin typeface="Century Gothic" panose="020B0502020202020204" pitchFamily="34" charset="0"/>
              </a:rPr>
              <a:t>Коваленко Оксана</a:t>
            </a:r>
          </a:p>
          <a:p>
            <a:pPr algn="ctr"/>
            <a:r>
              <a:rPr lang="uk-UA" sz="2800" b="1" smtClean="0">
                <a:solidFill>
                  <a:srgbClr val="9D3342"/>
                </a:solidFill>
                <a:latin typeface="Century Gothic" panose="020B0502020202020204" pitchFamily="34" charset="0"/>
              </a:rPr>
              <a:t>СЗОШ №2 м.Чернігова</a:t>
            </a:r>
          </a:p>
          <a:p>
            <a:pPr algn="ctr"/>
            <a:r>
              <a:rPr lang="uk-UA" sz="2800" b="1" smtClean="0">
                <a:solidFill>
                  <a:srgbClr val="9D3342"/>
                </a:solidFill>
                <a:latin typeface="Century Gothic" panose="020B0502020202020204" pitchFamily="34" charset="0"/>
              </a:rPr>
              <a:t>2018</a:t>
            </a:r>
            <a:endParaRPr lang="uk-UA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4052" y="6345139"/>
            <a:ext cx="59731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hlinkClick r:id="rId5"/>
              </a:rPr>
              <a:t>http://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hlinkClick r:id="rId5"/>
              </a:rPr>
              <a:t>oksanakovalenko.blogspot.com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uk-UA" sz="2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3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333772" y="-76371"/>
            <a:ext cx="10369152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Інтерактивна вправа</a:t>
            </a:r>
            <a:endParaRPr lang="uk-UA" sz="54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278988" y="-27432"/>
            <a:ext cx="576064" cy="2060848"/>
          </a:xfrm>
          <a:prstGeom prst="rect">
            <a:avLst/>
          </a:prstGeom>
          <a:solidFill>
            <a:srgbClr val="164F8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1278988" y="1079193"/>
            <a:ext cx="576064" cy="5779618"/>
            <a:chOff x="189756" y="1106625"/>
            <a:chExt cx="576064" cy="577961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7" name="Прямоугольник 26"/>
            <p:cNvSpPr/>
            <p:nvPr/>
          </p:nvSpPr>
          <p:spPr>
            <a:xfrm>
              <a:off x="189756" y="1106625"/>
              <a:ext cx="576064" cy="594183"/>
            </a:xfrm>
            <a:prstGeom prst="rect">
              <a:avLst/>
            </a:prstGeom>
            <a:solidFill>
              <a:srgbClr val="169EC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9756" y="2058026"/>
              <a:ext cx="576064" cy="2060848"/>
            </a:xfrm>
            <a:prstGeom prst="rect">
              <a:avLst/>
            </a:prstGeom>
            <a:solidFill>
              <a:srgbClr val="6690B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9756" y="2665589"/>
              <a:ext cx="576064" cy="331363"/>
            </a:xfrm>
            <a:prstGeom prst="rect">
              <a:avLst/>
            </a:prstGeom>
            <a:solidFill>
              <a:srgbClr val="9C1A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756" y="3696013"/>
              <a:ext cx="576064" cy="2060848"/>
            </a:xfrm>
            <a:prstGeom prst="rect">
              <a:avLst/>
            </a:prstGeom>
            <a:solidFill>
              <a:srgbClr val="1733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9756" y="4092145"/>
              <a:ext cx="576064" cy="383947"/>
            </a:xfrm>
            <a:prstGeom prst="rect">
              <a:avLst/>
            </a:prstGeom>
            <a:solidFill>
              <a:srgbClr val="0042A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9756" y="4825395"/>
              <a:ext cx="576064" cy="2060848"/>
            </a:xfrm>
            <a:prstGeom prst="rect">
              <a:avLst/>
            </a:prstGeom>
            <a:solidFill>
              <a:srgbClr val="2393E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9756" y="5360016"/>
              <a:ext cx="576064" cy="1095906"/>
            </a:xfrm>
            <a:prstGeom prst="rect">
              <a:avLst/>
            </a:prstGeom>
            <a:solidFill>
              <a:srgbClr val="093C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278988" y="468531"/>
            <a:ext cx="576064" cy="268741"/>
          </a:xfrm>
          <a:prstGeom prst="rect">
            <a:avLst/>
          </a:prstGeom>
          <a:solidFill>
            <a:srgbClr val="BD494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278988" y="1306990"/>
            <a:ext cx="576064" cy="265239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278988" y="98659"/>
            <a:ext cx="576064" cy="220399"/>
          </a:xfrm>
          <a:prstGeom prst="rect">
            <a:avLst/>
          </a:prstGeom>
          <a:solidFill>
            <a:srgbClr val="AE393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" name="Рисунок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876" y="1079193"/>
            <a:ext cx="8153400" cy="5352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354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97868" y="5589240"/>
            <a:ext cx="6264696" cy="1066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4000" b="1" dirty="0" smtClean="0">
                <a:latin typeface="Century Gothic" panose="020B0502020202020204" pitchFamily="34" charset="0"/>
              </a:rPr>
              <a:t>Інформатика 10 клас</a:t>
            </a:r>
            <a:br>
              <a:rPr lang="uk-UA" sz="4000" b="1" dirty="0" smtClean="0">
                <a:latin typeface="Century Gothic" panose="020B0502020202020204" pitchFamily="34" charset="0"/>
              </a:rPr>
            </a:br>
            <a:r>
              <a:rPr lang="uk-UA" sz="4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Урок </a:t>
            </a:r>
            <a:r>
              <a:rPr lang="en-US" sz="4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5</a:t>
            </a:r>
            <a:endParaRPr lang="uk-UA" sz="4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9756" y="0"/>
            <a:ext cx="576064" cy="2060848"/>
          </a:xfrm>
          <a:prstGeom prst="rect">
            <a:avLst/>
          </a:prstGeom>
          <a:solidFill>
            <a:srgbClr val="164F8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89756" y="1106625"/>
            <a:ext cx="576064" cy="5779618"/>
            <a:chOff x="189756" y="1106625"/>
            <a:chExt cx="576064" cy="577961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13" name="Прямоугольник 12"/>
            <p:cNvSpPr/>
            <p:nvPr/>
          </p:nvSpPr>
          <p:spPr>
            <a:xfrm>
              <a:off x="189756" y="1106625"/>
              <a:ext cx="576064" cy="594183"/>
            </a:xfrm>
            <a:prstGeom prst="rect">
              <a:avLst/>
            </a:prstGeom>
            <a:solidFill>
              <a:srgbClr val="169EC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89756" y="2058026"/>
              <a:ext cx="576064" cy="2060848"/>
            </a:xfrm>
            <a:prstGeom prst="rect">
              <a:avLst/>
            </a:prstGeom>
            <a:solidFill>
              <a:srgbClr val="6690B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89756" y="2665589"/>
              <a:ext cx="576064" cy="331363"/>
            </a:xfrm>
            <a:prstGeom prst="rect">
              <a:avLst/>
            </a:prstGeom>
            <a:solidFill>
              <a:srgbClr val="9C1A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89756" y="3696013"/>
              <a:ext cx="576064" cy="2060848"/>
            </a:xfrm>
            <a:prstGeom prst="rect">
              <a:avLst/>
            </a:prstGeom>
            <a:solidFill>
              <a:srgbClr val="1733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89756" y="4092145"/>
              <a:ext cx="576064" cy="383947"/>
            </a:xfrm>
            <a:prstGeom prst="rect">
              <a:avLst/>
            </a:prstGeom>
            <a:solidFill>
              <a:srgbClr val="0042A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756" y="4825395"/>
              <a:ext cx="576064" cy="2060848"/>
            </a:xfrm>
            <a:prstGeom prst="rect">
              <a:avLst/>
            </a:prstGeom>
            <a:solidFill>
              <a:srgbClr val="2393E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89756" y="5360016"/>
              <a:ext cx="576064" cy="1095906"/>
            </a:xfrm>
            <a:prstGeom prst="rect">
              <a:avLst/>
            </a:prstGeom>
            <a:solidFill>
              <a:srgbClr val="093C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89756" y="495963"/>
            <a:ext cx="576064" cy="268741"/>
          </a:xfrm>
          <a:prstGeom prst="rect">
            <a:avLst/>
          </a:prstGeom>
          <a:solidFill>
            <a:srgbClr val="BD494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89756" y="1334422"/>
            <a:ext cx="576064" cy="265239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89756" y="126091"/>
            <a:ext cx="576064" cy="220399"/>
          </a:xfrm>
          <a:prstGeom prst="rect">
            <a:avLst/>
          </a:prstGeom>
          <a:solidFill>
            <a:srgbClr val="AE393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4" name="Picture 4" descr="Knowledge Transf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694"/>
          <a:stretch/>
        </p:blipFill>
        <p:spPr bwMode="auto">
          <a:xfrm flipH="1">
            <a:off x="7678587" y="-38588"/>
            <a:ext cx="4510237" cy="689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оловок 2"/>
          <p:cNvSpPr txBox="1">
            <a:spLocks/>
          </p:cNvSpPr>
          <p:nvPr/>
        </p:nvSpPr>
        <p:spPr>
          <a:xfrm>
            <a:off x="873831" y="286494"/>
            <a:ext cx="6696744" cy="28019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uk-UA" sz="40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КОМП’ЮТЕРНО-ОРІЄНТОВАНІ </a:t>
            </a:r>
            <a:endParaRPr lang="en-US" sz="4000" b="1" dirty="0" smtClean="0">
              <a:solidFill>
                <a:srgbClr val="9D3342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uk-UA" sz="40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ЗАСОБИ </a:t>
            </a:r>
            <a:r>
              <a:rPr lang="uk-UA" sz="40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ДІЯЛЬНОСТІ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418348" y="6547689"/>
            <a:ext cx="27831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http://it-science.com.ua</a:t>
            </a:r>
            <a:endParaRPr lang="uk-UA" sz="1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77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477628" y="982627"/>
            <a:ext cx="10369152" cy="18954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Комп’ютерно-орієнтовані засоби </a:t>
            </a:r>
            <a:r>
              <a:rPr lang="uk-U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навчання </a:t>
            </a:r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— </a:t>
            </a: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це </a:t>
            </a:r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програмні </a:t>
            </a: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засоби, призначені для застосування </a:t>
            </a:r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учнями і вчителями у </a:t>
            </a: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процесі навчання, для виконання розрахункових, лабораторних, дослідницьких, практичних тощо робіт з елементами </a:t>
            </a:r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інтерактивності.</a:t>
            </a:r>
            <a:endParaRPr lang="uk-UA" sz="28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278988" y="-27432"/>
            <a:ext cx="576064" cy="2060848"/>
          </a:xfrm>
          <a:prstGeom prst="rect">
            <a:avLst/>
          </a:prstGeom>
          <a:solidFill>
            <a:srgbClr val="164F8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1278988" y="1079193"/>
            <a:ext cx="576064" cy="5779618"/>
            <a:chOff x="189756" y="1106625"/>
            <a:chExt cx="576064" cy="577961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7" name="Прямоугольник 26"/>
            <p:cNvSpPr/>
            <p:nvPr/>
          </p:nvSpPr>
          <p:spPr>
            <a:xfrm>
              <a:off x="189756" y="1106625"/>
              <a:ext cx="576064" cy="594183"/>
            </a:xfrm>
            <a:prstGeom prst="rect">
              <a:avLst/>
            </a:prstGeom>
            <a:solidFill>
              <a:srgbClr val="169EC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9756" y="2058026"/>
              <a:ext cx="576064" cy="2060848"/>
            </a:xfrm>
            <a:prstGeom prst="rect">
              <a:avLst/>
            </a:prstGeom>
            <a:solidFill>
              <a:srgbClr val="6690B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9756" y="2665589"/>
              <a:ext cx="576064" cy="331363"/>
            </a:xfrm>
            <a:prstGeom prst="rect">
              <a:avLst/>
            </a:prstGeom>
            <a:solidFill>
              <a:srgbClr val="9C1A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756" y="3696013"/>
              <a:ext cx="576064" cy="2060848"/>
            </a:xfrm>
            <a:prstGeom prst="rect">
              <a:avLst/>
            </a:prstGeom>
            <a:solidFill>
              <a:srgbClr val="1733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9756" y="4092145"/>
              <a:ext cx="576064" cy="383947"/>
            </a:xfrm>
            <a:prstGeom prst="rect">
              <a:avLst/>
            </a:prstGeom>
            <a:solidFill>
              <a:srgbClr val="0042A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9756" y="4825395"/>
              <a:ext cx="576064" cy="2060848"/>
            </a:xfrm>
            <a:prstGeom prst="rect">
              <a:avLst/>
            </a:prstGeom>
            <a:solidFill>
              <a:srgbClr val="2393E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9756" y="5360016"/>
              <a:ext cx="576064" cy="1095906"/>
            </a:xfrm>
            <a:prstGeom prst="rect">
              <a:avLst/>
            </a:prstGeom>
            <a:solidFill>
              <a:srgbClr val="093C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278988" y="468531"/>
            <a:ext cx="576064" cy="268741"/>
          </a:xfrm>
          <a:prstGeom prst="rect">
            <a:avLst/>
          </a:prstGeom>
          <a:solidFill>
            <a:srgbClr val="BD494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278988" y="1306990"/>
            <a:ext cx="576064" cy="265239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278988" y="98659"/>
            <a:ext cx="576064" cy="220399"/>
          </a:xfrm>
          <a:prstGeom prst="rect">
            <a:avLst/>
          </a:prstGeom>
          <a:solidFill>
            <a:srgbClr val="AE393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7788" y="208858"/>
            <a:ext cx="10560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9D3342"/>
                </a:solidFill>
                <a:latin typeface="Century Gothic" panose="020B0502020202020204" pitchFamily="34" charset="0"/>
                <a:ea typeface="+mj-ea"/>
                <a:cs typeface="+mj-cs"/>
              </a:rPr>
              <a:t>Комп’ютерно-орієнтовані засоби навчання </a:t>
            </a:r>
            <a:endParaRPr lang="uk-UA" sz="3600" b="1" dirty="0">
              <a:solidFill>
                <a:srgbClr val="9D3342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026" name="Picture 2" descr="MathematicaSpikeyVersion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81" y="4091442"/>
            <a:ext cx="2104268" cy="2213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477628" y="3290499"/>
            <a:ext cx="2869696" cy="584775"/>
          </a:xfrm>
          <a:prstGeom prst="rect">
            <a:avLst/>
          </a:prstGeom>
          <a:solidFill>
            <a:srgbClr val="00FF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Mathematica</a:t>
            </a:r>
            <a:endParaRPr lang="uk-UA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08586" y="3262611"/>
            <a:ext cx="1178528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Gran</a:t>
            </a:r>
            <a:endParaRPr lang="uk-UA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68157" y="5858362"/>
            <a:ext cx="2335896" cy="584775"/>
          </a:xfrm>
          <a:prstGeom prst="rect">
            <a:avLst/>
          </a:prstGeom>
          <a:solidFill>
            <a:srgbClr val="FF66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GeoGebra</a:t>
            </a:r>
            <a:endParaRPr lang="uk-UA" sz="36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30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355" y="3624762"/>
            <a:ext cx="2857500" cy="1733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8034" y="4194827"/>
            <a:ext cx="3188746" cy="223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1278988" y="-27432"/>
            <a:ext cx="576064" cy="2060848"/>
          </a:xfrm>
          <a:prstGeom prst="rect">
            <a:avLst/>
          </a:prstGeom>
          <a:solidFill>
            <a:srgbClr val="164F8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1278988" y="1079193"/>
            <a:ext cx="576064" cy="5779618"/>
            <a:chOff x="189756" y="1106625"/>
            <a:chExt cx="576064" cy="577961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7" name="Прямоугольник 26"/>
            <p:cNvSpPr/>
            <p:nvPr/>
          </p:nvSpPr>
          <p:spPr>
            <a:xfrm>
              <a:off x="189756" y="1106625"/>
              <a:ext cx="576064" cy="594183"/>
            </a:xfrm>
            <a:prstGeom prst="rect">
              <a:avLst/>
            </a:prstGeom>
            <a:solidFill>
              <a:srgbClr val="169EC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9756" y="2058026"/>
              <a:ext cx="576064" cy="2060848"/>
            </a:xfrm>
            <a:prstGeom prst="rect">
              <a:avLst/>
            </a:prstGeom>
            <a:solidFill>
              <a:srgbClr val="6690B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9756" y="2665589"/>
              <a:ext cx="576064" cy="331363"/>
            </a:xfrm>
            <a:prstGeom prst="rect">
              <a:avLst/>
            </a:prstGeom>
            <a:solidFill>
              <a:srgbClr val="9C1A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756" y="3696013"/>
              <a:ext cx="576064" cy="2060848"/>
            </a:xfrm>
            <a:prstGeom prst="rect">
              <a:avLst/>
            </a:prstGeom>
            <a:solidFill>
              <a:srgbClr val="1733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9756" y="4092145"/>
              <a:ext cx="576064" cy="383947"/>
            </a:xfrm>
            <a:prstGeom prst="rect">
              <a:avLst/>
            </a:prstGeom>
            <a:solidFill>
              <a:srgbClr val="0042A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9756" y="4825395"/>
              <a:ext cx="576064" cy="2060848"/>
            </a:xfrm>
            <a:prstGeom prst="rect">
              <a:avLst/>
            </a:prstGeom>
            <a:solidFill>
              <a:srgbClr val="2393E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9756" y="5360016"/>
              <a:ext cx="576064" cy="1095906"/>
            </a:xfrm>
            <a:prstGeom prst="rect">
              <a:avLst/>
            </a:prstGeom>
            <a:solidFill>
              <a:srgbClr val="093C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278988" y="468531"/>
            <a:ext cx="576064" cy="268741"/>
          </a:xfrm>
          <a:prstGeom prst="rect">
            <a:avLst/>
          </a:prstGeom>
          <a:solidFill>
            <a:srgbClr val="BD494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278988" y="1306990"/>
            <a:ext cx="576064" cy="265239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278988" y="98659"/>
            <a:ext cx="576064" cy="220399"/>
          </a:xfrm>
          <a:prstGeom prst="rect">
            <a:avLst/>
          </a:prstGeom>
          <a:solidFill>
            <a:srgbClr val="AE393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77" y="1572229"/>
            <a:ext cx="9184633" cy="2556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642" y="205693"/>
            <a:ext cx="8642382" cy="1101297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77" y="4393155"/>
            <a:ext cx="9184633" cy="246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605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333772" y="-76371"/>
            <a:ext cx="10369152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Інтелектуальна розминка</a:t>
            </a:r>
            <a:endParaRPr lang="uk-UA" sz="54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278988" y="-27432"/>
            <a:ext cx="576064" cy="2060848"/>
          </a:xfrm>
          <a:prstGeom prst="rect">
            <a:avLst/>
          </a:prstGeom>
          <a:solidFill>
            <a:srgbClr val="164F8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1278988" y="1079193"/>
            <a:ext cx="576064" cy="5779618"/>
            <a:chOff x="189756" y="1106625"/>
            <a:chExt cx="576064" cy="577961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7" name="Прямоугольник 26"/>
            <p:cNvSpPr/>
            <p:nvPr/>
          </p:nvSpPr>
          <p:spPr>
            <a:xfrm>
              <a:off x="189756" y="1106625"/>
              <a:ext cx="576064" cy="594183"/>
            </a:xfrm>
            <a:prstGeom prst="rect">
              <a:avLst/>
            </a:prstGeom>
            <a:solidFill>
              <a:srgbClr val="169EC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9756" y="2058026"/>
              <a:ext cx="576064" cy="2060848"/>
            </a:xfrm>
            <a:prstGeom prst="rect">
              <a:avLst/>
            </a:prstGeom>
            <a:solidFill>
              <a:srgbClr val="6690B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9756" y="2665589"/>
              <a:ext cx="576064" cy="331363"/>
            </a:xfrm>
            <a:prstGeom prst="rect">
              <a:avLst/>
            </a:prstGeom>
            <a:solidFill>
              <a:srgbClr val="9C1A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756" y="3696013"/>
              <a:ext cx="576064" cy="2060848"/>
            </a:xfrm>
            <a:prstGeom prst="rect">
              <a:avLst/>
            </a:prstGeom>
            <a:solidFill>
              <a:srgbClr val="1733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9756" y="4092145"/>
              <a:ext cx="576064" cy="383947"/>
            </a:xfrm>
            <a:prstGeom prst="rect">
              <a:avLst/>
            </a:prstGeom>
            <a:solidFill>
              <a:srgbClr val="0042A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9756" y="4825395"/>
              <a:ext cx="576064" cy="2060848"/>
            </a:xfrm>
            <a:prstGeom prst="rect">
              <a:avLst/>
            </a:prstGeom>
            <a:solidFill>
              <a:srgbClr val="2393E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9756" y="5360016"/>
              <a:ext cx="576064" cy="1095906"/>
            </a:xfrm>
            <a:prstGeom prst="rect">
              <a:avLst/>
            </a:prstGeom>
            <a:solidFill>
              <a:srgbClr val="093C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278988" y="468531"/>
            <a:ext cx="576064" cy="268741"/>
          </a:xfrm>
          <a:prstGeom prst="rect">
            <a:avLst/>
          </a:prstGeom>
          <a:solidFill>
            <a:srgbClr val="BD494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278988" y="1306990"/>
            <a:ext cx="576064" cy="265239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278988" y="98659"/>
            <a:ext cx="576064" cy="220399"/>
          </a:xfrm>
          <a:prstGeom prst="rect">
            <a:avLst/>
          </a:prstGeom>
          <a:solidFill>
            <a:srgbClr val="AE393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" name="Рисунок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20" y="1329384"/>
            <a:ext cx="9777219" cy="5076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808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333772" y="-76371"/>
            <a:ext cx="10369152" cy="1648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Комп’ютерно-орієнтовані засоби планування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278988" y="-27432"/>
            <a:ext cx="576064" cy="2060848"/>
          </a:xfrm>
          <a:prstGeom prst="rect">
            <a:avLst/>
          </a:prstGeom>
          <a:solidFill>
            <a:srgbClr val="164F8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1278988" y="1079193"/>
            <a:ext cx="576064" cy="5779618"/>
            <a:chOff x="189756" y="1106625"/>
            <a:chExt cx="576064" cy="577961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7" name="Прямоугольник 26"/>
            <p:cNvSpPr/>
            <p:nvPr/>
          </p:nvSpPr>
          <p:spPr>
            <a:xfrm>
              <a:off x="189756" y="1106625"/>
              <a:ext cx="576064" cy="594183"/>
            </a:xfrm>
            <a:prstGeom prst="rect">
              <a:avLst/>
            </a:prstGeom>
            <a:solidFill>
              <a:srgbClr val="169EC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9756" y="2058026"/>
              <a:ext cx="576064" cy="2060848"/>
            </a:xfrm>
            <a:prstGeom prst="rect">
              <a:avLst/>
            </a:prstGeom>
            <a:solidFill>
              <a:srgbClr val="6690B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9756" y="2665589"/>
              <a:ext cx="576064" cy="331363"/>
            </a:xfrm>
            <a:prstGeom prst="rect">
              <a:avLst/>
            </a:prstGeom>
            <a:solidFill>
              <a:srgbClr val="9C1A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756" y="3696013"/>
              <a:ext cx="576064" cy="2060848"/>
            </a:xfrm>
            <a:prstGeom prst="rect">
              <a:avLst/>
            </a:prstGeom>
            <a:solidFill>
              <a:srgbClr val="1733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9756" y="4092145"/>
              <a:ext cx="576064" cy="383947"/>
            </a:xfrm>
            <a:prstGeom prst="rect">
              <a:avLst/>
            </a:prstGeom>
            <a:solidFill>
              <a:srgbClr val="0042A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9756" y="4825395"/>
              <a:ext cx="576064" cy="2060848"/>
            </a:xfrm>
            <a:prstGeom prst="rect">
              <a:avLst/>
            </a:prstGeom>
            <a:solidFill>
              <a:srgbClr val="2393E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9756" y="5360016"/>
              <a:ext cx="576064" cy="1095906"/>
            </a:xfrm>
            <a:prstGeom prst="rect">
              <a:avLst/>
            </a:prstGeom>
            <a:solidFill>
              <a:srgbClr val="093C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278988" y="468531"/>
            <a:ext cx="576064" cy="268741"/>
          </a:xfrm>
          <a:prstGeom prst="rect">
            <a:avLst/>
          </a:prstGeom>
          <a:solidFill>
            <a:srgbClr val="BD494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278988" y="1306990"/>
            <a:ext cx="576064" cy="265239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278988" y="98659"/>
            <a:ext cx="576064" cy="220399"/>
          </a:xfrm>
          <a:prstGeom prst="rect">
            <a:avLst/>
          </a:prstGeom>
          <a:solidFill>
            <a:srgbClr val="AE393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2433" y="1758180"/>
            <a:ext cx="7600211" cy="13849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Сучасна людина потребує ефективної організації власної діяльності та планування часу!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054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647" y="634550"/>
            <a:ext cx="2238309" cy="298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18348" y="4204537"/>
            <a:ext cx="4248472" cy="196977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algn="just"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</a:pPr>
            <a:r>
              <a:rPr lang="uk-UA" sz="2800" b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Онлайн-інструменти</a:t>
            </a:r>
          </a:p>
          <a:p>
            <a:pPr marL="514350" indent="-514350">
              <a:spcBef>
                <a:spcPts val="6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Індивідуального</a:t>
            </a:r>
          </a:p>
          <a:p>
            <a:pPr marL="514350" indent="-514350">
              <a:spcBef>
                <a:spcPts val="6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колективного планування</a:t>
            </a:r>
            <a:endParaRPr lang="uk-UA" sz="28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7828" y="3833823"/>
            <a:ext cx="3312368" cy="204671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algn="just"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</a:pPr>
            <a:r>
              <a:rPr lang="uk-UA" sz="2800" b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Традиційні:</a:t>
            </a:r>
          </a:p>
          <a:p>
            <a:pPr marL="457200" indent="-457200" algn="just">
              <a:spcBef>
                <a:spcPts val="6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Аркуш паперу</a:t>
            </a:r>
          </a:p>
          <a:p>
            <a:pPr marL="457200" indent="-457200" algn="just">
              <a:spcBef>
                <a:spcPts val="6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Нотатник</a:t>
            </a:r>
          </a:p>
          <a:p>
            <a:pPr marL="457200" indent="-457200" algn="just">
              <a:spcBef>
                <a:spcPts val="6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Щоденник</a:t>
            </a:r>
            <a:endParaRPr lang="uk-UA" sz="2800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45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3557570" y="-27432"/>
            <a:ext cx="6551650" cy="8349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Засоби </a:t>
            </a:r>
            <a:r>
              <a:rPr lang="uk-UA" sz="4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планування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278988" y="-27432"/>
            <a:ext cx="576064" cy="2060848"/>
          </a:xfrm>
          <a:prstGeom prst="rect">
            <a:avLst/>
          </a:prstGeom>
          <a:solidFill>
            <a:srgbClr val="164F8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1278988" y="1079193"/>
            <a:ext cx="576064" cy="5779618"/>
            <a:chOff x="189756" y="1106625"/>
            <a:chExt cx="576064" cy="577961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7" name="Прямоугольник 26"/>
            <p:cNvSpPr/>
            <p:nvPr/>
          </p:nvSpPr>
          <p:spPr>
            <a:xfrm>
              <a:off x="189756" y="1106625"/>
              <a:ext cx="576064" cy="594183"/>
            </a:xfrm>
            <a:prstGeom prst="rect">
              <a:avLst/>
            </a:prstGeom>
            <a:solidFill>
              <a:srgbClr val="169EC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9756" y="2058026"/>
              <a:ext cx="576064" cy="2060848"/>
            </a:xfrm>
            <a:prstGeom prst="rect">
              <a:avLst/>
            </a:prstGeom>
            <a:solidFill>
              <a:srgbClr val="6690B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9756" y="2665589"/>
              <a:ext cx="576064" cy="331363"/>
            </a:xfrm>
            <a:prstGeom prst="rect">
              <a:avLst/>
            </a:prstGeom>
            <a:solidFill>
              <a:srgbClr val="9C1A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756" y="3696013"/>
              <a:ext cx="576064" cy="2060848"/>
            </a:xfrm>
            <a:prstGeom prst="rect">
              <a:avLst/>
            </a:prstGeom>
            <a:solidFill>
              <a:srgbClr val="1733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9756" y="4092145"/>
              <a:ext cx="576064" cy="383947"/>
            </a:xfrm>
            <a:prstGeom prst="rect">
              <a:avLst/>
            </a:prstGeom>
            <a:solidFill>
              <a:srgbClr val="0042A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9756" y="4825395"/>
              <a:ext cx="576064" cy="2060848"/>
            </a:xfrm>
            <a:prstGeom prst="rect">
              <a:avLst/>
            </a:prstGeom>
            <a:solidFill>
              <a:srgbClr val="2393E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9756" y="5360016"/>
              <a:ext cx="576064" cy="1095906"/>
            </a:xfrm>
            <a:prstGeom prst="rect">
              <a:avLst/>
            </a:prstGeom>
            <a:solidFill>
              <a:srgbClr val="093C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278988" y="468531"/>
            <a:ext cx="576064" cy="268741"/>
          </a:xfrm>
          <a:prstGeom prst="rect">
            <a:avLst/>
          </a:prstGeom>
          <a:solidFill>
            <a:srgbClr val="BD494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278988" y="1306990"/>
            <a:ext cx="576064" cy="265239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278988" y="98659"/>
            <a:ext cx="576064" cy="220399"/>
          </a:xfrm>
          <a:prstGeom prst="rect">
            <a:avLst/>
          </a:prstGeom>
          <a:solidFill>
            <a:srgbClr val="AE393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7110" y="4478290"/>
            <a:ext cx="6183169" cy="1815882"/>
          </a:xfrm>
          <a:prstGeom prst="rect">
            <a:avLst/>
          </a:prstGeom>
          <a:solidFill>
            <a:srgbClr val="093C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Планувальник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завдань 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інструмент</a:t>
            </a:r>
            <a:r>
              <a:rPr lang="uk-U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що 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дозволяє організувати </a:t>
            </a:r>
            <a:r>
              <a:rPr lang="uk-U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список завдань (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http://todo.ly/).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054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997" y="-2010627"/>
            <a:ext cx="1944216" cy="240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5453"/>
          <a:stretch/>
        </p:blipFill>
        <p:spPr>
          <a:xfrm>
            <a:off x="7255205" y="2564904"/>
            <a:ext cx="3560260" cy="40610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90694" y="1002992"/>
            <a:ext cx="7229668" cy="1255728"/>
          </a:xfrm>
          <a:prstGeom prst="rect">
            <a:avLst/>
          </a:prstGeom>
          <a:solidFill>
            <a:srgbClr val="144B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None/>
            </a:pPr>
            <a:r>
              <a:rPr lang="ru-RU" sz="2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Органайзер </a:t>
            </a:r>
            <a:r>
              <a:rPr lang="ru-RU" sz="28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uk-UA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інструмент організації інформації про особисті контакти та події.</a:t>
            </a:r>
            <a:endParaRPr lang="uk-UA" sz="28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454" y="2865302"/>
            <a:ext cx="6092825" cy="1255728"/>
          </a:xfrm>
          <a:prstGeom prst="rect">
            <a:avLst/>
          </a:prstGeom>
          <a:solidFill>
            <a:srgbClr val="6600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None/>
            </a:pPr>
            <a:r>
              <a:rPr lang="uk-UA" sz="28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Тайм - трекінг </a:t>
            </a:r>
            <a:r>
              <a:rPr lang="uk-UA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інструмент </a:t>
            </a:r>
            <a:r>
              <a:rPr lang="uk-UA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управління часом, відстеження </a:t>
            </a:r>
            <a:r>
              <a:rPr lang="uk-UA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часу </a:t>
            </a:r>
            <a:r>
              <a:rPr lang="en-US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http</a:t>
            </a:r>
            <a:r>
              <a:rPr lang="en-US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://www.yast.com/ 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±Ð¸Ð·Ð½ÐµÑÐ¼ÐµÐ½ ÐºÐ»Ð¸Ð¿Ð°ÑÑ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04" y="199809"/>
            <a:ext cx="2214361" cy="221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4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2926060" y="-48036"/>
            <a:ext cx="6551650" cy="8349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Google </a:t>
            </a:r>
            <a:r>
              <a:rPr lang="uk-UA" sz="4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Календар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278988" y="-27432"/>
            <a:ext cx="576064" cy="2060848"/>
          </a:xfrm>
          <a:prstGeom prst="rect">
            <a:avLst/>
          </a:prstGeom>
          <a:solidFill>
            <a:srgbClr val="164F8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1278988" y="1079193"/>
            <a:ext cx="576064" cy="5779618"/>
            <a:chOff x="189756" y="1106625"/>
            <a:chExt cx="576064" cy="577961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7" name="Прямоугольник 26"/>
            <p:cNvSpPr/>
            <p:nvPr/>
          </p:nvSpPr>
          <p:spPr>
            <a:xfrm>
              <a:off x="189756" y="1106625"/>
              <a:ext cx="576064" cy="594183"/>
            </a:xfrm>
            <a:prstGeom prst="rect">
              <a:avLst/>
            </a:prstGeom>
            <a:solidFill>
              <a:srgbClr val="169EC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9756" y="2058026"/>
              <a:ext cx="576064" cy="2060848"/>
            </a:xfrm>
            <a:prstGeom prst="rect">
              <a:avLst/>
            </a:prstGeom>
            <a:solidFill>
              <a:srgbClr val="6690B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9756" y="2665589"/>
              <a:ext cx="576064" cy="331363"/>
            </a:xfrm>
            <a:prstGeom prst="rect">
              <a:avLst/>
            </a:prstGeom>
            <a:solidFill>
              <a:srgbClr val="9C1A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756" y="3696013"/>
              <a:ext cx="576064" cy="2060848"/>
            </a:xfrm>
            <a:prstGeom prst="rect">
              <a:avLst/>
            </a:prstGeom>
            <a:solidFill>
              <a:srgbClr val="1733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9756" y="4092145"/>
              <a:ext cx="576064" cy="383947"/>
            </a:xfrm>
            <a:prstGeom prst="rect">
              <a:avLst/>
            </a:prstGeom>
            <a:solidFill>
              <a:srgbClr val="0042A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9756" y="4825395"/>
              <a:ext cx="576064" cy="2060848"/>
            </a:xfrm>
            <a:prstGeom prst="rect">
              <a:avLst/>
            </a:prstGeom>
            <a:solidFill>
              <a:srgbClr val="2393E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9756" y="5360016"/>
              <a:ext cx="576064" cy="1095906"/>
            </a:xfrm>
            <a:prstGeom prst="rect">
              <a:avLst/>
            </a:prstGeom>
            <a:solidFill>
              <a:srgbClr val="093C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278988" y="468531"/>
            <a:ext cx="576064" cy="268741"/>
          </a:xfrm>
          <a:prstGeom prst="rect">
            <a:avLst/>
          </a:prstGeom>
          <a:solidFill>
            <a:srgbClr val="BD494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278988" y="1306990"/>
            <a:ext cx="576064" cy="265239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278988" y="98659"/>
            <a:ext cx="576064" cy="220399"/>
          </a:xfrm>
          <a:prstGeom prst="rect">
            <a:avLst/>
          </a:prstGeom>
          <a:solidFill>
            <a:srgbClr val="AE393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3733" y="2803838"/>
            <a:ext cx="10619357" cy="9571851"/>
          </a:xfrm>
          <a:prstGeom prst="rect">
            <a:avLst/>
          </a:prstGeom>
          <a:solidFill>
            <a:srgbClr val="CC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Для </a:t>
            </a: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доступу до календаря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Google </a:t>
            </a: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потрібно:</a:t>
            </a:r>
          </a:p>
          <a:p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1. Увійти у свій </a:t>
            </a:r>
            <a:r>
              <a:rPr lang="uk-UA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обліковий запис 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Google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використавши браузер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Google</a:t>
            </a: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Chrome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2. </a:t>
            </a: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Відкрити меню сервісів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Google </a:t>
            </a: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вибором кнопки </a:t>
            </a:r>
            <a:r>
              <a:rPr lang="uk-UA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Додатки 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Google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3. </a:t>
            </a: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Вибрати у списку сервісів кнопку </a:t>
            </a:r>
            <a:r>
              <a:rPr lang="uk-UA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Календар</a:t>
            </a:r>
            <a:r>
              <a:rPr lang="uk-UA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uk-UA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У центральній частині вікна відкрито поточний календар з відображенням подій на поточний місяць, тиждень, день (залежно від налаштувань).</a:t>
            </a:r>
          </a:p>
          <a:p>
            <a:r>
              <a:rPr lang="uk-UA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Щоб створити новий Календар, потрібно вибрати на лівій панелі навігації команду Додати календар та вибрати у списку команду Новий календар, увести назву нового календаря та стислий опис, додати осіб, які матимуть</a:t>
            </a:r>
          </a:p>
          <a:p>
            <a:r>
              <a:rPr lang="uk-UA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доступ до цього календаря. Наприклад, створимо календар Свята України.</a:t>
            </a:r>
          </a:p>
          <a:p>
            <a:r>
              <a:rPr lang="uk-UA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Після цього можна додавати до днів календаря записи про події, їх опис. Для цього потрібно вибрати на календарі дату та заповнити необхідні</a:t>
            </a:r>
          </a:p>
          <a:p>
            <a:r>
              <a:rPr lang="uk-UA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відомості, додати гостей до створеної події, налаштувати </a:t>
            </a:r>
            <a:r>
              <a:rPr lang="uk-UA" sz="28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права доступу гостей </a:t>
            </a:r>
            <a:r>
              <a:rPr lang="uk-UA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тощо. Після завершення налаштувань відомості про подію потрібно</a:t>
            </a:r>
          </a:p>
          <a:p>
            <a:r>
              <a:rPr lang="uk-UA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зберегти, вибравши кнопку Зберегти</a:t>
            </a:r>
            <a:endParaRPr lang="uk-UA" sz="280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3235" y="973461"/>
            <a:ext cx="7611391" cy="1384995"/>
          </a:xfrm>
          <a:prstGeom prst="rect">
            <a:avLst/>
          </a:prstGeom>
          <a:solidFill>
            <a:srgbClr val="093C8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Google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Календар – 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органайзер, безкоштовний для  стаціонарного комп’ютера і для </a:t>
            </a:r>
            <a:r>
              <a:rPr lang="uk-U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мобільного телефона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AutoShape 2" descr="Ð ÐµÐ·ÑÐ»ÑÑÐ°Ñ Ð¿Ð¾ÑÑÐºÑ Ð·Ð¾Ð±ÑÐ°Ð¶ÐµÐ½Ñ Ð·Ð° Ð·Ð°Ð¿Ð¸ÑÐ¾Ð¼ &quot;Google ÐÐ°Ð»ÐµÐ½Ð´Ð°Ñ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9631"/>
          <a:stretch/>
        </p:blipFill>
        <p:spPr>
          <a:xfrm>
            <a:off x="8423319" y="764231"/>
            <a:ext cx="2466975" cy="1678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274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продаж продукта или услуги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459469_TF03460555.potx" id="{7B386838-D42C-4DDC-9A45-4D2D86EBB47D}" vid="{75E8F8CF-7F3B-4439-B788-F6F6B2118145}"/>
    </a:ext>
  </a:extLst>
</a:theme>
</file>

<file path=ppt/theme/theme2.xml><?xml version="1.0" encoding="utf-8"?>
<a:theme xmlns:a="http://schemas.openxmlformats.org/drawingml/2006/main" name="Тема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продаж продукта или услуги</Template>
  <TotalTime>18182</TotalTime>
  <Words>724</Words>
  <Application>Microsoft Office PowerPoint</Application>
  <PresentationFormat>Произвольный</PresentationFormat>
  <Paragraphs>95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</vt:lpstr>
      <vt:lpstr>Century Gothic</vt:lpstr>
      <vt:lpstr>Corbel</vt:lpstr>
      <vt:lpstr>Wingdings</vt:lpstr>
      <vt:lpstr>Презентация продаж продукта или услуги</vt:lpstr>
      <vt:lpstr>Презентация PowerPoint</vt:lpstr>
      <vt:lpstr>Презентация PowerPoint</vt:lpstr>
      <vt:lpstr>Інформатика 10 клас Урок 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Продажи продукта или услуги</dc:title>
  <dc:creator>Оксана</dc:creator>
  <cp:lastModifiedBy>Оксана</cp:lastModifiedBy>
  <cp:revision>217</cp:revision>
  <dcterms:created xsi:type="dcterms:W3CDTF">2018-08-04T21:29:35Z</dcterms:created>
  <dcterms:modified xsi:type="dcterms:W3CDTF">2018-08-31T17:10:36Z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