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5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9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1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2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1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5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9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3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4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430C-F8D2-474D-909A-90D624DD859F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657C-9712-4E2A-973B-E2636C5E6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0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ОСНОВНІ ТИПИ І ВИДИ КОНФЛІКТІВ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7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Способи</a:t>
            </a:r>
            <a:r>
              <a:rPr lang="ru-RU" b="1" dirty="0" smtClean="0"/>
              <a:t> і </a:t>
            </a:r>
            <a:r>
              <a:rPr lang="ru-RU" b="1" dirty="0" err="1" smtClean="0"/>
              <a:t>прийоми</a:t>
            </a:r>
            <a:r>
              <a:rPr lang="ru-RU" b="1" dirty="0" smtClean="0"/>
              <a:t> </a:t>
            </a:r>
            <a:r>
              <a:rPr lang="ru-RU" b="1" dirty="0" err="1"/>
              <a:t>боротьби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b="1" dirty="0" smtClean="0"/>
              <a:t>Новатори</a:t>
            </a:r>
            <a:r>
              <a:rPr lang="uk-UA" sz="2600" dirty="0" smtClean="0"/>
              <a:t>:</a:t>
            </a:r>
            <a:endParaRPr lang="ru-RU" sz="2600" dirty="0" smtClean="0"/>
          </a:p>
          <a:p>
            <a:r>
              <a:rPr lang="ru-RU" sz="2600" dirty="0" err="1"/>
              <a:t>в</a:t>
            </a:r>
            <a:r>
              <a:rPr lang="ru-RU" sz="2600" dirty="0" err="1" smtClean="0"/>
              <a:t>плив</a:t>
            </a:r>
            <a:r>
              <a:rPr lang="ru-RU" sz="2600" dirty="0" smtClean="0"/>
              <a:t> на </a:t>
            </a:r>
            <a:r>
              <a:rPr lang="ru-RU" sz="2600" dirty="0" err="1"/>
              <a:t>опонента</a:t>
            </a:r>
            <a:r>
              <a:rPr lang="ru-RU" sz="2600" dirty="0"/>
              <a:t> за </a:t>
            </a:r>
            <a:r>
              <a:rPr lang="ru-RU" sz="2600" dirty="0" err="1"/>
              <a:t>допомогою</a:t>
            </a:r>
            <a:r>
              <a:rPr lang="ru-RU" sz="2600" dirty="0"/>
              <a:t> </a:t>
            </a:r>
            <a:r>
              <a:rPr lang="ru-RU" sz="2600" dirty="0" err="1"/>
              <a:t>переконання</a:t>
            </a:r>
            <a:r>
              <a:rPr lang="ru-RU" sz="2600" dirty="0"/>
              <a:t> (</a:t>
            </a:r>
            <a:r>
              <a:rPr lang="ru-RU" sz="2600" dirty="0" smtClean="0"/>
              <a:t>74%)</a:t>
            </a:r>
          </a:p>
          <a:p>
            <a:r>
              <a:rPr lang="ru-RU" sz="2600" dirty="0" err="1"/>
              <a:t>з</a:t>
            </a:r>
            <a:r>
              <a:rPr lang="ru-RU" sz="2600" dirty="0" err="1" smtClean="0"/>
              <a:t>вертання</a:t>
            </a:r>
            <a:r>
              <a:rPr lang="ru-RU" sz="2600" dirty="0" smtClean="0"/>
              <a:t> за </a:t>
            </a:r>
            <a:r>
              <a:rPr lang="ru-RU" sz="2600" dirty="0" err="1"/>
              <a:t>підтримкою</a:t>
            </a:r>
            <a:r>
              <a:rPr lang="ru-RU" sz="2600" dirty="0"/>
              <a:t> </a:t>
            </a:r>
            <a:r>
              <a:rPr lang="ru-RU" sz="2600" dirty="0" smtClean="0"/>
              <a:t>до </a:t>
            </a:r>
            <a:r>
              <a:rPr lang="ru-RU" sz="2600" dirty="0" err="1" smtClean="0"/>
              <a:t>оточуючих</a:t>
            </a:r>
            <a:r>
              <a:rPr lang="ru-RU" sz="2600" dirty="0" smtClean="0"/>
              <a:t> </a:t>
            </a:r>
            <a:r>
              <a:rPr lang="ru-RU" sz="2600" dirty="0"/>
              <a:t>(</a:t>
            </a:r>
            <a:r>
              <a:rPr lang="ru-RU" sz="2600" dirty="0" smtClean="0"/>
              <a:t>83%)</a:t>
            </a:r>
          </a:p>
          <a:p>
            <a:r>
              <a:rPr lang="ru-RU" sz="2600" dirty="0" smtClean="0"/>
              <a:t>критика </a:t>
            </a:r>
            <a:r>
              <a:rPr lang="ru-RU" sz="2600" dirty="0"/>
              <a:t>(</a:t>
            </a:r>
            <a:r>
              <a:rPr lang="ru-RU" sz="2600" dirty="0" smtClean="0"/>
              <a:t>44%)</a:t>
            </a:r>
          </a:p>
          <a:p>
            <a:r>
              <a:rPr lang="ru-RU" sz="2600" dirty="0" err="1" smtClean="0"/>
              <a:t>апеляція</a:t>
            </a:r>
            <a:r>
              <a:rPr lang="ru-RU" sz="2600" dirty="0" smtClean="0"/>
              <a:t> </a:t>
            </a:r>
            <a:r>
              <a:rPr lang="ru-RU" sz="2600" dirty="0"/>
              <a:t>до позитивного </a:t>
            </a:r>
            <a:r>
              <a:rPr lang="ru-RU" sz="2600" dirty="0" err="1"/>
              <a:t>досвіду</a:t>
            </a:r>
            <a:r>
              <a:rPr lang="ru-RU" sz="2600" dirty="0"/>
              <a:t> </a:t>
            </a:r>
            <a:r>
              <a:rPr lang="ru-RU" sz="2600" dirty="0" smtClean="0"/>
              <a:t>(50%)</a:t>
            </a:r>
          </a:p>
          <a:p>
            <a:pPr marL="0" indent="0">
              <a:buNone/>
            </a:pPr>
            <a:r>
              <a:rPr lang="uk-UA" sz="2600" b="1" dirty="0" smtClean="0"/>
              <a:t>Консерватори</a:t>
            </a:r>
            <a:r>
              <a:rPr lang="uk-UA" sz="2600" dirty="0" smtClean="0"/>
              <a:t>: </a:t>
            </a:r>
          </a:p>
          <a:p>
            <a:r>
              <a:rPr lang="ru-RU" sz="2600" dirty="0"/>
              <a:t>критика (</a:t>
            </a:r>
            <a:r>
              <a:rPr lang="ru-RU" sz="2600" dirty="0" smtClean="0"/>
              <a:t>49%);</a:t>
            </a:r>
            <a:endParaRPr lang="ru-RU" sz="2600" dirty="0"/>
          </a:p>
          <a:p>
            <a:r>
              <a:rPr lang="ru-RU" sz="2600" dirty="0" err="1"/>
              <a:t>брутальність</a:t>
            </a:r>
            <a:r>
              <a:rPr lang="ru-RU" sz="2600" dirty="0"/>
              <a:t> (</a:t>
            </a:r>
            <a:r>
              <a:rPr lang="ru-RU" sz="2600" dirty="0" smtClean="0"/>
              <a:t>36%)</a:t>
            </a:r>
          </a:p>
          <a:p>
            <a:r>
              <a:rPr lang="ru-RU" sz="2600" dirty="0" err="1" smtClean="0"/>
              <a:t>переконання</a:t>
            </a:r>
            <a:r>
              <a:rPr lang="ru-RU" sz="2600" dirty="0" smtClean="0"/>
              <a:t> </a:t>
            </a:r>
            <a:r>
              <a:rPr lang="ru-RU" sz="2600" dirty="0"/>
              <a:t>(</a:t>
            </a:r>
            <a:r>
              <a:rPr lang="ru-RU" sz="2600" dirty="0" smtClean="0"/>
              <a:t>23%)</a:t>
            </a:r>
          </a:p>
          <a:p>
            <a:r>
              <a:rPr lang="ru-RU" sz="2600" dirty="0" err="1" smtClean="0"/>
              <a:t>збільшення</a:t>
            </a:r>
            <a:r>
              <a:rPr lang="ru-RU" sz="2600" dirty="0" smtClean="0"/>
              <a:t> </a:t>
            </a:r>
            <a:r>
              <a:rPr lang="ru-RU" sz="2600" dirty="0" err="1"/>
              <a:t>службового</a:t>
            </a:r>
            <a:r>
              <a:rPr lang="ru-RU" sz="2600" dirty="0"/>
              <a:t> </a:t>
            </a:r>
            <a:r>
              <a:rPr lang="ru-RU" sz="2600" dirty="0" err="1" smtClean="0"/>
              <a:t>навантаження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підлеглого</a:t>
            </a:r>
            <a:r>
              <a:rPr lang="ru-RU" sz="2600" dirty="0" smtClean="0"/>
              <a:t> (19%)</a:t>
            </a:r>
          </a:p>
          <a:p>
            <a:r>
              <a:rPr lang="ru-RU" sz="2600" dirty="0" smtClean="0"/>
              <a:t>погрози </a:t>
            </a:r>
            <a:r>
              <a:rPr lang="ru-RU" sz="2600" dirty="0"/>
              <a:t>(</a:t>
            </a:r>
            <a:r>
              <a:rPr lang="ru-RU" sz="2600" dirty="0" smtClean="0"/>
              <a:t>18%)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0567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ПЕРЕДУМОВИ </a:t>
            </a:r>
            <a:r>
              <a:rPr lang="ru-RU" b="1" dirty="0" smtClean="0"/>
              <a:t>(</a:t>
            </a:r>
            <a:r>
              <a:rPr lang="ru-RU" b="1" dirty="0" err="1" smtClean="0"/>
              <a:t>фактори</a:t>
            </a:r>
            <a:r>
              <a:rPr lang="ru-RU" b="1" dirty="0" smtClean="0"/>
              <a:t>) ВИНИКНЕННЯ КОНФЛІКТІВ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Фактори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об’єктивні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організаційно-управлінські</a:t>
            </a:r>
            <a:endParaRPr lang="ru-RU" dirty="0" smtClean="0"/>
          </a:p>
          <a:p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особистісні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9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СТАДІЇ РОЗВИТКУ КОНФЛІКТУ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Усвідомлення</a:t>
            </a:r>
          </a:p>
          <a:p>
            <a:r>
              <a:rPr lang="uk-UA" dirty="0" smtClean="0"/>
              <a:t>Оцінка</a:t>
            </a:r>
          </a:p>
          <a:p>
            <a:r>
              <a:rPr lang="uk-UA" dirty="0" smtClean="0"/>
              <a:t>Планування / формулювання</a:t>
            </a:r>
          </a:p>
          <a:p>
            <a:r>
              <a:rPr lang="uk-UA" dirty="0" smtClean="0"/>
              <a:t>Критичні дії</a:t>
            </a:r>
          </a:p>
          <a:p>
            <a:r>
              <a:rPr lang="uk-UA" dirty="0" smtClean="0"/>
              <a:t>Створення міфу</a:t>
            </a:r>
          </a:p>
          <a:p>
            <a:r>
              <a:rPr lang="uk-UA" dirty="0" smtClean="0"/>
              <a:t>Узагальнення</a:t>
            </a:r>
          </a:p>
          <a:p>
            <a:r>
              <a:rPr lang="uk-UA" dirty="0" smtClean="0"/>
              <a:t>Часткове руйнування</a:t>
            </a:r>
          </a:p>
          <a:p>
            <a:r>
              <a:rPr lang="uk-UA" dirty="0" smtClean="0"/>
              <a:t>Повне знищення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7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РОЗГЛЯД КЕЙСУ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Приклад</a:t>
            </a:r>
            <a:r>
              <a:rPr lang="ru-RU" dirty="0" smtClean="0"/>
              <a:t>: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організаційно</a:t>
            </a:r>
            <a:r>
              <a:rPr lang="ru-RU" dirty="0" smtClean="0"/>
              <a:t>-у</a:t>
            </a:r>
            <a:r>
              <a:rPr lang="uk-UA" dirty="0" smtClean="0"/>
              <a:t>правлінський (об'єктивний фактор) + особистісний (суб'єктивний фактор)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4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Типологія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― за </a:t>
            </a:r>
            <a:r>
              <a:rPr lang="ru-RU" dirty="0" err="1" smtClean="0"/>
              <a:t>вертикаллю</a:t>
            </a:r>
            <a:r>
              <a:rPr lang="ru-RU" dirty="0" smtClean="0"/>
              <a:t> (70-80%)</a:t>
            </a:r>
          </a:p>
          <a:p>
            <a:pPr marL="0" indent="0">
              <a:buNone/>
            </a:pPr>
            <a:r>
              <a:rPr lang="ru-RU" dirty="0" smtClean="0"/>
              <a:t>― за </a:t>
            </a:r>
            <a:r>
              <a:rPr lang="ru-RU" dirty="0" err="1"/>
              <a:t>горизонталлю</a:t>
            </a:r>
            <a:r>
              <a:rPr lang="ru-RU" dirty="0"/>
              <a:t>‖</a:t>
            </a:r>
          </a:p>
          <a:p>
            <a:pPr marL="0" indent="0">
              <a:buNone/>
            </a:pPr>
            <a:r>
              <a:rPr lang="ru-RU" dirty="0" smtClean="0"/>
              <a:t>― за </a:t>
            </a:r>
            <a:r>
              <a:rPr lang="ru-RU" dirty="0" err="1"/>
              <a:t>діагоналлю</a:t>
            </a:r>
            <a:r>
              <a:rPr lang="ru-RU" dirty="0" smtClean="0"/>
              <a:t>‖(</a:t>
            </a:r>
            <a:r>
              <a:rPr lang="ru-RU" dirty="0" err="1" smtClean="0"/>
              <a:t>змішані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50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Уявлення</a:t>
            </a:r>
            <a:r>
              <a:rPr lang="ru-RU" b="1" dirty="0"/>
              <a:t> </a:t>
            </a:r>
            <a:r>
              <a:rPr lang="ru-RU" b="1" dirty="0" err="1"/>
              <a:t>викладачів</a:t>
            </a:r>
            <a:r>
              <a:rPr lang="ru-RU" b="1" dirty="0"/>
              <a:t> про </a:t>
            </a:r>
            <a:r>
              <a:rPr lang="ru-RU" b="1" dirty="0" err="1"/>
              <a:t>типові</a:t>
            </a:r>
            <a:r>
              <a:rPr lang="ru-RU" b="1" dirty="0"/>
              <a:t> для них </a:t>
            </a:r>
            <a:r>
              <a:rPr lang="ru-RU" b="1" dirty="0" err="1" smtClean="0"/>
              <a:t>конфліктні</a:t>
            </a:r>
            <a:r>
              <a:rPr lang="ru-RU" b="1" dirty="0" smtClean="0"/>
              <a:t> </a:t>
            </a:r>
            <a:r>
              <a:rPr lang="ru-RU" b="1" dirty="0" err="1" smtClean="0"/>
              <a:t>лінії</a:t>
            </a:r>
            <a:r>
              <a:rPr lang="ru-RU" b="1" dirty="0" smtClean="0"/>
              <a:t> </a:t>
            </a:r>
            <a:r>
              <a:rPr lang="ru-RU" b="1" dirty="0" err="1"/>
              <a:t>взаємодії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478187"/>
              </p:ext>
            </p:extLst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9096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Адміністрація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30,9%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обслуговуючий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персонал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Конфлікт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між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викладачами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Молоді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викладачі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викладачі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стажем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  <a:endParaRPr lang="ru-RU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студент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24,8%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Викладач</a:t>
                      </a:r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батьки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14,3%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01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Джерела</a:t>
            </a:r>
            <a:r>
              <a:rPr lang="ru-RU" b="1" dirty="0" smtClean="0"/>
              <a:t>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внутрішньо</a:t>
            </a:r>
            <a:r>
              <a:rPr lang="ru-RU" dirty="0" smtClean="0"/>
              <a:t>)</a:t>
            </a:r>
            <a:r>
              <a:rPr lang="ru-RU" dirty="0" err="1" smtClean="0"/>
              <a:t>особистісні</a:t>
            </a:r>
            <a:r>
              <a:rPr lang="ru-RU" dirty="0" smtClean="0"/>
              <a:t>: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, потреб,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 smtClean="0"/>
              <a:t>людини</a:t>
            </a:r>
            <a:endParaRPr lang="ru-RU" dirty="0" smtClean="0"/>
          </a:p>
          <a:p>
            <a:r>
              <a:rPr lang="ru-RU" dirty="0" err="1"/>
              <a:t>м</a:t>
            </a:r>
            <a:r>
              <a:rPr lang="ru-RU" dirty="0" err="1" smtClean="0"/>
              <a:t>іжособистісні</a:t>
            </a:r>
            <a:r>
              <a:rPr lang="ru-RU" dirty="0" smtClean="0"/>
              <a:t>: </a:t>
            </a:r>
            <a:r>
              <a:rPr lang="ru-RU" dirty="0" err="1" smtClean="0"/>
              <a:t>проблемна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переслідують</a:t>
            </a:r>
            <a:r>
              <a:rPr lang="ru-RU" dirty="0"/>
              <a:t> </a:t>
            </a:r>
            <a:r>
              <a:rPr lang="ru-RU" dirty="0" err="1"/>
              <a:t>несумісні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; </a:t>
            </a:r>
            <a:r>
              <a:rPr lang="ru-RU" dirty="0" err="1" smtClean="0"/>
              <a:t>дотримуються</a:t>
            </a:r>
            <a:r>
              <a:rPr lang="ru-RU" dirty="0" smtClean="0"/>
              <a:t> </a:t>
            </a:r>
            <a:r>
              <a:rPr lang="ru-RU" dirty="0" err="1" smtClean="0"/>
              <a:t>несумісних</a:t>
            </a:r>
            <a:r>
              <a:rPr lang="ru-RU" dirty="0" smtClean="0"/>
              <a:t> </a:t>
            </a:r>
            <a:r>
              <a:rPr lang="ru-RU" dirty="0" err="1"/>
              <a:t>цінностей</a:t>
            </a:r>
            <a:r>
              <a:rPr lang="ru-RU" dirty="0"/>
              <a:t> і норм,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 1 мети</a:t>
            </a:r>
          </a:p>
          <a:p>
            <a:r>
              <a:rPr lang="ru-RU" dirty="0" err="1" smtClean="0"/>
              <a:t>міжгрупові</a:t>
            </a:r>
            <a:r>
              <a:rPr lang="ru-RU" dirty="0" smtClean="0"/>
              <a:t>: </a:t>
            </a:r>
            <a:r>
              <a:rPr lang="ru-RU" dirty="0" err="1" smtClean="0"/>
              <a:t>конфліктуючі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-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переслідують</a:t>
            </a:r>
            <a:r>
              <a:rPr lang="ru-RU" dirty="0"/>
              <a:t> </a:t>
            </a:r>
            <a:r>
              <a:rPr lang="ru-RU" dirty="0" err="1"/>
              <a:t>несумісні</a:t>
            </a:r>
            <a:r>
              <a:rPr lang="ru-RU" dirty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/>
              <a:t>міжособистісного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, коли </a:t>
            </a:r>
            <a:r>
              <a:rPr lang="ru-RU" dirty="0" err="1"/>
              <a:t>опонентів</a:t>
            </a:r>
            <a:r>
              <a:rPr lang="ru-RU" dirty="0"/>
              <a:t> </a:t>
            </a:r>
            <a:r>
              <a:rPr lang="ru-RU" dirty="0" err="1"/>
              <a:t>підтримують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однодумці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02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Психологія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особистісних</a:t>
            </a:r>
            <a:r>
              <a:rPr lang="ru-RU" b="1" dirty="0" smtClean="0"/>
              <a:t> </a:t>
            </a:r>
            <a:r>
              <a:rPr lang="ru-RU" b="1" dirty="0" err="1"/>
              <a:t>конфліктів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Характеристика: </a:t>
            </a:r>
            <a:r>
              <a:rPr lang="ru-RU" dirty="0" err="1" smtClean="0"/>
              <a:t>бурхливі</a:t>
            </a:r>
            <a:r>
              <a:rPr lang="ru-RU" dirty="0" smtClean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імпульсивність</a:t>
            </a:r>
            <a:r>
              <a:rPr lang="ru-RU" dirty="0"/>
              <a:t>, </a:t>
            </a:r>
            <a:r>
              <a:rPr lang="ru-RU" dirty="0" err="1"/>
              <a:t>завищений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домагань</a:t>
            </a:r>
            <a:r>
              <a:rPr lang="ru-RU" dirty="0"/>
              <a:t>,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критичність</a:t>
            </a:r>
            <a:r>
              <a:rPr lang="ru-RU" dirty="0"/>
              <a:t> до </a:t>
            </a:r>
            <a:r>
              <a:rPr lang="ru-RU" dirty="0" err="1" smtClean="0"/>
              <a:t>вчинків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,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самокритичність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err="1" smtClean="0"/>
              <a:t>самозвинувачення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звинувачення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 smtClean="0"/>
              <a:t>посилання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людей</a:t>
            </a:r>
          </a:p>
        </p:txBody>
      </p:sp>
    </p:spTree>
    <p:extLst>
      <p:ext uri="{BB962C8B-B14F-4D97-AF65-F5344CB8AC3E}">
        <p14:creationId xmlns:p14="http://schemas.microsoft.com/office/powerpoint/2010/main" val="123396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Типологія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особистісних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/>
              <a:t>мотиваційних</a:t>
            </a:r>
            <a:r>
              <a:rPr lang="ru-RU" dirty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(К. </a:t>
            </a:r>
            <a:r>
              <a:rPr lang="ru-RU" dirty="0" err="1" smtClean="0"/>
              <a:t>Левін</a:t>
            </a:r>
            <a:r>
              <a:rPr lang="ru-RU" dirty="0" smtClean="0"/>
              <a:t>):</a:t>
            </a:r>
          </a:p>
          <a:p>
            <a:r>
              <a:rPr lang="ru-RU" i="1" dirty="0" err="1"/>
              <a:t>конфлікт</a:t>
            </a:r>
            <a:r>
              <a:rPr lang="ru-RU" i="1" dirty="0"/>
              <a:t> </a:t>
            </a:r>
            <a:r>
              <a:rPr lang="ru-RU" i="1" dirty="0" err="1"/>
              <a:t>рівнозначних</a:t>
            </a:r>
            <a:r>
              <a:rPr lang="ru-RU" i="1" dirty="0"/>
              <a:t> </a:t>
            </a:r>
            <a:r>
              <a:rPr lang="ru-RU" i="1" dirty="0" err="1"/>
              <a:t>позитивних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ситуація</a:t>
            </a:r>
            <a:r>
              <a:rPr lang="ru-RU" dirty="0" smtClean="0"/>
              <a:t> «</a:t>
            </a:r>
            <a:r>
              <a:rPr lang="ru-RU" dirty="0" err="1" smtClean="0"/>
              <a:t>Буриданів</a:t>
            </a:r>
            <a:r>
              <a:rPr lang="ru-RU" dirty="0" smtClean="0"/>
              <a:t> </a:t>
            </a:r>
            <a:r>
              <a:rPr lang="ru-RU" dirty="0" err="1" smtClean="0"/>
              <a:t>віслюк</a:t>
            </a:r>
            <a:r>
              <a:rPr lang="ru-RU" dirty="0" smtClean="0"/>
              <a:t>»)</a:t>
            </a:r>
          </a:p>
          <a:p>
            <a:r>
              <a:rPr lang="ru-RU" i="1" dirty="0" err="1"/>
              <a:t>конфлікт</a:t>
            </a:r>
            <a:r>
              <a:rPr lang="ru-RU" i="1" dirty="0"/>
              <a:t> </a:t>
            </a:r>
            <a:r>
              <a:rPr lang="ru-RU" i="1" dirty="0" err="1"/>
              <a:t>рівнозначних</a:t>
            </a:r>
            <a:r>
              <a:rPr lang="ru-RU" i="1" dirty="0"/>
              <a:t> </a:t>
            </a:r>
            <a:r>
              <a:rPr lang="ru-RU" i="1" dirty="0" err="1"/>
              <a:t>негативних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ситуація</a:t>
            </a:r>
            <a:r>
              <a:rPr lang="ru-RU" dirty="0" smtClean="0"/>
              <a:t> «з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smtClean="0"/>
              <a:t>лих»)</a:t>
            </a:r>
          </a:p>
          <a:p>
            <a:r>
              <a:rPr lang="ru-RU" i="1" dirty="0" err="1"/>
              <a:t>конфлікт</a:t>
            </a:r>
            <a:r>
              <a:rPr lang="ru-RU" i="1" dirty="0"/>
              <a:t> позитивно-</a:t>
            </a:r>
            <a:r>
              <a:rPr lang="ru-RU" i="1" dirty="0" err="1"/>
              <a:t>негативних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68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Рольові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:</a:t>
            </a:r>
          </a:p>
          <a:p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smtClean="0"/>
              <a:t>Я-роль‖(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)</a:t>
            </a:r>
          </a:p>
          <a:p>
            <a:r>
              <a:rPr lang="ru-RU" dirty="0" err="1"/>
              <a:t>міжрольовий</a:t>
            </a:r>
            <a:r>
              <a:rPr lang="ru-RU" dirty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(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рольові</a:t>
            </a:r>
            <a:r>
              <a:rPr lang="ru-RU" dirty="0" smtClean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smtClean="0"/>
              <a:t>/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є </a:t>
            </a:r>
            <a:r>
              <a:rPr lang="ru-RU" dirty="0" err="1" smtClean="0"/>
              <a:t>несумісними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706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Механізми</a:t>
            </a:r>
            <a:r>
              <a:rPr lang="ru-RU" b="1" dirty="0" smtClean="0"/>
              <a:t>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 </a:t>
            </a:r>
            <a:r>
              <a:rPr lang="ru-RU" b="1" dirty="0" err="1"/>
              <a:t>міжгрупових</a:t>
            </a:r>
            <a:r>
              <a:rPr lang="ru-RU" b="1" dirty="0"/>
              <a:t> </a:t>
            </a:r>
            <a:r>
              <a:rPr lang="ru-RU" b="1" dirty="0" err="1"/>
              <a:t>конфліктів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міжгрупова</a:t>
            </a:r>
            <a:r>
              <a:rPr lang="ru-RU" b="1" dirty="0"/>
              <a:t> </a:t>
            </a:r>
            <a:r>
              <a:rPr lang="ru-RU" b="1" dirty="0" err="1" smtClean="0"/>
              <a:t>ворожість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i="1" dirty="0"/>
              <a:t>3. </a:t>
            </a:r>
            <a:r>
              <a:rPr lang="ru-RU" i="1" dirty="0" err="1" smtClean="0"/>
              <a:t>Фройд</a:t>
            </a:r>
            <a:r>
              <a:rPr lang="ru-RU" i="1" dirty="0" smtClean="0"/>
              <a:t>: </a:t>
            </a:r>
            <a:r>
              <a:rPr lang="ru-RU" dirty="0" err="1" smtClean="0"/>
              <a:t>міжгрупова</a:t>
            </a:r>
            <a:r>
              <a:rPr lang="ru-RU" dirty="0" smtClean="0"/>
              <a:t> </a:t>
            </a:r>
            <a:r>
              <a:rPr lang="ru-RU" dirty="0" err="1" smtClean="0"/>
              <a:t>ворожість</a:t>
            </a:r>
            <a:r>
              <a:rPr lang="ru-RU" dirty="0" smtClean="0"/>
              <a:t> як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 smtClean="0"/>
              <a:t>згуртованості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 </a:t>
            </a:r>
            <a:r>
              <a:rPr lang="ru-RU" i="1" dirty="0"/>
              <a:t>Д. </a:t>
            </a:r>
            <a:r>
              <a:rPr lang="ru-RU" i="1" dirty="0" err="1" smtClean="0"/>
              <a:t>Доллард</a:t>
            </a:r>
            <a:r>
              <a:rPr lang="ru-RU" i="1" dirty="0" smtClean="0"/>
              <a:t> </a:t>
            </a:r>
            <a:r>
              <a:rPr lang="ru-RU" dirty="0" smtClean="0"/>
              <a:t>(1939</a:t>
            </a:r>
            <a:r>
              <a:rPr lang="ru-RU" dirty="0"/>
              <a:t>), </a:t>
            </a:r>
            <a:r>
              <a:rPr lang="ru-RU" i="1" dirty="0"/>
              <a:t>Н. </a:t>
            </a:r>
            <a:r>
              <a:rPr lang="ru-RU" i="1" dirty="0" err="1" smtClean="0"/>
              <a:t>Міллер</a:t>
            </a:r>
            <a:r>
              <a:rPr lang="ru-RU" i="1" dirty="0" smtClean="0"/>
              <a:t> </a:t>
            </a:r>
            <a:r>
              <a:rPr lang="ru-RU" dirty="0"/>
              <a:t>(1941</a:t>
            </a:r>
            <a:r>
              <a:rPr lang="ru-RU" dirty="0" smtClean="0"/>
              <a:t>), </a:t>
            </a:r>
            <a:r>
              <a:rPr lang="ru-RU" i="1" dirty="0"/>
              <a:t>Л. </a:t>
            </a:r>
            <a:r>
              <a:rPr lang="ru-RU" i="1" dirty="0" err="1" smtClean="0"/>
              <a:t>Берковитць</a:t>
            </a:r>
            <a:r>
              <a:rPr lang="ru-RU" i="1" dirty="0" smtClean="0"/>
              <a:t> </a:t>
            </a:r>
            <a:r>
              <a:rPr lang="ru-RU" dirty="0"/>
              <a:t>(1962</a:t>
            </a:r>
            <a:r>
              <a:rPr lang="ru-RU" dirty="0" smtClean="0"/>
              <a:t>): </a:t>
            </a:r>
            <a:r>
              <a:rPr lang="ru-RU" dirty="0" err="1"/>
              <a:t>неминучість</a:t>
            </a:r>
            <a:r>
              <a:rPr lang="ru-RU" dirty="0"/>
              <a:t> </a:t>
            </a:r>
            <a:r>
              <a:rPr lang="ru-RU" dirty="0" err="1"/>
              <a:t>міжгрупової</a:t>
            </a:r>
            <a:r>
              <a:rPr lang="ru-RU" dirty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); </a:t>
            </a:r>
          </a:p>
          <a:p>
            <a:r>
              <a:rPr lang="ru-RU" b="1" dirty="0" err="1" smtClean="0"/>
              <a:t>об'єктивний</a:t>
            </a:r>
            <a:r>
              <a:rPr lang="ru-RU" b="1" dirty="0" smtClean="0"/>
              <a:t> </a:t>
            </a:r>
            <a:r>
              <a:rPr lang="ru-RU" b="1" dirty="0" err="1"/>
              <a:t>конфлікт</a:t>
            </a:r>
            <a:r>
              <a:rPr lang="ru-RU" b="1" dirty="0"/>
              <a:t> </a:t>
            </a:r>
            <a:r>
              <a:rPr lang="ru-RU" b="1" dirty="0" err="1" smtClean="0"/>
              <a:t>інтересів</a:t>
            </a:r>
            <a:r>
              <a:rPr lang="ru-RU" b="1" i="1" dirty="0"/>
              <a:t> </a:t>
            </a:r>
            <a:r>
              <a:rPr lang="ru-RU" i="1" dirty="0" smtClean="0"/>
              <a:t>(Д</a:t>
            </a:r>
            <a:r>
              <a:rPr lang="ru-RU" i="1" dirty="0"/>
              <a:t>. </a:t>
            </a:r>
            <a:r>
              <a:rPr lang="ru-RU" i="1" dirty="0" err="1" smtClean="0"/>
              <a:t>Кэмпбелл</a:t>
            </a:r>
            <a:r>
              <a:rPr lang="ru-RU" i="1" dirty="0" smtClean="0"/>
              <a:t> </a:t>
            </a:r>
            <a:r>
              <a:rPr lang="ru-RU" dirty="0"/>
              <a:t>(1979</a:t>
            </a:r>
            <a:r>
              <a:rPr lang="ru-RU" dirty="0" smtClean="0"/>
              <a:t>): </a:t>
            </a:r>
            <a:r>
              <a:rPr lang="ru-RU" dirty="0" err="1" smtClean="0"/>
              <a:t>реалістична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b="1" dirty="0" err="1"/>
              <a:t>внутрішньогруповий</a:t>
            </a:r>
            <a:r>
              <a:rPr lang="ru-RU" b="1" dirty="0"/>
              <a:t> </a:t>
            </a:r>
            <a:r>
              <a:rPr lang="ru-RU" b="1" dirty="0" smtClean="0"/>
              <a:t>фаворитизм </a:t>
            </a:r>
            <a:r>
              <a:rPr lang="ru-RU" i="1" dirty="0"/>
              <a:t>(К. </a:t>
            </a:r>
            <a:r>
              <a:rPr lang="ru-RU" i="1" dirty="0" err="1" smtClean="0"/>
              <a:t>Фергюссон</a:t>
            </a:r>
            <a:r>
              <a:rPr lang="ru-RU" i="1" dirty="0" smtClean="0"/>
              <a:t> (</a:t>
            </a:r>
            <a:r>
              <a:rPr lang="ru-RU" dirty="0" smtClean="0"/>
              <a:t>1964), </a:t>
            </a:r>
            <a:r>
              <a:rPr lang="ru-RU" i="1" dirty="0"/>
              <a:t>X. </a:t>
            </a:r>
            <a:r>
              <a:rPr lang="ru-RU" i="1" dirty="0" err="1" smtClean="0"/>
              <a:t>Келлі</a:t>
            </a:r>
            <a:r>
              <a:rPr lang="ru-RU" i="1" dirty="0" smtClean="0"/>
              <a:t> (</a:t>
            </a:r>
            <a:r>
              <a:rPr lang="ru-RU" dirty="0" smtClean="0"/>
              <a:t>1964), </a:t>
            </a:r>
            <a:r>
              <a:rPr lang="ru-RU" i="1" dirty="0"/>
              <a:t>Д. </a:t>
            </a:r>
            <a:r>
              <a:rPr lang="ru-RU" i="1" dirty="0" err="1" smtClean="0"/>
              <a:t>Раббі</a:t>
            </a:r>
            <a:r>
              <a:rPr lang="ru-RU" i="1" dirty="0" smtClean="0"/>
              <a:t> (</a:t>
            </a:r>
            <a:r>
              <a:rPr lang="ru-RU" dirty="0" smtClean="0"/>
              <a:t>1969), </a:t>
            </a:r>
            <a:r>
              <a:rPr lang="ru-RU" i="1" dirty="0" smtClean="0"/>
              <a:t>М</a:t>
            </a:r>
            <a:r>
              <a:rPr lang="ru-RU" i="1" dirty="0"/>
              <a:t>. </a:t>
            </a:r>
            <a:r>
              <a:rPr lang="ru-RU" i="1" dirty="0" err="1" smtClean="0"/>
              <a:t>Горвитць</a:t>
            </a:r>
            <a:r>
              <a:rPr lang="ru-RU" i="1" dirty="0" smtClean="0"/>
              <a:t> (</a:t>
            </a:r>
            <a:r>
              <a:rPr lang="ru-RU" dirty="0" smtClean="0"/>
              <a:t>1969))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64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Інноваційні</a:t>
            </a:r>
            <a:r>
              <a:rPr lang="ru-RU" b="1" dirty="0"/>
              <a:t> </a:t>
            </a:r>
            <a:r>
              <a:rPr lang="ru-RU" b="1" dirty="0" err="1" smtClean="0"/>
              <a:t>конфлікти</a:t>
            </a:r>
            <a:r>
              <a:rPr lang="ru-RU" b="1" dirty="0" smtClean="0"/>
              <a:t>, </a:t>
            </a:r>
            <a:r>
              <a:rPr lang="ru-RU" b="1" dirty="0" err="1" smtClean="0"/>
              <a:t>їх</a:t>
            </a:r>
            <a:r>
              <a:rPr lang="ru-RU" b="1" dirty="0" smtClean="0"/>
              <a:t> причини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</a:t>
            </a:r>
            <a:r>
              <a:rPr lang="en-US" b="1" dirty="0"/>
              <a:t>’</a:t>
            </a:r>
            <a:r>
              <a:rPr lang="ru-RU" b="1" dirty="0" err="1" smtClean="0"/>
              <a:t>єктивні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міжособистісний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прихильником</a:t>
            </a:r>
            <a:r>
              <a:rPr lang="ru-RU" dirty="0"/>
              <a:t> і супротивником </a:t>
            </a:r>
            <a:r>
              <a:rPr lang="ru-RU" dirty="0" err="1" smtClean="0"/>
              <a:t>нововведення</a:t>
            </a:r>
            <a:r>
              <a:rPr lang="ru-RU" dirty="0" smtClean="0"/>
              <a:t>; негативна </a:t>
            </a:r>
            <a:r>
              <a:rPr lang="ru-RU" dirty="0"/>
              <a:t>установка на </a:t>
            </a:r>
            <a:r>
              <a:rPr lang="ru-RU" dirty="0" err="1" smtClean="0"/>
              <a:t>нововведення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організаційно-управлінські</a:t>
            </a:r>
            <a:r>
              <a:rPr lang="ru-RU" b="1" dirty="0" smtClean="0"/>
              <a:t> </a:t>
            </a:r>
          </a:p>
          <a:p>
            <a:r>
              <a:rPr lang="ru-RU" b="1" dirty="0" err="1" smtClean="0"/>
              <a:t>інноваційні</a:t>
            </a:r>
            <a:endParaRPr lang="ru-RU" b="1" dirty="0" smtClean="0"/>
          </a:p>
          <a:p>
            <a:r>
              <a:rPr lang="ru-RU" b="1" dirty="0" err="1" smtClean="0"/>
              <a:t>особистісні</a:t>
            </a:r>
            <a:endParaRPr lang="ru-RU" b="1" dirty="0" smtClean="0"/>
          </a:p>
          <a:p>
            <a:r>
              <a:rPr lang="ru-RU" b="1" dirty="0" err="1" smtClean="0"/>
              <a:t>ситуативні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343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456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ОСНОВНІ ТИПИ І ВИДИ КОНФЛІКТІВ</vt:lpstr>
      <vt:lpstr>Типологія конфліктів</vt:lpstr>
      <vt:lpstr>Уявлення викладачів про типові для них конфліктні лінії взаємодії</vt:lpstr>
      <vt:lpstr>Джерела виникнення конфліктів</vt:lpstr>
      <vt:lpstr>Психологія особистісних конфліктів</vt:lpstr>
      <vt:lpstr>Типологія особистісних конфліктів</vt:lpstr>
      <vt:lpstr>Презентация PowerPoint</vt:lpstr>
      <vt:lpstr>Механізми виникнення міжгрупових конфліктів</vt:lpstr>
      <vt:lpstr>Інноваційні конфлікти, їх причини</vt:lpstr>
      <vt:lpstr>Способи і прийоми боротьби</vt:lpstr>
      <vt:lpstr>ПЕРЕДУМОВИ (фактори) ВИНИКНЕННЯ КОНФЛІКТІВ</vt:lpstr>
      <vt:lpstr>СТАДІЇ РОЗВИТКУ КОНФЛІКТУ</vt:lpstr>
      <vt:lpstr>РОЗГЛЯД КЕЙСУ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ТИПИ І ВИДИ КОНФЛІКТІВ</dc:title>
  <dc:creator>User</dc:creator>
  <cp:lastModifiedBy>User</cp:lastModifiedBy>
  <cp:revision>8</cp:revision>
  <dcterms:created xsi:type="dcterms:W3CDTF">2019-03-02T19:16:47Z</dcterms:created>
  <dcterms:modified xsi:type="dcterms:W3CDTF">2019-03-06T17:38:26Z</dcterms:modified>
</cp:coreProperties>
</file>