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80" r:id="rId11"/>
    <p:sldMasterId id="2147483804" r:id="rId12"/>
  </p:sldMasterIdLst>
  <p:sldIdLst>
    <p:sldId id="263" r:id="rId13"/>
    <p:sldId id="265" r:id="rId14"/>
    <p:sldId id="266" r:id="rId15"/>
    <p:sldId id="267" r:id="rId16"/>
    <p:sldId id="268" r:id="rId17"/>
    <p:sldId id="270" r:id="rId18"/>
    <p:sldId id="259" r:id="rId19"/>
    <p:sldId id="256" r:id="rId20"/>
    <p:sldId id="257" r:id="rId21"/>
    <p:sldId id="258" r:id="rId22"/>
    <p:sldId id="260" r:id="rId23"/>
    <p:sldId id="262" r:id="rId24"/>
    <p:sldId id="295" r:id="rId25"/>
    <p:sldId id="296" r:id="rId26"/>
    <p:sldId id="297" r:id="rId27"/>
    <p:sldId id="298" r:id="rId28"/>
    <p:sldId id="299" r:id="rId29"/>
    <p:sldId id="300" r:id="rId30"/>
    <p:sldId id="302" r:id="rId31"/>
    <p:sldId id="303" r:id="rId32"/>
    <p:sldId id="304" r:id="rId33"/>
    <p:sldId id="309" r:id="rId34"/>
    <p:sldId id="306" r:id="rId35"/>
    <p:sldId id="308" r:id="rId36"/>
    <p:sldId id="292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8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2FBAC-1713-4387-B0EA-4147E6109D02}" type="datetimeFigureOut">
              <a:rPr lang="ru-RU"/>
              <a:pPr>
                <a:defRPr/>
              </a:pPr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F55A2-4568-4320-AC3C-EA77130A302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7BEF0-C87E-4801-934F-A868154D29C6}" type="datetimeFigureOut">
              <a:rPr lang="ru-RU"/>
              <a:pPr>
                <a:defRPr/>
              </a:pPr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F628F-A043-43E1-9B05-98E28D47EA9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AAD347D-5ACD-4C99-B74B-A9C85AD731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9855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940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6134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2940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4758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0841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7603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9130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671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00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98E07-2C4B-4F66-914C-9DCAB759331E}" type="datetimeFigureOut">
              <a:rPr lang="ru-RU"/>
              <a:pPr>
                <a:defRPr/>
              </a:pPr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462C0-1134-49CB-B760-AFDDD052519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85338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AAD347D-5ACD-4C99-B74B-A9C85AD731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99678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9827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9676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6580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52020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0280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50644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5274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195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7A133-4C5C-4902-AA7A-9C5B118290D7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1729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5949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01726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20B45-1E21-4EF0-AF45-51A40B5F813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07.11.2016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04CD1-CA26-4EAC-BC49-31FA78E1C5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09832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20B45-1E21-4EF0-AF45-51A40B5F813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07.11.2016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04CD1-CA26-4EAC-BC49-31FA78E1C5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05448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20B45-1E21-4EF0-AF45-51A40B5F813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07.11.2016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04CD1-CA26-4EAC-BC49-31FA78E1C5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2703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20B45-1E21-4EF0-AF45-51A40B5F813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07.11.2016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04CD1-CA26-4EAC-BC49-31FA78E1C5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43411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20B45-1E21-4EF0-AF45-51A40B5F813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07.11.2016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04CD1-CA26-4EAC-BC49-31FA78E1C5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43505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20B45-1E21-4EF0-AF45-51A40B5F813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07.11.2016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04CD1-CA26-4EAC-BC49-31FA78E1C5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9140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20B45-1E21-4EF0-AF45-51A40B5F813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07.11.2016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04CD1-CA26-4EAC-BC49-31FA78E1C5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32917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20B45-1E21-4EF0-AF45-51A40B5F813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07.11.2016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04CD1-CA26-4EAC-BC49-31FA78E1C5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273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9CE5D8-5D97-47C4-BA48-8D05DEA1028D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59757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20B45-1E21-4EF0-AF45-51A40B5F813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07.11.2016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04CD1-CA26-4EAC-BC49-31FA78E1C5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65406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20B45-1E21-4EF0-AF45-51A40B5F813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07.11.2016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04CD1-CA26-4EAC-BC49-31FA78E1C5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6276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20B45-1E21-4EF0-AF45-51A40B5F813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07.11.2016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04CD1-CA26-4EAC-BC49-31FA78E1C5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791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612AF2-5BD6-4C07-836D-7E0A45D9857E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286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F0E3FF-EB8D-4923-A5E6-CD9CF1CC4D7F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434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D3285B-97DB-4BE8-A778-D17356EFB21A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523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C6185B-9C11-4F77-8F40-6CF7E2E956B8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670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16724C-26C5-4358-B7D8-FB2D82B0EB11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822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8E63E-13D1-4AC4-9DD5-2FF7650A9D2B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60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C6CDF-73A0-449F-9C4F-AE5D9AD5B138}" type="datetimeFigureOut">
              <a:rPr lang="ru-RU"/>
              <a:pPr>
                <a:defRPr/>
              </a:pPr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41352-8D93-42E1-81B4-3B1CC624425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A14EED-F993-448A-841B-FFDB8BDF7007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994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A4228A-BF8F-447D-B956-EFA561B5BAE7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864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5318DE-D203-491F-96A1-63F3FA8BDBB2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294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7A133-4C5C-4902-AA7A-9C5B118290D7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1920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9CE5D8-5D97-47C4-BA48-8D05DEA1028D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2101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612AF2-5BD6-4C07-836D-7E0A45D9857E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504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F0E3FF-EB8D-4923-A5E6-CD9CF1CC4D7F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645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D3285B-97DB-4BE8-A778-D17356EFB21A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267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C6185B-9C11-4F77-8F40-6CF7E2E956B8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096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16724C-26C5-4358-B7D8-FB2D82B0EB11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459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9D703-D41C-4D09-903B-07F123106DF7}" type="datetimeFigureOut">
              <a:rPr lang="ru-RU"/>
              <a:pPr>
                <a:defRPr/>
              </a:pPr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3CEFC-19FB-4D92-9C55-0A59DBF37C0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8E63E-13D1-4AC4-9DD5-2FF7650A9D2B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777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A14EED-F993-448A-841B-FFDB8BDF7007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283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A4228A-BF8F-447D-B956-EFA561B5BAE7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949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5318DE-D203-491F-96A1-63F3FA8BDBB2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8221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7A133-4C5C-4902-AA7A-9C5B118290D7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2414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9CE5D8-5D97-47C4-BA48-8D05DEA1028D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357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612AF2-5BD6-4C07-836D-7E0A45D9857E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3025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F0E3FF-EB8D-4923-A5E6-CD9CF1CC4D7F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7032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D3285B-97DB-4BE8-A778-D17356EFB21A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4133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C6185B-9C11-4F77-8F40-6CF7E2E956B8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075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1D08C-CEA0-4707-82C6-192488ED9A0C}" type="datetimeFigureOut">
              <a:rPr lang="ru-RU"/>
              <a:pPr>
                <a:defRPr/>
              </a:pPr>
              <a:t>07.11.2016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F9000-4471-48DA-99B6-046AE8EFF5A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16724C-26C5-4358-B7D8-FB2D82B0EB11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6786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8E63E-13D1-4AC4-9DD5-2FF7650A9D2B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0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A14EED-F993-448A-841B-FFDB8BDF7007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6122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A4228A-BF8F-447D-B956-EFA561B5BAE7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3094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5318DE-D203-491F-96A1-63F3FA8BDBB2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9228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7A133-4C5C-4902-AA7A-9C5B118290D7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494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9CE5D8-5D97-47C4-BA48-8D05DEA1028D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5675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612AF2-5BD6-4C07-836D-7E0A45D9857E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7405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F0E3FF-EB8D-4923-A5E6-CD9CF1CC4D7F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2707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D3285B-97DB-4BE8-A778-D17356EFB21A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122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124F7-1CD2-4F7D-AADF-50297375E4A7}" type="datetimeFigureOut">
              <a:rPr lang="ru-RU"/>
              <a:pPr>
                <a:defRPr/>
              </a:pPr>
              <a:t>07.11.2016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8FBB0-7498-4EC0-B6EA-F464C4C23F8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C6185B-9C11-4F77-8F40-6CF7E2E956B8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908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16724C-26C5-4358-B7D8-FB2D82B0EB11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1788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8E63E-13D1-4AC4-9DD5-2FF7650A9D2B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0950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A14EED-F993-448A-841B-FFDB8BDF7007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697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A4228A-BF8F-447D-B956-EFA561B5BAE7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5429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5318DE-D203-491F-96A1-63F3FA8BDBB2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318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7A133-4C5C-4902-AA7A-9C5B118290D7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5479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9CE5D8-5D97-47C4-BA48-8D05DEA1028D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7856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612AF2-5BD6-4C07-836D-7E0A45D9857E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7880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F0E3FF-EB8D-4923-A5E6-CD9CF1CC4D7F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95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517E4-E03F-40F9-A07F-05C5EA0CA1F0}" type="datetimeFigureOut">
              <a:rPr lang="ru-RU"/>
              <a:pPr>
                <a:defRPr/>
              </a:pPr>
              <a:t>07.11.2016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2C7D8-F93E-482B-AF37-4C0A88716FE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D3285B-97DB-4BE8-A778-D17356EFB21A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037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C6185B-9C11-4F77-8F40-6CF7E2E956B8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5242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16724C-26C5-4358-B7D8-FB2D82B0EB11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1576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8E63E-13D1-4AC4-9DD5-2FF7650A9D2B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4012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A14EED-F993-448A-841B-FFDB8BDF7007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8162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A4228A-BF8F-447D-B956-EFA561B5BAE7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682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5318DE-D203-491F-96A1-63F3FA8BDBB2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6550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AAD347D-5ACD-4C99-B74B-A9C85AD731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5139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4063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528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31ABD-EF04-44BA-9E9C-9178DA217B3D}" type="datetimeFigureOut">
              <a:rPr lang="ru-RU"/>
              <a:pPr>
                <a:defRPr/>
              </a:pPr>
              <a:t>07.11.2016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CFF74-1AAB-4695-BBBD-0E40884D794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7794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3851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8869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9200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4832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7875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6886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3116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AAD347D-5ACD-4C99-B74B-A9C85AD731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255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171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EF1FF-6CFF-4E1C-8D11-05C47E456E95}" type="datetimeFigureOut">
              <a:rPr lang="ru-RU"/>
              <a:pPr>
                <a:defRPr/>
              </a:pPr>
              <a:t>07.11.2016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EF24E-6E02-4EF5-951A-8E44A34BF40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0608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1408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0436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4088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6091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7289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8516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4855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9044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AAD347D-5ACD-4C99-B74B-A9C85AD731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065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23D21-9278-475B-9D5A-207E141308F2}" type="datetimeFigureOut">
              <a:rPr lang="ru-RU"/>
              <a:pPr>
                <a:defRPr/>
              </a:pPr>
              <a:t>07.11.2016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4430D-8E57-4C70-BAA4-89E5628705D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9085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5113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9929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796027F-7875-4030-9381-8BD8C4F219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5728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574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6809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8343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6155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5158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509A250-FF31-4206-8172-F9D3106AAC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089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FB7E2D0-E72B-4E63-A9D4-91B0F64BF6C5}" type="datetimeFigureOut">
              <a:rPr lang="ru-RU"/>
              <a:pPr>
                <a:defRPr/>
              </a:pPr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8C51D4-E5C5-4C90-B54A-97417C2929C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AAD347D-5ACD-4C99-B74B-A9C85AD731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95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AAD347D-5ACD-4C99-B74B-A9C85AD731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5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20B45-1E21-4EF0-AF45-51A40B5F813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07.11.2016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04CD1-CA26-4EAC-BC49-31FA78E1C5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5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 smtClean="0"/>
              <a:t>Образец заголовка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 smtClean="0"/>
              <a:t>Образец текста</a:t>
            </a:r>
          </a:p>
          <a:p>
            <a:pPr lvl="1"/>
            <a:r>
              <a:rPr lang="uk-UA" altLang="ru-RU" smtClean="0"/>
              <a:t>Второй уровень</a:t>
            </a:r>
          </a:p>
          <a:p>
            <a:pPr lvl="2"/>
            <a:r>
              <a:rPr lang="uk-UA" altLang="ru-RU" smtClean="0"/>
              <a:t>Третий уровень</a:t>
            </a:r>
          </a:p>
          <a:p>
            <a:pPr lvl="3"/>
            <a:r>
              <a:rPr lang="uk-UA" altLang="ru-RU" smtClean="0"/>
              <a:t>Четвертый уровень</a:t>
            </a:r>
          </a:p>
          <a:p>
            <a:pPr lvl="4"/>
            <a:r>
              <a:rPr lang="uk-UA" altLang="ru-RU" smtClean="0"/>
              <a:t>Пятый уровень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9585B7-8FF5-40A2-89F4-D90FF236F273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50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 smtClean="0"/>
              <a:t>Образец заголовка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 smtClean="0"/>
              <a:t>Образец текста</a:t>
            </a:r>
          </a:p>
          <a:p>
            <a:pPr lvl="1"/>
            <a:r>
              <a:rPr lang="uk-UA" altLang="ru-RU" smtClean="0"/>
              <a:t>Второй уровень</a:t>
            </a:r>
          </a:p>
          <a:p>
            <a:pPr lvl="2"/>
            <a:r>
              <a:rPr lang="uk-UA" altLang="ru-RU" smtClean="0"/>
              <a:t>Третий уровень</a:t>
            </a:r>
          </a:p>
          <a:p>
            <a:pPr lvl="3"/>
            <a:r>
              <a:rPr lang="uk-UA" altLang="ru-RU" smtClean="0"/>
              <a:t>Четвертый уровень</a:t>
            </a:r>
          </a:p>
          <a:p>
            <a:pPr lvl="4"/>
            <a:r>
              <a:rPr lang="uk-UA" altLang="ru-RU" smtClean="0"/>
              <a:t>Пятый уровень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9585B7-8FF5-40A2-89F4-D90FF236F273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923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 smtClean="0"/>
              <a:t>Образец заголовка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 smtClean="0"/>
              <a:t>Образец текста</a:t>
            </a:r>
          </a:p>
          <a:p>
            <a:pPr lvl="1"/>
            <a:r>
              <a:rPr lang="uk-UA" altLang="ru-RU" smtClean="0"/>
              <a:t>Второй уровень</a:t>
            </a:r>
          </a:p>
          <a:p>
            <a:pPr lvl="2"/>
            <a:r>
              <a:rPr lang="uk-UA" altLang="ru-RU" smtClean="0"/>
              <a:t>Третий уровень</a:t>
            </a:r>
          </a:p>
          <a:p>
            <a:pPr lvl="3"/>
            <a:r>
              <a:rPr lang="uk-UA" altLang="ru-RU" smtClean="0"/>
              <a:t>Четвертый уровень</a:t>
            </a:r>
          </a:p>
          <a:p>
            <a:pPr lvl="4"/>
            <a:r>
              <a:rPr lang="uk-UA" altLang="ru-RU" smtClean="0"/>
              <a:t>Пятый уровень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9585B7-8FF5-40A2-89F4-D90FF236F273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6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 smtClean="0"/>
              <a:t>Образец заголовка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 smtClean="0"/>
              <a:t>Образец текста</a:t>
            </a:r>
          </a:p>
          <a:p>
            <a:pPr lvl="1"/>
            <a:r>
              <a:rPr lang="uk-UA" altLang="ru-RU" smtClean="0"/>
              <a:t>Второй уровень</a:t>
            </a:r>
          </a:p>
          <a:p>
            <a:pPr lvl="2"/>
            <a:r>
              <a:rPr lang="uk-UA" altLang="ru-RU" smtClean="0"/>
              <a:t>Третий уровень</a:t>
            </a:r>
          </a:p>
          <a:p>
            <a:pPr lvl="3"/>
            <a:r>
              <a:rPr lang="uk-UA" altLang="ru-RU" smtClean="0"/>
              <a:t>Четвертый уровень</a:t>
            </a:r>
          </a:p>
          <a:p>
            <a:pPr lvl="4"/>
            <a:r>
              <a:rPr lang="uk-UA" altLang="ru-RU" smtClean="0"/>
              <a:t>Пятый уровень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9585B7-8FF5-40A2-89F4-D90FF236F273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94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 smtClean="0"/>
              <a:t>Образец заголовка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 smtClean="0"/>
              <a:t>Образец текста</a:t>
            </a:r>
          </a:p>
          <a:p>
            <a:pPr lvl="1"/>
            <a:r>
              <a:rPr lang="uk-UA" altLang="ru-RU" smtClean="0"/>
              <a:t>Второй уровень</a:t>
            </a:r>
          </a:p>
          <a:p>
            <a:pPr lvl="2"/>
            <a:r>
              <a:rPr lang="uk-UA" altLang="ru-RU" smtClean="0"/>
              <a:t>Третий уровень</a:t>
            </a:r>
          </a:p>
          <a:p>
            <a:pPr lvl="3"/>
            <a:r>
              <a:rPr lang="uk-UA" altLang="ru-RU" smtClean="0"/>
              <a:t>Четвертый уровень</a:t>
            </a:r>
          </a:p>
          <a:p>
            <a:pPr lvl="4"/>
            <a:r>
              <a:rPr lang="uk-UA" altLang="ru-RU" smtClean="0"/>
              <a:t>Пятый уровень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9585B7-8FF5-40A2-89F4-D90FF236F273}" type="slidenum">
              <a:rPr kumimoji="0" lang="uk-UA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03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AAD347D-5ACD-4C99-B74B-A9C85AD731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75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AAD347D-5ACD-4C99-B74B-A9C85AD731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54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AAD347D-5ACD-4C99-B74B-A9C85AD731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11/7/2016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02111984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09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0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Результат пошуку зображень за запитом &quot;фони для презентацій школ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763" cy="674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>
          <a:xfrm>
            <a:off x="642938" y="2428875"/>
            <a:ext cx="7772400" cy="1714500"/>
          </a:xfrm>
        </p:spPr>
        <p:txBody>
          <a:bodyPr/>
          <a:lstStyle/>
          <a:p>
            <a:r>
              <a:rPr lang="uk-UA" sz="7200" smtClean="0">
                <a:solidFill>
                  <a:srgbClr val="92D050"/>
                </a:solidFill>
                <a:latin typeface="Monotype Corsiva" pitchFamily="66" charset="0"/>
              </a:rPr>
              <a:t>Педагогічна практика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428750" y="4643438"/>
            <a:ext cx="6400800" cy="1727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000" i="1" dirty="0" err="1">
                <a:latin typeface="Times New Roman" pitchFamily="18" charset="0"/>
                <a:cs typeface="Times New Roman" pitchFamily="18" charset="0"/>
              </a:rPr>
              <a:t>студентів</a:t>
            </a:r>
            <a:r>
              <a:rPr lang="ru-RU" sz="3000" i="1" dirty="0">
                <a:latin typeface="Times New Roman" pitchFamily="18" charset="0"/>
                <a:cs typeface="Times New Roman" pitchFamily="18" charset="0"/>
              </a:rPr>
              <a:t> ЛНУ </a:t>
            </a:r>
            <a:r>
              <a:rPr lang="ru-RU" sz="3000" i="1" dirty="0" err="1">
                <a:latin typeface="Times New Roman" pitchFamily="18" charset="0"/>
                <a:cs typeface="Times New Roman" pitchFamily="18" charset="0"/>
              </a:rPr>
              <a:t>ім</a:t>
            </a:r>
            <a:r>
              <a:rPr lang="ru-RU" sz="3000" i="1" dirty="0">
                <a:latin typeface="Times New Roman" pitchFamily="18" charset="0"/>
                <a:cs typeface="Times New Roman" pitchFamily="18" charset="0"/>
              </a:rPr>
              <a:t>. І. Франка факультету </a:t>
            </a:r>
            <a:r>
              <a:rPr lang="ru-RU" sz="3000" i="1" dirty="0" err="1">
                <a:latin typeface="Times New Roman" pitchFamily="18" charset="0"/>
                <a:cs typeface="Times New Roman" pitchFamily="18" charset="0"/>
              </a:rPr>
              <a:t>педагогічної</a:t>
            </a:r>
            <a:r>
              <a:rPr lang="ru-RU" sz="3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i="1" dirty="0" err="1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30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3000" i="1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en-US" sz="3000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3000" i="1" dirty="0" smtClean="0">
                <a:latin typeface="Times New Roman" pitchFamily="18" charset="0"/>
                <a:cs typeface="Times New Roman" pitchFamily="18" charset="0"/>
              </a:rPr>
              <a:t>ЗШ </a:t>
            </a:r>
            <a:r>
              <a:rPr lang="ru-RU" sz="3000" i="1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en-US" sz="3000" i="1" dirty="0" smtClean="0">
                <a:latin typeface="Times New Roman" pitchFamily="18" charset="0"/>
                <a:cs typeface="Times New Roman" pitchFamily="18" charset="0"/>
              </a:rPr>
              <a:t>84</a:t>
            </a:r>
            <a:r>
              <a:rPr lang="ru-RU" sz="3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i="1" dirty="0">
                <a:latin typeface="Times New Roman" pitchFamily="18" charset="0"/>
                <a:cs typeface="Times New Roman" pitchFamily="18" charset="0"/>
              </a:rPr>
              <a:t>м. Львова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Картинки по запросу фон осін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85750" y="142875"/>
            <a:ext cx="8572500" cy="5000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700" i="1" u="sng" dirty="0">
                <a:latin typeface="Times New Roman" pitchFamily="18" charset="0"/>
                <a:cs typeface="Times New Roman" pitchFamily="18" charset="0"/>
              </a:rPr>
              <a:t>Провела урок серед природи з української мови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123728" y="673521"/>
            <a:ext cx="4500563" cy="2286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 уроку.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 Золота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осінь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На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цьому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уроці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подорожували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шкільним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парком.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Протягом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уроку я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використала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словесний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метод(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бесіда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пояснення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Наочний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метод: (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розглядання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листя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Практичний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метод: (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збирання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листя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виготовлення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гербарію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uk-UA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admin\Desktop\Новая папка (2)\20161011_133852.jpg"/>
          <p:cNvPicPr>
            <a:picLocks noChangeAspect="1" noChangeArrowheads="1"/>
          </p:cNvPicPr>
          <p:nvPr/>
        </p:nvPicPr>
        <p:blipFill>
          <a:blip r:embed="rId3" cstate="print"/>
          <a:srcRect l="7812" r="17187" b="33073"/>
          <a:stretch>
            <a:fillRect/>
          </a:stretch>
        </p:blipFill>
        <p:spPr bwMode="auto">
          <a:xfrm>
            <a:off x="4929190" y="3140968"/>
            <a:ext cx="4286248" cy="28082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admin\Desktop\Новая папка (2)\20161011_133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93" y="3429000"/>
            <a:ext cx="4881597" cy="3286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Картинки по запросу фон осін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0" y="500063"/>
          <a:ext cx="9144000" cy="639448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2144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295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4734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08:30</a:t>
                      </a:r>
                      <a:r>
                        <a:rPr lang="uk-UA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08:40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5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Прихід учнів до школи;</a:t>
                      </a:r>
                      <a:endParaRPr lang="uk-UA" sz="15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0913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08:40 – 08:45</a:t>
                      </a:r>
                      <a:endParaRPr lang="uk-UA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5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Спільна молитва у класі;</a:t>
                      </a:r>
                      <a:endParaRPr lang="uk-UA" sz="15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6758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08:45 – 09:30</a:t>
                      </a:r>
                      <a:endParaRPr lang="uk-UA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5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Урок з математики (спостереження);</a:t>
                      </a:r>
                      <a:endParaRPr lang="uk-UA" sz="15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6758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09:35 – 09:37</a:t>
                      </a:r>
                      <a:endParaRPr lang="uk-UA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Підготовка до уроку фізкультури, похід з учнями до спортивного залу;</a:t>
                      </a:r>
                      <a:endParaRPr lang="uk-UA" sz="15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6758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09:40 – 10:25</a:t>
                      </a:r>
                      <a:endParaRPr lang="uk-UA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Урок з фізкультури(спостереження);</a:t>
                      </a:r>
                      <a:endParaRPr lang="uk-UA" sz="15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6758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10:28 – 10:33</a:t>
                      </a:r>
                      <a:endParaRPr lang="uk-UA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Прихід з учнями до класу, миття рук, переодягання , підготовка до наступного уроку;</a:t>
                      </a:r>
                      <a:endParaRPr lang="uk-UA" sz="15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6758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10:35 – 11:20</a:t>
                      </a:r>
                      <a:endParaRPr lang="uk-UA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Урок з літературного читання(спостереження);</a:t>
                      </a:r>
                      <a:endParaRPr lang="uk-UA" sz="15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6758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11:22 – 11:30</a:t>
                      </a:r>
                      <a:endParaRPr lang="uk-UA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Миття рук, похід в їдальню;</a:t>
                      </a:r>
                      <a:endParaRPr lang="uk-UA" sz="15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77979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11:32 – 11:45</a:t>
                      </a:r>
                      <a:endParaRPr lang="uk-UA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500" b="0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Прихід до класу, проведення гри </a:t>
                      </a:r>
                      <a:r>
                        <a:rPr lang="uk-UA" sz="1500" b="1" i="0" u="sng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uk-UA" sz="1500" b="1" i="0" u="sng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Асоціації»</a:t>
                      </a:r>
                      <a:r>
                        <a:rPr lang="uk-UA" sz="1500" b="1" i="0" u="sng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uk-UA" sz="1500" b="0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Декілька </a:t>
                      </a:r>
                      <a:r>
                        <a:rPr lang="uk-UA" sz="1500" b="0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учнів стають в коло і вирішують про кого вони будуть зараз говорити, коли вони домовляться починають по – одному класу говорити асоціації якоїсь людини з </a:t>
                      </a:r>
                      <a:r>
                        <a:rPr lang="uk-UA" sz="1500" b="0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класу. Наприклад:( Катруся), </a:t>
                      </a:r>
                      <a:r>
                        <a:rPr lang="uk-UA" sz="1500" b="0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тоді вони говорять: « висока, з висушками, гарно співає і т.д. Завдання класу відгадати про кого говорять діти. Ця гра сприяє розвитку мислення, пам’яті, уваги, сприяє позитивному спілкуванню дітей;</a:t>
                      </a: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6758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11:50 – 12:35</a:t>
                      </a:r>
                      <a:endParaRPr lang="uk-UA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Урок </a:t>
                      </a:r>
                      <a:r>
                        <a:rPr lang="ru-RU" sz="1500" b="0" i="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</a:t>
                      </a:r>
                      <a:r>
                        <a:rPr lang="ru-RU" sz="1500" b="0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500" b="0" i="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музики</a:t>
                      </a:r>
                      <a:r>
                        <a:rPr lang="ru-RU" sz="1500" b="0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,(</a:t>
                      </a:r>
                      <a:r>
                        <a:rPr lang="ru-RU" sz="1500" b="0" i="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підготовка</a:t>
                      </a:r>
                      <a:r>
                        <a:rPr lang="ru-RU" sz="1500" b="0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до пробного уроку);</a:t>
                      </a:r>
                      <a:endParaRPr lang="uk-UA" sz="15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6758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12:45 – 13:30</a:t>
                      </a:r>
                      <a:endParaRPr lang="uk-UA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5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Проведення пробного уроку з предмету «Я у світі»;</a:t>
                      </a:r>
                      <a:endParaRPr lang="uk-UA" sz="15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6758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13:32 – 13:37</a:t>
                      </a:r>
                      <a:endParaRPr lang="uk-UA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5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Підготовка до уроку інформатики, похід до </a:t>
                      </a:r>
                      <a:r>
                        <a:rPr lang="uk-UA" sz="1500" b="0" i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інформатичного</a:t>
                      </a:r>
                      <a:r>
                        <a:rPr lang="uk-UA" sz="15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класу;</a:t>
                      </a:r>
                      <a:endParaRPr lang="uk-UA" sz="15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66758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13:40 – 14:25</a:t>
                      </a:r>
                      <a:endParaRPr lang="uk-UA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5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Урок з інформатики(спостереження);</a:t>
                      </a:r>
                      <a:endParaRPr lang="uk-UA" sz="15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66758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 14:30</a:t>
                      </a:r>
                      <a:endParaRPr lang="uk-UA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5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Прихід до класу, передання обов’язків вчителю ГПД.</a:t>
                      </a:r>
                      <a:endParaRPr lang="uk-UA" sz="15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57200" y="110836"/>
          <a:ext cx="8146473" cy="36576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81464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77091">
                <a:tc>
                  <a:txBody>
                    <a:bodyPr/>
                    <a:lstStyle/>
                    <a:p>
                      <a:pPr algn="ctr"/>
                      <a:r>
                        <a:rPr lang="uk-UA" sz="1800" i="1" u="sng" dirty="0" smtClean="0">
                          <a:latin typeface="Times New Roman" pitchFamily="18" charset="0"/>
                          <a:cs typeface="Times New Roman" pitchFamily="18" charset="0"/>
                        </a:rPr>
                        <a:t>Виконання </a:t>
                      </a:r>
                      <a:r>
                        <a:rPr lang="uk-UA" sz="1800" i="1" u="sng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обов′язків</a:t>
                      </a:r>
                      <a:r>
                        <a:rPr lang="uk-UA" sz="1800" i="1" u="sng" dirty="0" smtClean="0">
                          <a:latin typeface="Times New Roman" pitchFamily="18" charset="0"/>
                          <a:cs typeface="Times New Roman" pitchFamily="18" charset="0"/>
                        </a:rPr>
                        <a:t> учителя протягом одного дня</a:t>
                      </a:r>
                      <a:endParaRPr lang="uk-UA" sz="1800" i="1" u="sn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Картинки по запросу фон осін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71437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i="1" u="sng" dirty="0" smtClean="0">
                <a:latin typeface="Times New Roman" pitchFamily="18" charset="0"/>
                <a:cs typeface="Times New Roman" pitchFamily="18" charset="0"/>
              </a:rPr>
              <a:t>Висновки:</a:t>
            </a:r>
            <a:endParaRPr lang="uk-UA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14313" y="1071563"/>
            <a:ext cx="8643937" cy="17541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Педагогічна практика поглибила і закріпила мої знання здобуті в університеті з фахових дисциплін,  дала чітко зрозуміти,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прийоми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доцільні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на уроках 4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класу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сприяла формуванню і закріпленню інтересу до професії вчителя.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Практикою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задоволена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тому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дізналася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багато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нового,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цікавого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набула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розширила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педагогічний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досвід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admin\Desktop\Новая папка (2)\20161011_133721.jpg"/>
          <p:cNvPicPr>
            <a:picLocks noChangeAspect="1" noChangeArrowheads="1"/>
          </p:cNvPicPr>
          <p:nvPr/>
        </p:nvPicPr>
        <p:blipFill>
          <a:blip r:embed="rId3" cstate="print"/>
          <a:srcRect t="17241"/>
          <a:stretch>
            <a:fillRect/>
          </a:stretch>
        </p:blipFill>
        <p:spPr bwMode="auto">
          <a:xfrm>
            <a:off x="357158" y="2786058"/>
            <a:ext cx="8286776" cy="4071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7848600" cy="792163"/>
          </a:xfrm>
          <a:solidFill>
            <a:srgbClr val="CCFFFF"/>
          </a:solidFill>
        </p:spPr>
        <p:txBody>
          <a:bodyPr/>
          <a:lstStyle/>
          <a:p>
            <a:pPr algn="l"/>
            <a:r>
              <a:rPr lang="uk-UA" altLang="ru-RU" sz="2400" b="1" i="1">
                <a:latin typeface="Times New Roman" panose="02020603050405020304" pitchFamily="18" charset="0"/>
              </a:rPr>
              <a:t>Студент-практикант</a:t>
            </a:r>
            <a:r>
              <a:rPr lang="en-US" altLang="ru-RU" sz="2400" b="1" i="1">
                <a:latin typeface="Times New Roman" panose="02020603050405020304" pitchFamily="18" charset="0"/>
              </a:rPr>
              <a:t>:</a:t>
            </a:r>
            <a:r>
              <a:rPr lang="en-US" altLang="ru-RU" sz="2400">
                <a:latin typeface="Times New Roman" panose="02020603050405020304" pitchFamily="18" charset="0"/>
              </a:rPr>
              <a:t> </a:t>
            </a:r>
            <a:r>
              <a:rPr lang="uk-UA" altLang="ru-RU" sz="2400">
                <a:latin typeface="Times New Roman" panose="02020603050405020304" pitchFamily="18" charset="0"/>
              </a:rPr>
              <a:t>Хима Христина Михайлівна</a:t>
            </a:r>
          </a:p>
        </p:txBody>
      </p:sp>
      <p:pic>
        <p:nvPicPr>
          <p:cNvPr id="5130" name="Picture 10" descr="photofacefun_com_14774151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338455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photofacefun_com_1477414990"/>
          <p:cNvPicPr>
            <a:picLocks noChangeAspect="1" noChangeArrowheads="1"/>
          </p:cNvPicPr>
          <p:nvPr/>
        </p:nvPicPr>
        <p:blipFill>
          <a:blip r:embed="rId3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268413"/>
            <a:ext cx="2670175" cy="439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photofacefun_com_1477415440"/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00438"/>
            <a:ext cx="5761038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4" name="WordArt 14"/>
          <p:cNvSpPr>
            <a:spLocks noChangeArrowheads="1" noChangeShapeType="1" noTextEdit="1"/>
          </p:cNvSpPr>
          <p:nvPr/>
        </p:nvSpPr>
        <p:spPr bwMode="auto">
          <a:xfrm>
            <a:off x="3779838" y="1484313"/>
            <a:ext cx="2305050" cy="1162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0" cap="none" spc="0" normalizeH="0" baseline="0" noProof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4-А клас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3492500" y="6035675"/>
            <a:ext cx="5435600" cy="8223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sz="2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Класний керівник</a:t>
            </a:r>
            <a:r>
              <a:rPr kumimoji="0" lang="en-US" altLang="ru-RU" sz="2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uk-UA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Якуніна Тетяна  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Миколаївна</a:t>
            </a:r>
          </a:p>
        </p:txBody>
      </p:sp>
    </p:spTree>
    <p:extLst>
      <p:ext uri="{BB962C8B-B14F-4D97-AF65-F5344CB8AC3E}">
        <p14:creationId xmlns:p14="http://schemas.microsoft.com/office/powerpoint/2010/main" val="84948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79388" y="549275"/>
            <a:ext cx="4679950" cy="4572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sz="24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        </a:t>
            </a:r>
            <a:r>
              <a:rPr kumimoji="0" lang="uk-UA" altLang="ru-RU" sz="2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інформатика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5364163" y="549275"/>
            <a:ext cx="3384550" cy="4572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sz="24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</a:t>
            </a:r>
            <a:r>
              <a:rPr kumimoji="0" lang="uk-UA" altLang="ru-RU" sz="2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математика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250825" y="3573463"/>
            <a:ext cx="4681538" cy="4572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sz="24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     </a:t>
            </a:r>
            <a:r>
              <a:rPr kumimoji="0" lang="uk-UA" altLang="ru-RU" sz="2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природознавство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5292725" y="3573463"/>
            <a:ext cx="3671888" cy="4572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sz="2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літературне читання</a:t>
            </a:r>
          </a:p>
        </p:txBody>
      </p:sp>
      <p:pic>
        <p:nvPicPr>
          <p:cNvPr id="8202" name="Picture 10" descr="fIsj-x1Gr9Q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052513"/>
            <a:ext cx="3455988" cy="25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photofacefun_com_1477419360"/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076700"/>
            <a:ext cx="352742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3" descr="r05gSCujdls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194" b="23692"/>
          <a:stretch>
            <a:fillRect/>
          </a:stretch>
        </p:blipFill>
        <p:spPr bwMode="auto">
          <a:xfrm>
            <a:off x="576511" y="1054101"/>
            <a:ext cx="3923481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15" descr="IMG_20161012_093833 (2)"/>
          <p:cNvPicPr>
            <a:picLocks noChangeAspect="1" noChangeArrowheads="1"/>
          </p:cNvPicPr>
          <p:nvPr/>
        </p:nvPicPr>
        <p:blipFill>
          <a:blip r:embed="rId5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822" y="4076700"/>
            <a:ext cx="302503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0" name="WordArt 18"/>
          <p:cNvSpPr>
            <a:spLocks noChangeArrowheads="1" noChangeShapeType="1" noTextEdit="1"/>
          </p:cNvSpPr>
          <p:nvPr/>
        </p:nvSpPr>
        <p:spPr bwMode="auto">
          <a:xfrm>
            <a:off x="2843213" y="0"/>
            <a:ext cx="3744912" cy="620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0" cap="none" spc="0" normalizeH="0" baseline="0" noProof="0" smtClean="0">
                <a:ln w="9525" cmpd="sng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j-ea"/>
                <a:cs typeface="Arial"/>
              </a:rPr>
              <a:t>Залікові уроки</a:t>
            </a:r>
          </a:p>
        </p:txBody>
      </p:sp>
    </p:spTree>
    <p:extLst>
      <p:ext uri="{BB962C8B-B14F-4D97-AF65-F5344CB8AC3E}">
        <p14:creationId xmlns:p14="http://schemas.microsoft.com/office/powerpoint/2010/main" val="321981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G_20161006_13235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3608" y="260648"/>
            <a:ext cx="3313112" cy="2736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5" descr="photofacefun_com_1477415769"/>
          <p:cNvPicPr>
            <a:picLocks noChangeAspect="1" noChangeArrowheads="1"/>
          </p:cNvPicPr>
          <p:nvPr/>
        </p:nvPicPr>
        <p:blipFill>
          <a:blip r:embed="rId3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8"/>
          <a:stretch>
            <a:fillRect/>
          </a:stretch>
        </p:blipFill>
        <p:spPr bwMode="auto">
          <a:xfrm>
            <a:off x="5703661" y="322857"/>
            <a:ext cx="273526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IMG_20161006_1324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05263"/>
            <a:ext cx="34575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IMG_20161006_132421"/>
          <p:cNvPicPr>
            <a:picLocks noChangeAspect="1" noChangeArrowheads="1"/>
          </p:cNvPicPr>
          <p:nvPr/>
        </p:nvPicPr>
        <p:blipFill>
          <a:blip r:embed="rId5" cstate="print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05263"/>
            <a:ext cx="2759174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WordArt 10"/>
          <p:cNvSpPr>
            <a:spLocks noChangeArrowheads="1" noChangeShapeType="1" noTextEdit="1"/>
          </p:cNvSpPr>
          <p:nvPr/>
        </p:nvSpPr>
        <p:spPr bwMode="auto">
          <a:xfrm>
            <a:off x="2700338" y="3068638"/>
            <a:ext cx="3527425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0" cap="none" spc="0" normalizeH="0" baseline="0" noProof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Урок серед природи</a:t>
            </a:r>
          </a:p>
        </p:txBody>
      </p:sp>
    </p:spTree>
    <p:extLst>
      <p:ext uri="{BB962C8B-B14F-4D97-AF65-F5344CB8AC3E}">
        <p14:creationId xmlns:p14="http://schemas.microsoft.com/office/powerpoint/2010/main" val="299465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WordArt 7"/>
          <p:cNvSpPr>
            <a:spLocks noChangeArrowheads="1" noChangeShapeType="1" noTextEdit="1"/>
          </p:cNvSpPr>
          <p:nvPr/>
        </p:nvSpPr>
        <p:spPr bwMode="auto">
          <a:xfrm>
            <a:off x="971550" y="188913"/>
            <a:ext cx="734377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0" cap="none" spc="0" normalizeH="0" baseline="0" noProof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Виконання обов'язків вчителя протягом дня</a:t>
            </a:r>
          </a:p>
        </p:txBody>
      </p:sp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2" cstate="print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378" y="1004120"/>
            <a:ext cx="38862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3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60800"/>
            <a:ext cx="3960812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860800"/>
            <a:ext cx="3906837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799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60350"/>
            <a:ext cx="8156575" cy="6461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pic>
        <p:nvPicPr>
          <p:cNvPr id="17538" name="Group 130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8461375" cy="371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850" y="4868863"/>
            <a:ext cx="8640763" cy="17494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Педагогічна практика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допомогла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мені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поглибити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і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закріпити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знання,   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здобуті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в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університеті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дала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можливість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випробувати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себе у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ролі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класного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керівника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Я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зрозуміла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що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вчителю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необхідно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багато працювати над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удосконаленням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педагогічних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вмінь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та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навичок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не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зупинятись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на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досягнутому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та постійно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рости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для того, щоб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реалізувати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основну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мету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школи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-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забезпечення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всебічного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розвитку особистості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дитини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шляхом навчання та виховання.</a:t>
            </a:r>
          </a:p>
        </p:txBody>
      </p:sp>
    </p:spTree>
    <p:extLst>
      <p:ext uri="{BB962C8B-B14F-4D97-AF65-F5344CB8AC3E}">
        <p14:creationId xmlns:p14="http://schemas.microsoft.com/office/powerpoint/2010/main" val="32394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5298" y="648847"/>
            <a:ext cx="4678392" cy="1333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7596" y="4221088"/>
            <a:ext cx="4497044" cy="1622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60648"/>
            <a:ext cx="4304595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136" y="2141566"/>
            <a:ext cx="3292978" cy="43837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895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50418"/>
            <a:ext cx="3168352" cy="59093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ru-RU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Протягом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двох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тижнів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виконуючи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обов’язки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вчителя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4-А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класу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 я проводила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пробні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уроки з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літературного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читання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 математики, Я у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світі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та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української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мови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.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Крім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цього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 провела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залікові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уроки з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природознавства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літературного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читання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інформатики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та математики та 1 урок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серед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природи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.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Окрім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проведення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уроків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виконувала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обов’язки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вчителя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–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допомагала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перевіряти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письмові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роботи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учнів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організовувати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похід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учнів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у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шкільну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їдальню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ігри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на </a:t>
            </a:r>
            <a:r>
              <a:rPr lang="ru-RU" sz="2100" b="1" i="1" dirty="0" err="1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перервах</a:t>
            </a:r>
            <a:r>
              <a:rPr lang="ru-RU" sz="2100" b="1" i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.</a:t>
            </a:r>
            <a:endParaRPr lang="ru-RU" sz="2100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548680"/>
            <a:ext cx="5512786" cy="55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4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8" descr="http://school-box.ru/images/stories/shablony_prezentaziy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325" y="274638"/>
            <a:ext cx="7864475" cy="8509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СЗШ № 84, м. Львів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2" descr="C:\Users\Oksana\Desktop\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325" y="3386138"/>
            <a:ext cx="42545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http://lenta.lviv.ua/img/20140619/02d17add30994588eb85ddd40721a6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1341438"/>
            <a:ext cx="374332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04" y="1502864"/>
            <a:ext cx="4670490" cy="51664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3256"/>
            <a:ext cx="416499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uk-UA" sz="3600" b="1" i="1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Заліковий урок з природознавства</a:t>
            </a:r>
            <a:endParaRPr lang="ru-RU" sz="3600" b="1" i="1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6" y="0"/>
            <a:ext cx="4017339" cy="4725144"/>
          </a:xfrm>
          <a:prstGeom prst="rect">
            <a:avLst/>
          </a:prstGeom>
        </p:spPr>
      </p:pic>
      <p:sp>
        <p:nvSpPr>
          <p:cNvPr id="7" name="Стрелка вниз 6"/>
          <p:cNvSpPr/>
          <p:nvPr/>
        </p:nvSpPr>
        <p:spPr>
          <a:xfrm rot="11067175">
            <a:off x="7056637" y="4717092"/>
            <a:ext cx="259537" cy="297356"/>
          </a:xfrm>
          <a:prstGeom prst="downArrow">
            <a:avLst>
              <a:gd name="adj1" fmla="val 50000"/>
              <a:gd name="adj2" fmla="val 4639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Стрелка вниз 7"/>
          <p:cNvSpPr/>
          <p:nvPr/>
        </p:nvSpPr>
        <p:spPr>
          <a:xfrm rot="20269236">
            <a:off x="2203768" y="1227467"/>
            <a:ext cx="282230" cy="394627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1188" y="5024075"/>
            <a:ext cx="4192409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uk-UA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Заліковий урок з літературного читання</a:t>
            </a:r>
            <a:endParaRPr lang="ru-RU" sz="36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43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1" y="405835"/>
            <a:ext cx="4589827" cy="5400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357" y="6093296"/>
            <a:ext cx="4649030" cy="553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uk-UA" sz="30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Заліковий урок з інформатики</a:t>
            </a:r>
            <a:endParaRPr lang="ru-RU" sz="300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 rot="12373215">
            <a:off x="2171335" y="5550767"/>
            <a:ext cx="282653" cy="6072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280" y="1051547"/>
            <a:ext cx="4239491" cy="52073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6419" y="243015"/>
            <a:ext cx="4607352" cy="5539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uk-UA" sz="3000" b="1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Заліковий урок з математики</a:t>
            </a:r>
            <a:endParaRPr lang="ru-RU" sz="3000" b="1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 rot="20612626">
            <a:off x="6553460" y="724151"/>
            <a:ext cx="286394" cy="4447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532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9375"/>
          <a:stretch/>
        </p:blipFill>
        <p:spPr>
          <a:xfrm>
            <a:off x="-20261" y="332656"/>
            <a:ext cx="4824536" cy="64087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548680"/>
            <a:ext cx="4360007" cy="54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7784" y="-20997"/>
            <a:ext cx="4843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u="sng" dirty="0" smtClean="0"/>
              <a:t>Виконання обов'язків вчителя</a:t>
            </a:r>
            <a:endParaRPr lang="ru-RU" sz="2400" b="1" u="sng" dirty="0"/>
          </a:p>
        </p:txBody>
      </p:sp>
    </p:spTree>
    <p:extLst>
      <p:ext uri="{BB962C8B-B14F-4D97-AF65-F5344CB8AC3E}">
        <p14:creationId xmlns:p14="http://schemas.microsoft.com/office/powerpoint/2010/main" val="5682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16632"/>
            <a:ext cx="8367103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За </a:t>
            </a:r>
            <a:r>
              <a:rPr lang="ru-RU" sz="2400" b="1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період</a:t>
            </a:r>
            <a:r>
              <a:rPr lang="ru-RU" sz="2400" b="1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педагогічної</a:t>
            </a:r>
            <a:r>
              <a:rPr lang="ru-RU" sz="2400" b="1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 практики я </a:t>
            </a:r>
            <a:r>
              <a:rPr lang="ru-RU" sz="2400" b="1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розширила</a:t>
            </a:r>
            <a:r>
              <a:rPr lang="ru-RU" sz="2400" b="1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свій</a:t>
            </a:r>
            <a:r>
              <a:rPr lang="ru-RU" sz="2400" b="1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педагогічний</a:t>
            </a:r>
            <a:r>
              <a:rPr lang="ru-RU" sz="2400" b="1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досвід</a:t>
            </a:r>
            <a:r>
              <a:rPr lang="ru-RU" sz="2400" b="1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переконалася</a:t>
            </a:r>
            <a:r>
              <a:rPr lang="ru-RU" sz="2400" b="1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 у </a:t>
            </a:r>
            <a:r>
              <a:rPr lang="ru-RU" sz="2400" b="1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правильності</a:t>
            </a:r>
            <a:r>
              <a:rPr lang="ru-RU" sz="2400" b="1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вибору</a:t>
            </a:r>
            <a:r>
              <a:rPr lang="ru-RU" sz="2400" b="1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професії</a:t>
            </a:r>
            <a:r>
              <a:rPr lang="ru-RU" sz="2400" b="1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, яка </a:t>
            </a:r>
            <a:r>
              <a:rPr lang="ru-RU" sz="2400" b="1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потребує</a:t>
            </a:r>
            <a:r>
              <a:rPr lang="ru-RU" sz="2400" b="1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постійного</a:t>
            </a:r>
            <a:r>
              <a:rPr lang="ru-RU" sz="2400" b="1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вдосконалення</a:t>
            </a:r>
            <a:r>
              <a:rPr lang="ru-RU" sz="2400" b="1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великої</a:t>
            </a:r>
            <a:r>
              <a:rPr lang="ru-RU" sz="2400" b="1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праці</a:t>
            </a:r>
            <a:r>
              <a:rPr lang="ru-RU" sz="2400" b="1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 і </a:t>
            </a:r>
            <a:r>
              <a:rPr lang="ru-RU" sz="2400" b="1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творчості</a:t>
            </a:r>
            <a:r>
              <a:rPr lang="ru-RU" sz="2400" b="1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8" y="1628800"/>
            <a:ext cx="4949591" cy="45949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4196" y="1417218"/>
            <a:ext cx="3895163" cy="501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3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4"/>
            <a:ext cx="9144000" cy="6856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  <a:latin typeface="Monotype Corsiva" pitchFamily="66" charset="0"/>
              </a:rPr>
              <a:t>Висновки</a:t>
            </a:r>
            <a:endParaRPr lang="ru-RU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628800"/>
            <a:ext cx="4042792" cy="4525963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uk-UA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Під час навчальної практики ми </a:t>
            </a:r>
            <a:r>
              <a:rPr lang="uk-UA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поглибили свої знання, уміння та навички щоб:</a:t>
            </a:r>
            <a:endParaRPr lang="uk-UA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планувати урок, раціонально розподілювати час;</a:t>
            </a:r>
          </a:p>
          <a:p>
            <a:pPr lvl="0"/>
            <a:r>
              <a:rPr lang="uk-UA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підбирати навчальний матеріал відповідно до вимог програми та вікових особливостей учнів;</a:t>
            </a:r>
          </a:p>
          <a:p>
            <a:pPr lvl="0"/>
            <a:r>
              <a:rPr lang="uk-UA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використовувати різні форми організації в роботі з дітьми;</a:t>
            </a:r>
          </a:p>
          <a:p>
            <a:pPr lvl="0"/>
            <a:r>
              <a:rPr lang="uk-UA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здійснювати індивідуальний підхід до кожного учня;</a:t>
            </a:r>
          </a:p>
          <a:p>
            <a:pPr lvl="0"/>
            <a:r>
              <a:rPr lang="uk-UA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аналізувати уроки та здійснювати самоаналіз.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730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39759" y="2564904"/>
            <a:ext cx="60644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Monotype Corsiva" panose="03010101010201010101" pitchFamily="66" charset="0"/>
              </a:rPr>
              <a:t>Дякуємо за увагу!</a:t>
            </a:r>
            <a:endParaRPr lang="ru-RU" sz="6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74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274638"/>
            <a:ext cx="7715250" cy="1143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свята Йосафата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Гордашевська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– покровителька школи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https://pp.vk.me/c629231/v629231366/47d89/HbtOetsiDxg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987824" y="1556792"/>
            <a:ext cx="3457575" cy="50006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188913"/>
            <a:ext cx="7726363" cy="180022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 </a:t>
            </a:r>
            <a:r>
              <a:rPr lang="uk-UA" b="1" i="1" dirty="0" smtClean="0"/>
              <a:t>Музей </a:t>
            </a:r>
            <a:r>
              <a:rPr lang="ru-RU" dirty="0"/>
              <a:t/>
            </a:r>
            <a:br>
              <a:rPr lang="ru-RU" dirty="0"/>
            </a:br>
            <a:r>
              <a:rPr lang="uk-UA" b="1" i="1" dirty="0"/>
              <a:t>«Чудотворних ікон Пресвятої Богородиці»</a:t>
            </a:r>
            <a:endParaRPr lang="ru-RU" dirty="0"/>
          </a:p>
        </p:txBody>
      </p:sp>
      <p:pic>
        <p:nvPicPr>
          <p:cNvPr id="5" name="Рисунок 4" descr="C:\Users\Oksana\Desktop\2..jpg"/>
          <p:cNvPicPr/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971600" y="2138801"/>
            <a:ext cx="2880320" cy="4422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Oksana\Desktop\1..jpg"/>
          <p:cNvPicPr/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644008" y="3068960"/>
            <a:ext cx="3240360" cy="2906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7931150" cy="1143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 школі є басейн, а біля школи чудовий спортивний майданчик.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est.ua/f/_articles/blogs/7186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899592" y="2929944"/>
            <a:ext cx="3816424" cy="318035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076" name="Picture 4" descr="http://sh84.lviv.ua/wp-content/gallery/majdanchuk-sh84/20140507_122342_result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004048" y="2132856"/>
            <a:ext cx="3617979" cy="271348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8" y="476250"/>
            <a:ext cx="8229600" cy="2016125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6000" b="1" dirty="0" smtClean="0">
                <a:latin typeface="Times New Roman" pitchFamily="18" charset="0"/>
                <a:cs typeface="Times New Roman" pitchFamily="18" charset="0"/>
              </a:rPr>
              <a:t>Так проходила наша практика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http://xn--38-dlchgau9bu.xn--p1ai/sites/default/files/imagecache/product_full/%20%D0%BA%D0%BB%D0%B0%D1%81%D1%8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2725" y="2708275"/>
            <a:ext cx="6143625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Картинки по запросу фон осін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428625" y="214313"/>
            <a:ext cx="8429625" cy="584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prstClr val="black"/>
                </a:solidFill>
                <a:latin typeface="Monotype Corsiva" pitchFamily="66" charset="0"/>
                <a:cs typeface="Times New Roman" pitchFamily="18" charset="0"/>
              </a:rPr>
              <a:t>Студент – практикант: </a:t>
            </a:r>
            <a:r>
              <a:rPr lang="uk-UA" sz="3200" dirty="0">
                <a:solidFill>
                  <a:prstClr val="black"/>
                </a:solidFill>
                <a:latin typeface="Monotype Corsiva" pitchFamily="66" charset="0"/>
                <a:cs typeface="Times New Roman" pitchFamily="18" charset="0"/>
              </a:rPr>
              <a:t>Дрись Мар’яна Михайлівна </a:t>
            </a:r>
            <a:endParaRPr lang="ru-RU" sz="3200" dirty="0">
              <a:solidFill>
                <a:prstClr val="black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28625" y="5429250"/>
            <a:ext cx="8229600" cy="12271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200" b="1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Клас: </a:t>
            </a:r>
            <a:r>
              <a:rPr lang="en-US" sz="32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4 - </a:t>
            </a:r>
            <a:r>
              <a:rPr lang="uk-UA" sz="32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В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200" b="1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Класний керівник: </a:t>
            </a:r>
            <a:r>
              <a:rPr lang="uk-UA" sz="3200" dirty="0" err="1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Марусяк</a:t>
            </a:r>
            <a:r>
              <a:rPr lang="uk-UA" sz="3200" dirty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Марія Зіновіївна</a:t>
            </a:r>
          </a:p>
        </p:txBody>
      </p:sp>
      <p:pic>
        <p:nvPicPr>
          <p:cNvPr id="6" name="Picture 2" descr="C:\Users\admin\Desktop\Новая папка (2)\20161013_124846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714348" y="857232"/>
            <a:ext cx="7858180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Картинки по запросу фон осін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85750" y="142875"/>
            <a:ext cx="8572500" cy="4286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60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400" i="1" u="sng" dirty="0">
                <a:latin typeface="Times New Roman" pitchFamily="18" charset="0"/>
                <a:cs typeface="Times New Roman" pitchFamily="18" charset="0"/>
              </a:rPr>
              <a:t>Провела таких чотири залікових уроки: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285750" y="714375"/>
            <a:ext cx="4071938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9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Літературне читання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9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Тема уроку.</a:t>
            </a:r>
            <a:r>
              <a:rPr lang="ru-RU" sz="19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Міфи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слов’янських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народів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О. </a:t>
            </a:r>
            <a:r>
              <a:rPr lang="ru-RU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Бондарук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Міфи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світу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 людей»</a:t>
            </a:r>
            <a:r>
              <a:rPr lang="uk-UA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19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uk-UA" sz="3200" b="1" i="1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uk-UA" sz="3200" b="1" i="1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4643438" y="5072063"/>
            <a:ext cx="4286250" cy="16430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Математика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Тема уроку. 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Читання і записування п’ятицифрових чисел. Розкладання чисел на розрядні доданки. Письмове додавання і віднімання трьох компонентів.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uk-UA" sz="3200" b="1" i="1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142875" y="3929063"/>
            <a:ext cx="4071938" cy="10715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Природознавство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Тема уроку.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Сучасні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уявлення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людей про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Всесвіт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uk-UA" sz="3200" b="1" i="1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uk-UA" sz="3200" b="1" i="1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4500563" y="2143125"/>
            <a:ext cx="4071937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9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Інформатика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19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Тема уроку. </a:t>
            </a:r>
            <a:r>
              <a:rPr lang="ru-RU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Обробка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фото: </a:t>
            </a:r>
            <a:r>
              <a:rPr lang="ru-RU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інструменти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освітлення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кольору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обертання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обрізання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uk-UA" sz="3200" b="1" i="1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uk-UA" sz="3200" b="1" i="1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dmin\Desktop\Новая папка (2)\20161010_125341.jpg"/>
          <p:cNvPicPr>
            <a:picLocks noChangeAspect="1" noChangeArrowheads="1"/>
          </p:cNvPicPr>
          <p:nvPr/>
        </p:nvPicPr>
        <p:blipFill>
          <a:blip r:embed="rId3" cstate="print"/>
          <a:srcRect l="11000" t="11667" r="10000" b="20000"/>
          <a:stretch>
            <a:fillRect/>
          </a:stretch>
        </p:blipFill>
        <p:spPr bwMode="auto">
          <a:xfrm>
            <a:off x="285720" y="2000240"/>
            <a:ext cx="3786182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admin\Desktop\Новая папка (2)\20161011_120753.jpg"/>
          <p:cNvPicPr>
            <a:picLocks noChangeAspect="1" noChangeArrowheads="1"/>
          </p:cNvPicPr>
          <p:nvPr/>
        </p:nvPicPr>
        <p:blipFill>
          <a:blip r:embed="rId4" cstate="print"/>
          <a:srcRect t="14844" r="39844" b="36979"/>
          <a:stretch>
            <a:fillRect/>
          </a:stretch>
        </p:blipFill>
        <p:spPr bwMode="auto">
          <a:xfrm>
            <a:off x="4429124" y="3214686"/>
            <a:ext cx="4143404" cy="1959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admin\Desktop\Новая папка (2)\20161013_090727.jpg"/>
          <p:cNvPicPr>
            <a:picLocks noChangeAspect="1" noChangeArrowheads="1"/>
          </p:cNvPicPr>
          <p:nvPr/>
        </p:nvPicPr>
        <p:blipFill>
          <a:blip r:embed="rId5" cstate="print"/>
          <a:srcRect t="9635" r="63281" b="47396"/>
          <a:stretch>
            <a:fillRect/>
          </a:stretch>
        </p:blipFill>
        <p:spPr bwMode="auto">
          <a:xfrm>
            <a:off x="4714876" y="500042"/>
            <a:ext cx="2857520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admin\Desktop\Новая папка (2)\20161013_101723.jpg"/>
          <p:cNvPicPr>
            <a:picLocks noChangeAspect="1" noChangeArrowheads="1"/>
          </p:cNvPicPr>
          <p:nvPr/>
        </p:nvPicPr>
        <p:blipFill>
          <a:blip r:embed="rId6" cstate="print"/>
          <a:srcRect l="6597" t="15626" b="55208"/>
          <a:stretch>
            <a:fillRect/>
          </a:stretch>
        </p:blipFill>
        <p:spPr bwMode="auto">
          <a:xfrm>
            <a:off x="357158" y="4929198"/>
            <a:ext cx="3843350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Картинки по запросу фон осін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85750" y="142875"/>
            <a:ext cx="8572500" cy="5000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700" i="1" u="sng" dirty="0">
                <a:latin typeface="Times New Roman" pitchFamily="18" charset="0"/>
                <a:cs typeface="Times New Roman" pitchFamily="18" charset="0"/>
              </a:rPr>
              <a:t>Пробні уроки: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85750" y="714375"/>
            <a:ext cx="4071938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Літературне читання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Тема уроку.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Міфи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Стародавнього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Єгипту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Міф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світу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uk-UA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uk-UA" sz="3200" b="1" i="1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uk-UA" sz="3200" b="1" i="1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85750" y="1928813"/>
            <a:ext cx="4071938" cy="13573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9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Математика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19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Тема уроку. </a:t>
            </a:r>
            <a:r>
              <a:rPr lang="uk-UA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Читання і записування чотирицифрових чисел. Утворення чотирицифрових чисел із розрядних доданків. 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uk-UA" sz="3200" b="1" i="1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uk-UA" sz="3200" b="1" i="1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714875" y="3286125"/>
            <a:ext cx="4143375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9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Українська мова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19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Тема уроку.</a:t>
            </a:r>
            <a:r>
              <a:rPr lang="ru-RU" sz="19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Поєднання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однорідних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членів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речення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сполучників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uk-UA" sz="3200" b="1" i="1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uk-UA" sz="3200" b="1" i="1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4714875" y="4500563"/>
            <a:ext cx="4143375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9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Трудове навчання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9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Тема уроку.</a:t>
            </a:r>
            <a:r>
              <a:rPr lang="ru-RU" sz="19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Сюжетна витинанка </a:t>
            </a:r>
            <a:r>
              <a:rPr lang="uk-UA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“Дерево</a:t>
            </a:r>
            <a:r>
              <a:rPr lang="uk-UA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життя”</a:t>
            </a:r>
            <a:endParaRPr lang="uk-UA" sz="19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uk-UA" sz="3200" b="1" i="1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uk-UA" sz="3200" b="1" i="1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4714875" y="5715000"/>
            <a:ext cx="4143375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9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 у світі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19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Тема уроку.</a:t>
            </a:r>
            <a:r>
              <a:rPr lang="ru-RU" sz="19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Як самому себе </a:t>
            </a:r>
            <a:r>
              <a:rPr lang="ru-RU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виховувати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uk-UA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uk-UA" sz="3200" b="1" i="1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uk-UA" sz="3200" b="1" i="1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Новая папка (2)\20161007_0958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42918"/>
            <a:ext cx="4214842" cy="2528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admin\Desktop\Новая папка (2)\20161013_095243.jpg"/>
          <p:cNvPicPr>
            <a:picLocks noChangeAspect="1" noChangeArrowheads="1"/>
          </p:cNvPicPr>
          <p:nvPr/>
        </p:nvPicPr>
        <p:blipFill>
          <a:blip r:embed="rId4" cstate="print"/>
          <a:srcRect b="30208"/>
          <a:stretch>
            <a:fillRect/>
          </a:stretch>
        </p:blipFill>
        <p:spPr bwMode="auto">
          <a:xfrm>
            <a:off x="285719" y="3357562"/>
            <a:ext cx="4000529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831</Words>
  <Application>Microsoft Office PowerPoint</Application>
  <PresentationFormat>Екран (4:3)</PresentationFormat>
  <Paragraphs>92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12</vt:i4>
      </vt:variant>
      <vt:variant>
        <vt:lpstr>Заголовки слайдів</vt:lpstr>
      </vt:variant>
      <vt:variant>
        <vt:i4>25</vt:i4>
      </vt:variant>
    </vt:vector>
  </HeadingPairs>
  <TitlesOfParts>
    <vt:vector size="37" baseType="lpstr">
      <vt:lpstr>Тема Office</vt:lpstr>
      <vt:lpstr>Оформление по умолчанию</vt:lpstr>
      <vt:lpstr>1_Оформление по умолчанию</vt:lpstr>
      <vt:lpstr>2_Оформление по умолчанию</vt:lpstr>
      <vt:lpstr>3_Оформление по умолчанию</vt:lpstr>
      <vt:lpstr>4_Оформление по умолчанию</vt:lpstr>
      <vt:lpstr>1_Тема Office</vt:lpstr>
      <vt:lpstr>2_Тема Office</vt:lpstr>
      <vt:lpstr>3_Тема Office</vt:lpstr>
      <vt:lpstr>4_Тема Office</vt:lpstr>
      <vt:lpstr>6_Тема Office</vt:lpstr>
      <vt:lpstr>8_Тема Office</vt:lpstr>
      <vt:lpstr>Педагогічна практика</vt:lpstr>
      <vt:lpstr>СЗШ № 84, м. Львів</vt:lpstr>
      <vt:lpstr>свята Йосафата Гордашевська – покровителька школи</vt:lpstr>
      <vt:lpstr> Музей  «Чудотворних ікон Пресвятої Богородиці»</vt:lpstr>
      <vt:lpstr>В школі є басейн, а біля школи чудовий спортивний майданчик.</vt:lpstr>
      <vt:lpstr>Так проходила наша практика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Висновки:</vt:lpstr>
      <vt:lpstr>Студент-практикант: Хима Христина Михайлівна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Висновки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44</cp:revision>
  <dcterms:created xsi:type="dcterms:W3CDTF">2016-10-25T16:16:58Z</dcterms:created>
  <dcterms:modified xsi:type="dcterms:W3CDTF">2016-11-07T20:50:19Z</dcterms:modified>
</cp:coreProperties>
</file>