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7" r:id="rId3"/>
    <p:sldId id="258" r:id="rId4"/>
    <p:sldId id="289" r:id="rId5"/>
    <p:sldId id="285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82" r:id="rId24"/>
    <p:sldId id="276" r:id="rId25"/>
    <p:sldId id="277" r:id="rId26"/>
    <p:sldId id="278" r:id="rId27"/>
    <p:sldId id="279" r:id="rId28"/>
    <p:sldId id="280" r:id="rId29"/>
    <p:sldId id="281" r:id="rId30"/>
    <p:sldId id="283" r:id="rId31"/>
    <p:sldId id="284" r:id="rId32"/>
    <p:sldId id="28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52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4116-BC71-4447-9BB4-BD826BA56527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9955-F178-4A2C-8CE2-00ECCD382F29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4116-BC71-4447-9BB4-BD826BA56527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9955-F178-4A2C-8CE2-00ECCD382F29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4116-BC71-4447-9BB4-BD826BA56527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9955-F178-4A2C-8CE2-00ECCD382F29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4116-BC71-4447-9BB4-BD826BA56527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9955-F178-4A2C-8CE2-00ECCD382F29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4116-BC71-4447-9BB4-BD826BA56527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9955-F178-4A2C-8CE2-00ECCD382F29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4116-BC71-4447-9BB4-BD826BA56527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9955-F178-4A2C-8CE2-00ECCD382F29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4116-BC71-4447-9BB4-BD826BA56527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9955-F178-4A2C-8CE2-00ECCD382F29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4116-BC71-4447-9BB4-BD826BA56527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9955-F178-4A2C-8CE2-00ECCD382F29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4116-BC71-4447-9BB4-BD826BA56527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9955-F178-4A2C-8CE2-00ECCD382F29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4116-BC71-4447-9BB4-BD826BA56527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9955-F178-4A2C-8CE2-00ECCD382F29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4116-BC71-4447-9BB4-BD826BA56527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9955-F178-4A2C-8CE2-00ECCD382F29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94116-BC71-4447-9BB4-BD826BA56527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D9955-F178-4A2C-8CE2-00ECCD382F29}" type="slidenum">
              <a:rPr lang="en-US" smtClean="0"/>
              <a:pPr/>
              <a:t>‹№›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204864"/>
            <a:ext cx="8746970" cy="23042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b="1" dirty="0" smtClean="0"/>
              <a:t>ОСНОВИ ДИСЕРТАЦІЙНОГО ДОСЛІДЖЕННЯ</a:t>
            </a:r>
            <a:r>
              <a:rPr lang="uk-UA" b="1" dirty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uk-UA" sz="3600" b="1" dirty="0" smtClean="0"/>
              <a:t>НОРМАТИВНІ ТА НАУКОВІ АСПЕКТИ</a:t>
            </a:r>
            <a:endParaRPr lang="uk-UA" sz="3600" b="1" dirty="0">
              <a:ln w="18415" cmpd="sng">
                <a:noFill/>
                <a:prstDash val="solid"/>
              </a:ln>
              <a:solidFill>
                <a:srgbClr val="0006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4643446"/>
            <a:ext cx="8424936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548640" indent="-411480" algn="r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uk-UA" sz="2800" b="1" dirty="0">
                <a:ln w="1905"/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ОЛЕКСАНДР ДІДЕНКО</a:t>
            </a:r>
          </a:p>
          <a:p>
            <a:pPr marL="548640" indent="-411480" algn="r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uk-UA" sz="2800" b="1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доктор </a:t>
            </a:r>
            <a:r>
              <a:rPr lang="uk-UA" sz="2800" b="1" dirty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педагогічних наук, професор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B64B8-A78D-47B6-AF42-95F077188789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4" name="Picture 2" descr="https://lh6.googleusercontent.com/FFok9JVP6S1x2alW3UfISWNslmBw9pN8uiBIe3TQRf4D_eIzsxAYC3dXDqW7d2PiQE_x335_JWjJCtM_-mePava5G3Kt_83HGpJN3p9Fv6HvofMP5kw=w128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1737396" cy="2028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dirty="0" smtClean="0"/>
              <a:t>Актуальність </a:t>
            </a:r>
            <a:r>
              <a:rPr lang="uk-UA" b="1" dirty="0"/>
              <a:t>теми</a:t>
            </a:r>
            <a:endParaRPr lang="en-US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472608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uk-UA" dirty="0" smtClean="0"/>
              <a:t>Стан </a:t>
            </a:r>
            <a:r>
              <a:rPr lang="uk-UA" dirty="0"/>
              <a:t>розробленості проблеми дослідження (</a:t>
            </a:r>
            <a:r>
              <a:rPr lang="uk-UA" dirty="0" smtClean="0"/>
              <a:t>наявність </a:t>
            </a:r>
            <a:r>
              <a:rPr lang="uk-UA" dirty="0"/>
              <a:t>наукових досліджень з теми). </a:t>
            </a:r>
            <a:endParaRPr lang="uk-UA" dirty="0" smtClean="0"/>
          </a:p>
          <a:p>
            <a:pPr marL="571500" indent="-571500">
              <a:buNone/>
            </a:pPr>
            <a:r>
              <a:rPr lang="uk-UA" dirty="0" smtClean="0"/>
              <a:t>	Обов’язково </a:t>
            </a:r>
            <a:r>
              <a:rPr lang="uk-UA" dirty="0"/>
              <a:t>потрібно зазначити, </a:t>
            </a:r>
            <a:r>
              <a:rPr lang="uk-UA" dirty="0" smtClean="0"/>
              <a:t>які аспекти </a:t>
            </a:r>
            <a:r>
              <a:rPr lang="uk-UA" dirty="0"/>
              <a:t>цієї проблеми вже були предметом уваги науковців і хто ці вчені. Логічним буде зазначити, які питання залишилися нерозв’язаними, недослідженими та потребують додаткового дослідження.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dirty="0" smtClean="0"/>
              <a:t>Актуальність </a:t>
            </a:r>
            <a:r>
              <a:rPr lang="uk-UA" b="1" dirty="0"/>
              <a:t>теми</a:t>
            </a:r>
            <a:endParaRPr lang="en-US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472608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uk-UA" dirty="0" smtClean="0"/>
              <a:t>Актуальність </a:t>
            </a:r>
            <a:r>
              <a:rPr lang="uk-UA" dirty="0"/>
              <a:t>теми визначається результатами емпіричних досліджень, станом наявної практики (наприклад, професійної підготовки майбутніх вчителів або офіцерів) з обов’язковим зазначенням проблемних аспектів (доцільно навести переконливі результати дослідження, отримані, наприклад, на </a:t>
            </a:r>
            <a:r>
              <a:rPr lang="uk-UA" dirty="0" err="1" smtClean="0"/>
              <a:t>констатувальному</a:t>
            </a:r>
            <a:r>
              <a:rPr lang="uk-UA" dirty="0" smtClean="0"/>
              <a:t> етапі експерименту</a:t>
            </a:r>
            <a:r>
              <a:rPr lang="uk-UA" dirty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dirty="0"/>
              <a:t>Об’єкт і предмет дослідження </a:t>
            </a:r>
            <a:endParaRPr lang="en-US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784976" cy="5400600"/>
          </a:xfrm>
        </p:spPr>
        <p:txBody>
          <a:bodyPr/>
          <a:lstStyle/>
          <a:p>
            <a:r>
              <a:rPr lang="uk-UA" dirty="0"/>
              <a:t>співвідносяться між собою як загальне і </a:t>
            </a:r>
            <a:r>
              <a:rPr lang="uk-UA" dirty="0" smtClean="0"/>
              <a:t>часткове: в </a:t>
            </a:r>
            <a:r>
              <a:rPr lang="uk-UA" dirty="0"/>
              <a:t>об’єкті виділяється та його частина, яка є предметом </a:t>
            </a:r>
            <a:r>
              <a:rPr lang="uk-UA" dirty="0" smtClean="0"/>
              <a:t>дослідження;</a:t>
            </a:r>
          </a:p>
          <a:p>
            <a:r>
              <a:rPr lang="uk-UA" dirty="0"/>
              <a:t>об’єктом виступає те, що досліджується, а предметом – те, що в цьому об’єкті дістає наукове </a:t>
            </a:r>
            <a:r>
              <a:rPr lang="uk-UA" dirty="0" smtClean="0"/>
              <a:t>пояснення;</a:t>
            </a:r>
          </a:p>
          <a:p>
            <a:r>
              <a:rPr lang="uk-UA" dirty="0"/>
              <a:t>об’єкт фактично визначає обраний напрям дослідження, а </a:t>
            </a:r>
            <a:r>
              <a:rPr lang="uk-UA" u="sng" dirty="0"/>
              <a:t>предмет – конкретну тему дослідження</a:t>
            </a:r>
            <a:r>
              <a:rPr lang="uk-UA" dirty="0"/>
              <a:t> в межах цього напряму, що зазначена на титульній обкладинці </a:t>
            </a:r>
            <a:r>
              <a:rPr lang="uk-UA" dirty="0" smtClean="0"/>
              <a:t>дисертації.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256584"/>
          </a:xfrm>
        </p:spPr>
        <p:txBody>
          <a:bodyPr>
            <a:normAutofit fontScale="92500" lnSpcReduction="10000"/>
          </a:bodyPr>
          <a:lstStyle/>
          <a:p>
            <a:r>
              <a:rPr lang="uk-UA" i="1" dirty="0" smtClean="0"/>
              <a:t>Предмет </a:t>
            </a:r>
            <a:r>
              <a:rPr lang="uk-UA" i="1" dirty="0"/>
              <a:t>дослідження</a:t>
            </a:r>
            <a:r>
              <a:rPr lang="uk-UA" dirty="0"/>
              <a:t> </a:t>
            </a:r>
            <a:r>
              <a:rPr lang="uk-UA" i="1" dirty="0"/>
              <a:t>не має відрізнятися від назви роботи</a:t>
            </a:r>
            <a:r>
              <a:rPr lang="uk-UA" dirty="0"/>
              <a:t>. Будь-які додаткові слова в ньому, як правило, звужують або розширюють поле дослідження. </a:t>
            </a:r>
            <a:endParaRPr lang="uk-UA" dirty="0" smtClean="0"/>
          </a:p>
          <a:p>
            <a:r>
              <a:rPr lang="uk-UA" dirty="0" smtClean="0"/>
              <a:t>Розповсюдженою </a:t>
            </a:r>
            <a:r>
              <a:rPr lang="uk-UA" dirty="0"/>
              <a:t>є конструкція, коли </a:t>
            </a:r>
            <a:r>
              <a:rPr lang="uk-UA" u="sng" dirty="0"/>
              <a:t>тема</a:t>
            </a:r>
            <a:r>
              <a:rPr lang="uk-UA" dirty="0"/>
              <a:t> звучить як «</a:t>
            </a:r>
            <a:r>
              <a:rPr lang="uk-UA" u="sng" dirty="0"/>
              <a:t>формування готовності майбутніх фахівців до певної діяльності</a:t>
            </a:r>
            <a:r>
              <a:rPr lang="uk-UA" dirty="0"/>
              <a:t>», а </a:t>
            </a:r>
            <a:r>
              <a:rPr lang="uk-UA" u="sng" dirty="0"/>
              <a:t>предметом</a:t>
            </a:r>
            <a:r>
              <a:rPr lang="uk-UA" dirty="0"/>
              <a:t> дослідження є </a:t>
            </a:r>
            <a:r>
              <a:rPr lang="uk-UA" u="sng" dirty="0"/>
              <a:t>педагогічні умови </a:t>
            </a:r>
            <a:r>
              <a:rPr lang="uk-UA" dirty="0"/>
              <a:t>(або </a:t>
            </a:r>
            <a:r>
              <a:rPr lang="uk-UA" u="sng" dirty="0"/>
              <a:t>методика</a:t>
            </a:r>
            <a:r>
              <a:rPr lang="uk-UA" dirty="0"/>
              <a:t> чи </a:t>
            </a:r>
            <a:r>
              <a:rPr lang="uk-UA" u="sng" dirty="0"/>
              <a:t>модель</a:t>
            </a:r>
            <a:r>
              <a:rPr lang="uk-UA" dirty="0"/>
              <a:t>) </a:t>
            </a:r>
            <a:r>
              <a:rPr lang="uk-UA" u="sng" dirty="0"/>
              <a:t>формування готовності майбутніх фахівців до певної діяльності засобами інноваційних </a:t>
            </a:r>
            <a:r>
              <a:rPr lang="uk-UA" dirty="0"/>
              <a:t>(і</a:t>
            </a:r>
            <a:r>
              <a:rPr lang="uk-UA" u="sng" dirty="0"/>
              <a:t>нтерактивних, інформаційно-комунікаційних</a:t>
            </a:r>
            <a:r>
              <a:rPr lang="uk-UA" dirty="0"/>
              <a:t> тощо) </a:t>
            </a:r>
            <a:r>
              <a:rPr lang="uk-UA" u="sng" dirty="0"/>
              <a:t>технологій</a:t>
            </a:r>
            <a:r>
              <a:rPr lang="uk-UA" dirty="0"/>
              <a:t>.</a:t>
            </a:r>
            <a:endParaRPr lang="en-US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b="1" dirty="0"/>
              <a:t>Об’єкт і предмет дослідження 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dirty="0" smtClean="0"/>
              <a:t>Мета </a:t>
            </a:r>
            <a:r>
              <a:rPr lang="uk-UA" b="1" dirty="0"/>
              <a:t>дослідження</a:t>
            </a:r>
            <a:endParaRPr lang="en-US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5544616"/>
          </a:xfrm>
        </p:spPr>
        <p:txBody>
          <a:bodyPr>
            <a:normAutofit/>
          </a:bodyPr>
          <a:lstStyle/>
          <a:p>
            <a:r>
              <a:rPr lang="uk-UA" dirty="0"/>
              <a:t>У меті дисертації висвітлюється, яке практичне вдосконалення передбачається досягти в роботі і яким шляхом. </a:t>
            </a:r>
            <a:endParaRPr lang="uk-UA" dirty="0" smtClean="0"/>
          </a:p>
          <a:p>
            <a:r>
              <a:rPr lang="uk-UA" dirty="0" smtClean="0"/>
              <a:t>Мета </a:t>
            </a:r>
            <a:r>
              <a:rPr lang="uk-UA" dirty="0"/>
              <a:t>– це очікуваний результат внаслідок виконання дисертаційного </a:t>
            </a:r>
            <a:r>
              <a:rPr lang="uk-UA" dirty="0" smtClean="0"/>
              <a:t>дослідження.</a:t>
            </a:r>
          </a:p>
          <a:p>
            <a:r>
              <a:rPr lang="uk-UA" dirty="0" smtClean="0"/>
              <a:t>Фактично </a:t>
            </a:r>
            <a:r>
              <a:rPr lang="uk-UA" dirty="0"/>
              <a:t>досягнення мети і вирішення наукової проблеми чи завдання тотожні за результатом.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uk-UA" dirty="0" smtClean="0"/>
              <a:t>Експерти пропонують</a:t>
            </a:r>
            <a:r>
              <a:rPr lang="uk-UA" dirty="0"/>
              <a:t>, щоб мета дослідження практично повторювала назву роботи з позначенням кінцевої цільової установки словами «ефективність», «результативність», «дієвість», «оптимізація» тощо, включала об’єкт дослідження і метод або методику, </a:t>
            </a:r>
            <a:r>
              <a:rPr lang="uk-UA" dirty="0" smtClean="0"/>
              <a:t>які допомогли </a:t>
            </a:r>
            <a:r>
              <a:rPr lang="uk-UA" dirty="0"/>
              <a:t>здобувачеві виконати певне наукове завдання або розв’язати певну </a:t>
            </a:r>
            <a:r>
              <a:rPr lang="uk-UA" dirty="0" smtClean="0"/>
              <a:t>проблему.</a:t>
            </a:r>
            <a:endParaRPr lang="en-US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dirty="0" smtClean="0"/>
              <a:t>Мета </a:t>
            </a:r>
            <a:r>
              <a:rPr lang="uk-UA" b="1" dirty="0"/>
              <a:t>дослідження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dirty="0" smtClean="0"/>
              <a:t>Приклади</a:t>
            </a:r>
            <a:endParaRPr lang="en-US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4857403"/>
          </a:xfrm>
        </p:spPr>
        <p:txBody>
          <a:bodyPr>
            <a:normAutofit/>
          </a:bodyPr>
          <a:lstStyle/>
          <a:p>
            <a:r>
              <a:rPr lang="uk-UA" sz="2000" b="1" dirty="0" smtClean="0"/>
              <a:t>Тема: ФОРМУВАННЯ </a:t>
            </a:r>
            <a:r>
              <a:rPr lang="uk-UA" sz="2000" b="1" dirty="0"/>
              <a:t>ПРОФЕСІЙНО-ЕТИЧНОЇ КУЛЬТУРИ </a:t>
            </a:r>
            <a:r>
              <a:rPr lang="uk-UA" sz="2000" b="1" dirty="0" smtClean="0"/>
              <a:t>МАЙБУТНІХ </a:t>
            </a:r>
            <a:r>
              <a:rPr lang="uk-UA" sz="2000" b="1" dirty="0"/>
              <a:t>ЛІКАРІВ У ПРОЦЕСІ ГУМАНІТАРНОЇ </a:t>
            </a:r>
            <a:r>
              <a:rPr lang="uk-UA" sz="2000" b="1" dirty="0" smtClean="0"/>
              <a:t>ПІДГОТОВКИ.</a:t>
            </a:r>
          </a:p>
          <a:p>
            <a:r>
              <a:rPr lang="uk-UA" sz="2000" b="1" dirty="0"/>
              <a:t>Мета дослідження </a:t>
            </a:r>
            <a:r>
              <a:rPr lang="uk-UA" sz="2000" dirty="0"/>
              <a:t>полягає у визначенні, теоретичному обґрунтуванні та впровадженні педагогічних умов формування професійно-етичної культури майбутніх лікарів, а також в експериментальній перевірці їх дієвості у процесі гуманітарної підготовки</a:t>
            </a:r>
            <a:r>
              <a:rPr lang="uk-UA" sz="2000" dirty="0" smtClean="0"/>
              <a:t>.</a:t>
            </a:r>
          </a:p>
          <a:p>
            <a:endParaRPr lang="uk-UA" sz="2000" b="1" dirty="0" smtClean="0"/>
          </a:p>
          <a:p>
            <a:r>
              <a:rPr lang="uk-UA" sz="2000" b="1" dirty="0" smtClean="0"/>
              <a:t>Тема: ФОРМУВАННЯ ПРОФЕСІЙНО-ПСИХОЛОГІЧНОЇ КОМПЕТЕНТНОСТІ МАЙБУТНІХ ОФІЦЕРІВ-ПРИКОРДОННИКІВ У ПРОЦЕСІ ФАХОВОЇ ПІДГОТОВКИ</a:t>
            </a:r>
            <a:endParaRPr lang="en-US" sz="2000" dirty="0" smtClean="0"/>
          </a:p>
          <a:p>
            <a:r>
              <a:rPr lang="uk-UA" sz="2000" b="1" dirty="0" smtClean="0"/>
              <a:t>Мета дослідження: </a:t>
            </a:r>
            <a:r>
              <a:rPr lang="uk-UA" sz="2000" dirty="0" smtClean="0"/>
              <a:t>з урахуванням результатів аналізу теорії та практики</a:t>
            </a:r>
            <a:r>
              <a:rPr lang="uk-UA" sz="2000" b="1" dirty="0" smtClean="0"/>
              <a:t> </a:t>
            </a:r>
            <a:r>
              <a:rPr lang="uk-UA" sz="2000" dirty="0" smtClean="0"/>
              <a:t>фахової підготовки </a:t>
            </a:r>
            <a:r>
              <a:rPr lang="uk-UA" sz="2000" dirty="0"/>
              <a:t>майбутніх офіцерів-прикордонників</a:t>
            </a:r>
            <a:r>
              <a:rPr lang="uk-UA" sz="2000" dirty="0" smtClean="0"/>
              <a:t> обґрунтувати й експериментально перевірити педагогічні умови </a:t>
            </a:r>
            <a:r>
              <a:rPr lang="uk-UA" sz="2000" dirty="0"/>
              <a:t>формування у них </a:t>
            </a:r>
            <a:r>
              <a:rPr lang="uk-UA" sz="2000" dirty="0" smtClean="0"/>
              <a:t>професійно-психологічної компетентності.</a:t>
            </a:r>
            <a:endParaRPr lang="en-US" sz="2000" dirty="0" smtClean="0"/>
          </a:p>
          <a:p>
            <a:endParaRPr lang="en-US" sz="20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dirty="0" smtClean="0"/>
              <a:t>Приклади</a:t>
            </a:r>
            <a:endParaRPr lang="en-US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4857403"/>
          </a:xfrm>
        </p:spPr>
        <p:txBody>
          <a:bodyPr>
            <a:normAutofit/>
          </a:bodyPr>
          <a:lstStyle/>
          <a:p>
            <a:r>
              <a:rPr lang="uk-UA" sz="2000" b="1" dirty="0" smtClean="0"/>
              <a:t>Тема: ФОРМУВАННЯ </a:t>
            </a:r>
            <a:r>
              <a:rPr lang="uk-UA" sz="2000" b="1" dirty="0"/>
              <a:t>ПРОФЕСІЙНО-ЕТИЧНОЇ КОМПЕТЕНТНОСТІ МАЙБУТНІХ ФАХІВЦІВ БАНКІВСЬКОЇ СПРАВИ В ПРОЦЕСІ ВИВЧЕННЯ ГУМАНІТАРНИХ ДИСЦИПЛІН</a:t>
            </a:r>
            <a:endParaRPr lang="en-US" sz="2000" dirty="0"/>
          </a:p>
          <a:p>
            <a:r>
              <a:rPr lang="uk-UA" sz="2000" b="1" dirty="0" smtClean="0"/>
              <a:t>Мета </a:t>
            </a:r>
            <a:r>
              <a:rPr lang="uk-UA" sz="2000" b="1" dirty="0"/>
              <a:t>дослідження</a:t>
            </a:r>
            <a:r>
              <a:rPr lang="uk-UA" sz="2000" dirty="0"/>
              <a:t>: теоретично обґрунтувати педагогічні умови формування професійно-етичної компетентності майбутніх фахівців банківської справи у процесі вивчення гуманітарних дисциплін та визначити їх результативність шляхом експериментальної перевірки</a:t>
            </a:r>
            <a:r>
              <a:rPr lang="uk-UA" sz="2000" dirty="0" smtClean="0"/>
              <a:t>.</a:t>
            </a:r>
          </a:p>
          <a:p>
            <a:endParaRPr lang="uk-UA" sz="2000" b="1" dirty="0"/>
          </a:p>
          <a:p>
            <a:r>
              <a:rPr lang="uk-UA" sz="2000" b="1" dirty="0" smtClean="0"/>
              <a:t>Тема: ФОРМУВАННЯ </a:t>
            </a:r>
            <a:r>
              <a:rPr lang="uk-UA" sz="2000" b="1" dirty="0"/>
              <a:t>ІНФОРМАЦІЙНО-КОМУНІКАЦІЙНОЇ КОМПЕТЕНТНОСТІ МАЙБУТНІХ ОФІЦЕРІВ-ПРИКОРДОННИКІВ У ПРОЦЕСІ ФАХОВОЇ </a:t>
            </a:r>
            <a:r>
              <a:rPr lang="uk-UA" sz="2000" b="1" dirty="0" smtClean="0"/>
              <a:t>ПІДГОТОВКИ</a:t>
            </a:r>
            <a:endParaRPr lang="en-US" sz="2000" dirty="0"/>
          </a:p>
          <a:p>
            <a:r>
              <a:rPr lang="uk-UA" sz="2000" b="1" u="dbl" dirty="0" smtClean="0"/>
              <a:t>Мета дослідження</a:t>
            </a:r>
            <a:r>
              <a:rPr lang="uk-UA" sz="2000" dirty="0" smtClean="0"/>
              <a:t>: удосконалити </a:t>
            </a:r>
            <a:r>
              <a:rPr lang="uk-UA" sz="2000" dirty="0"/>
              <a:t>фахову підготовку </a:t>
            </a:r>
            <a:r>
              <a:rPr lang="uk-UA" sz="2000" dirty="0" smtClean="0"/>
              <a:t>майбутніх офіцерів-прикордонників шляхом </a:t>
            </a:r>
            <a:r>
              <a:rPr lang="uk-UA" sz="2000" dirty="0"/>
              <a:t>впровадження у цей процес педагогічних умов формування інформаційно-комунікаційної </a:t>
            </a:r>
            <a:r>
              <a:rPr lang="uk-UA" sz="2000" dirty="0" smtClean="0"/>
              <a:t>компетентності.</a:t>
            </a:r>
            <a:endParaRPr lang="en-US" sz="2000" dirty="0"/>
          </a:p>
          <a:p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4000" b="1" dirty="0" smtClean="0"/>
              <a:t>Завдання (задачі) дослідження</a:t>
            </a:r>
            <a:endParaRPr lang="en-US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544616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мають відображати логіку, структуру дослідження і стосуватися теоретичних розробок і практичних </a:t>
            </a:r>
            <a:r>
              <a:rPr lang="uk-UA" dirty="0" smtClean="0"/>
              <a:t>рекомендацій;</a:t>
            </a:r>
          </a:p>
          <a:p>
            <a:r>
              <a:rPr lang="uk-UA" dirty="0" smtClean="0"/>
              <a:t>мають </a:t>
            </a:r>
            <a:r>
              <a:rPr lang="uk-UA" dirty="0"/>
              <a:t>знайти своє відображення у новизні, яка, у свою чергу, разом із завданнями – у загальних висновках (основних результатах дисертаційної роботи</a:t>
            </a:r>
            <a:r>
              <a:rPr lang="uk-UA" dirty="0" smtClean="0"/>
              <a:t>);</a:t>
            </a:r>
          </a:p>
          <a:p>
            <a:r>
              <a:rPr lang="uk-UA" dirty="0" smtClean="0"/>
              <a:t>завданням мають відповідати </a:t>
            </a:r>
            <a:r>
              <a:rPr lang="uk-UA" b="1" dirty="0" smtClean="0"/>
              <a:t>ВИСНОВКИ</a:t>
            </a:r>
            <a:r>
              <a:rPr lang="uk-UA" dirty="0" smtClean="0"/>
              <a:t> (якщо не всі завдання знайшли своє вирішення у висновках, то робота є незавершеною; якщо ж у висновках вирішено більше завдань, ніж зазначено, то робота спланована не кращим чином).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8964488" cy="5832648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Помилковим є використання </a:t>
            </a:r>
            <a:r>
              <a:rPr lang="uk-UA" dirty="0"/>
              <a:t>назв методів дослідження </a:t>
            </a:r>
            <a:r>
              <a:rPr lang="uk-UA" dirty="0" smtClean="0"/>
              <a:t>у формулюванні </a:t>
            </a:r>
            <a:r>
              <a:rPr lang="uk-UA" dirty="0"/>
              <a:t>завдань, наприклад: «проаналізувати процеси….», «дослідити категоріальний апарат…», «вивчити функціональні елементи...», «розглянути можливості…», «оцінити результативність …», «змоделювати процес </a:t>
            </a:r>
            <a:r>
              <a:rPr lang="uk-UA" dirty="0" smtClean="0"/>
              <a:t>…». </a:t>
            </a:r>
          </a:p>
          <a:p>
            <a:r>
              <a:rPr lang="uk-UA" dirty="0" smtClean="0"/>
              <a:t>Слова </a:t>
            </a:r>
            <a:r>
              <a:rPr lang="uk-UA" dirty="0"/>
              <a:t>«</a:t>
            </a:r>
            <a:r>
              <a:rPr lang="uk-UA" u="sng" dirty="0">
                <a:solidFill>
                  <a:srgbClr val="C00000"/>
                </a:solidFill>
              </a:rPr>
              <a:t>проаналізувати</a:t>
            </a:r>
            <a:r>
              <a:rPr lang="uk-UA" dirty="0">
                <a:solidFill>
                  <a:srgbClr val="C00000"/>
                </a:solidFill>
              </a:rPr>
              <a:t>, </a:t>
            </a:r>
            <a:r>
              <a:rPr lang="uk-UA" u="sng" dirty="0">
                <a:solidFill>
                  <a:srgbClr val="C00000"/>
                </a:solidFill>
              </a:rPr>
              <a:t>дослідити</a:t>
            </a:r>
            <a:r>
              <a:rPr lang="uk-UA" dirty="0">
                <a:solidFill>
                  <a:srgbClr val="C00000"/>
                </a:solidFill>
              </a:rPr>
              <a:t>, </a:t>
            </a:r>
            <a:r>
              <a:rPr lang="uk-UA" u="sng" dirty="0">
                <a:solidFill>
                  <a:srgbClr val="C00000"/>
                </a:solidFill>
              </a:rPr>
              <a:t>вивчити</a:t>
            </a:r>
            <a:r>
              <a:rPr lang="uk-UA" dirty="0">
                <a:solidFill>
                  <a:srgbClr val="C00000"/>
                </a:solidFill>
              </a:rPr>
              <a:t>, </a:t>
            </a:r>
            <a:r>
              <a:rPr lang="uk-UA" u="sng" dirty="0">
                <a:solidFill>
                  <a:srgbClr val="C00000"/>
                </a:solidFill>
              </a:rPr>
              <a:t>змоделювати</a:t>
            </a:r>
            <a:r>
              <a:rPr lang="uk-UA" dirty="0"/>
              <a:t>» </a:t>
            </a:r>
            <a:r>
              <a:rPr lang="uk-UA" dirty="0" smtClean="0"/>
              <a:t>характеризують </a:t>
            </a:r>
            <a:r>
              <a:rPr lang="uk-UA" dirty="0"/>
              <a:t>методи дослідження, в той час, як завдання передбачають визначення кінцевого результату, який має бути досягнуто в результаті виконання роботи. </a:t>
            </a:r>
            <a:endParaRPr lang="uk-UA" dirty="0" smtClean="0"/>
          </a:p>
          <a:p>
            <a:r>
              <a:rPr lang="uk-UA" dirty="0" smtClean="0"/>
              <a:t>Завдання </a:t>
            </a:r>
            <a:r>
              <a:rPr lang="uk-UA" dirty="0"/>
              <a:t>мають формулюватися за допомогою слів, які означають кінцевий результат: «</a:t>
            </a:r>
            <a:r>
              <a:rPr lang="uk-UA" u="sng" dirty="0">
                <a:solidFill>
                  <a:srgbClr val="003300"/>
                </a:solidFill>
              </a:rPr>
              <a:t>виявити,</a:t>
            </a:r>
            <a:r>
              <a:rPr lang="uk-UA" dirty="0">
                <a:solidFill>
                  <a:srgbClr val="003300"/>
                </a:solidFill>
              </a:rPr>
              <a:t> </a:t>
            </a:r>
            <a:r>
              <a:rPr lang="uk-UA" u="sng" dirty="0">
                <a:solidFill>
                  <a:srgbClr val="003300"/>
                </a:solidFill>
              </a:rPr>
              <a:t>з’ясувати, визначити</a:t>
            </a:r>
            <a:r>
              <a:rPr lang="uk-UA" dirty="0">
                <a:solidFill>
                  <a:srgbClr val="003300"/>
                </a:solidFill>
              </a:rPr>
              <a:t>, </a:t>
            </a:r>
            <a:r>
              <a:rPr lang="uk-UA" u="sng" dirty="0">
                <a:solidFill>
                  <a:srgbClr val="003300"/>
                </a:solidFill>
              </a:rPr>
              <a:t>узагальнити</a:t>
            </a:r>
            <a:r>
              <a:rPr lang="uk-UA" dirty="0">
                <a:solidFill>
                  <a:srgbClr val="003300"/>
                </a:solidFill>
              </a:rPr>
              <a:t>, </a:t>
            </a:r>
            <a:r>
              <a:rPr lang="uk-UA" u="sng" dirty="0">
                <a:solidFill>
                  <a:srgbClr val="003300"/>
                </a:solidFill>
              </a:rPr>
              <a:t>розробити</a:t>
            </a:r>
            <a:r>
              <a:rPr lang="uk-UA" dirty="0">
                <a:solidFill>
                  <a:srgbClr val="003300"/>
                </a:solidFill>
              </a:rPr>
              <a:t>, </a:t>
            </a:r>
            <a:r>
              <a:rPr lang="uk-UA" u="sng" dirty="0">
                <a:solidFill>
                  <a:srgbClr val="003300"/>
                </a:solidFill>
              </a:rPr>
              <a:t>виокремити</a:t>
            </a:r>
            <a:r>
              <a:rPr lang="uk-UA" dirty="0">
                <a:solidFill>
                  <a:srgbClr val="003300"/>
                </a:solidFill>
              </a:rPr>
              <a:t>, </a:t>
            </a:r>
            <a:r>
              <a:rPr lang="uk-UA" u="sng" dirty="0">
                <a:solidFill>
                  <a:srgbClr val="003300"/>
                </a:solidFill>
              </a:rPr>
              <a:t>довести, поглибити,</a:t>
            </a:r>
            <a:r>
              <a:rPr lang="uk-UA" dirty="0">
                <a:solidFill>
                  <a:srgbClr val="003300"/>
                </a:solidFill>
              </a:rPr>
              <a:t> </a:t>
            </a:r>
            <a:r>
              <a:rPr lang="uk-UA" u="sng" dirty="0">
                <a:solidFill>
                  <a:srgbClr val="003300"/>
                </a:solidFill>
              </a:rPr>
              <a:t>удосконалити</a:t>
            </a:r>
            <a:r>
              <a:rPr lang="uk-UA" dirty="0">
                <a:solidFill>
                  <a:srgbClr val="003300"/>
                </a:solidFill>
              </a:rPr>
              <a:t>, </a:t>
            </a:r>
            <a:r>
              <a:rPr lang="uk-UA" u="sng" dirty="0">
                <a:solidFill>
                  <a:srgbClr val="003300"/>
                </a:solidFill>
              </a:rPr>
              <a:t>обґрунтувати</a:t>
            </a:r>
            <a:r>
              <a:rPr lang="uk-UA" dirty="0">
                <a:solidFill>
                  <a:srgbClr val="003300"/>
                </a:solidFill>
              </a:rPr>
              <a:t>, </a:t>
            </a:r>
            <a:r>
              <a:rPr lang="uk-UA" u="sng" dirty="0">
                <a:solidFill>
                  <a:srgbClr val="003300"/>
                </a:solidFill>
              </a:rPr>
              <a:t>ввести в науковий обіг</a:t>
            </a:r>
            <a:r>
              <a:rPr lang="uk-UA" dirty="0"/>
              <a:t>» та подібних до </a:t>
            </a:r>
            <a:r>
              <a:rPr lang="uk-UA" dirty="0" smtClean="0"/>
              <a:t>них.</a:t>
            </a:r>
            <a:endParaRPr lang="en-US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6480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2800" b="1" dirty="0" smtClean="0"/>
              <a:t>Рекомендації щодо формулювання завдань дослідження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00808"/>
            <a:ext cx="9036496" cy="47525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Порядок підготовки здобувачів вищої освіти ступеня доктора філософії та доктора наук у закладах вищої освіти (наукових установах). Затверджено постановою Кабінету Міністрів України від 23 березня 2016 р. № 261.</a:t>
            </a:r>
          </a:p>
          <a:p>
            <a:pPr marL="0" indent="0"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Постанова Кабінету Міністрів України від 6 березня 2019 р. № 167 «Про проведення експерименту з присудження ступеня доктора філософії».</a:t>
            </a:r>
          </a:p>
          <a:p>
            <a:pPr marL="0" indent="0"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Постанова Кабінету Міністрів України від 24 липня 2013 р. № 567  «Про затвердження Порядку присудження наукових ступенів».</a:t>
            </a:r>
          </a:p>
          <a:p>
            <a:pPr marL="0" indent="0"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Наказ МОН України « 40 від 12.01.2017 р. «Про затвердження Вимог до оформлення дисертації»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15516" y="332656"/>
            <a:ext cx="8712968" cy="11521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600" dirty="0" smtClean="0"/>
              <a:t>Нормативні документи, що регулюють підготовку здобувачів вищої освіти ступеня доктора філософії та кандидата наук</a:t>
            </a:r>
            <a:endParaRPr lang="uk-UA" sz="3600" b="1" dirty="0"/>
          </a:p>
        </p:txBody>
      </p:sp>
    </p:spTree>
    <p:extLst>
      <p:ext uri="{BB962C8B-B14F-4D97-AF65-F5344CB8AC3E}">
        <p14:creationId xmlns:p14="http://schemas.microsoft.com/office/powerpoint/2010/main" val="2635095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8964488" cy="5832648"/>
          </a:xfrm>
        </p:spPr>
        <p:txBody>
          <a:bodyPr>
            <a:normAutofit/>
          </a:bodyPr>
          <a:lstStyle/>
          <a:p>
            <a:r>
              <a:rPr lang="uk-UA" dirty="0" smtClean="0"/>
              <a:t>Помилковим є порушення </a:t>
            </a:r>
            <a:r>
              <a:rPr lang="uk-UA" dirty="0"/>
              <a:t>послідовності їх подання. Наслідком цього є порушення логіки дослідження, послідовності технологічних операцій по досягненню дисертантом поставленої мети дослідження. </a:t>
            </a:r>
            <a:endParaRPr lang="uk-UA" dirty="0" smtClean="0"/>
          </a:p>
          <a:p>
            <a:r>
              <a:rPr lang="uk-UA" dirty="0" smtClean="0"/>
              <a:t>Завдання </a:t>
            </a:r>
            <a:r>
              <a:rPr lang="uk-UA" dirty="0"/>
              <a:t>повинні відбивати структуру послідовних кроків дослідника в досягненні мети роботи.</a:t>
            </a:r>
            <a:endParaRPr lang="en-US" dirty="0"/>
          </a:p>
          <a:p>
            <a:endParaRPr lang="en-US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6480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2800" b="1" dirty="0" smtClean="0"/>
              <a:t>Рекомендації щодо формулювання завдань дослідження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4857403"/>
          </a:xfrm>
        </p:spPr>
        <p:txBody>
          <a:bodyPr/>
          <a:lstStyle/>
          <a:p>
            <a:r>
              <a:rPr lang="uk-UA" dirty="0"/>
              <a:t>Найпростіше й найпрозоріше, коли вирішення кожного завдання безпосередньо знаходить відображення у відповідному пункті (або пунктах) загальних висновків. З досвіду можна порадити планувати для докторських дисертацій – 7–9 завдань, а для кандидатських дисертацій – 4–6 завдань. Цього можна досягти узагальненням завдань, їх інтеграцією.</a:t>
            </a:r>
            <a:endParaRPr lang="en-US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5760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2800" b="1" dirty="0" smtClean="0"/>
              <a:t>Рекомендації щодо формулювання завдань дослідження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Прямої кількісної залежності між кількістю пунктів плану та кількістю завдань не існує. В одному пункті плану може бути вирішено декілька завдань, але, частіше, навпаки – одне завдання вирішується (розкривається) в декількох пунктах плану. Можливим є варіант, коли кожен пункт плану відповідає конкретному завданню.</a:t>
            </a:r>
            <a:endParaRPr lang="en-US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7200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2800" b="1" dirty="0" smtClean="0"/>
              <a:t>Рекомендації щодо формулювання завдань дослідження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dirty="0" smtClean="0"/>
              <a:t>Методи</a:t>
            </a:r>
            <a:r>
              <a:rPr lang="ru-RU" b="1" dirty="0" smtClean="0"/>
              <a:t> </a:t>
            </a:r>
            <a:r>
              <a:rPr lang="uk-UA" b="1" dirty="0" smtClean="0"/>
              <a:t>дослідження</a:t>
            </a:r>
            <a:r>
              <a:rPr lang="ru-RU" b="1" dirty="0" smtClean="0"/>
              <a:t>.</a:t>
            </a:r>
            <a:endParaRPr lang="en-US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Перераховують використані наукові методи та змістовно визначають, </a:t>
            </a:r>
            <a:r>
              <a:rPr lang="uk-UA" u="sng" dirty="0" smtClean="0"/>
              <a:t>що саме досліджувалось кожним методом</a:t>
            </a:r>
            <a:r>
              <a:rPr lang="uk-UA" dirty="0" smtClean="0"/>
              <a:t>. </a:t>
            </a:r>
          </a:p>
          <a:p>
            <a:r>
              <a:rPr lang="uk-UA" dirty="0" smtClean="0"/>
              <a:t>Вибір методів дослідження повинен забезпечити достовірність отриманих результатів і висновків.</a:t>
            </a:r>
            <a:endParaRPr lang="uk-U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b="1" dirty="0" smtClean="0"/>
              <a:t>Н</a:t>
            </a:r>
            <a:r>
              <a:rPr lang="uk-UA" sz="36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аукова </a:t>
            </a:r>
            <a:r>
              <a:rPr lang="uk-UA" sz="36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новизна </a:t>
            </a:r>
            <a:r>
              <a:rPr lang="uk-UA" sz="36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дослідження</a:t>
            </a:r>
            <a:endParaRPr lang="en-US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256584"/>
          </a:xfrm>
        </p:spPr>
        <p:txBody>
          <a:bodyPr/>
          <a:lstStyle/>
          <a:p>
            <a:r>
              <a:rPr lang="uk-UA" dirty="0" smtClean="0"/>
              <a:t>Має </a:t>
            </a:r>
            <a:r>
              <a:rPr lang="uk-UA" dirty="0"/>
              <a:t>включати коротку характеристику нових наукових положень (рішень), запропонованих здобувачем особисто, викладатися аргументовано, коротко та чітко, із зазначенням відмінності одержаних результатів від відомих раніше та ступеня новизни одержаних результатів (</a:t>
            </a:r>
            <a:r>
              <a:rPr lang="uk-UA" b="1" dirty="0"/>
              <a:t>вперше одержано, удосконалено, дістало подальший розвиток</a:t>
            </a:r>
            <a:r>
              <a:rPr lang="uk-UA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b="1" dirty="0" smtClean="0"/>
              <a:t>Н</a:t>
            </a:r>
            <a:r>
              <a:rPr lang="uk-UA" sz="36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аукова </a:t>
            </a:r>
            <a:r>
              <a:rPr lang="uk-UA" sz="36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новизна </a:t>
            </a:r>
            <a:r>
              <a:rPr lang="uk-UA" sz="36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дослідження</a:t>
            </a:r>
            <a:endParaRPr lang="en-US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256584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Кожне наукове положення потрібно чітко формулювати, відокремлюючи його основну сутність і зосереджуючи особливу увагу на рівні досягнутої при цьому новизни. </a:t>
            </a:r>
            <a:endParaRPr lang="uk-UA" dirty="0" smtClean="0"/>
          </a:p>
          <a:p>
            <a:r>
              <a:rPr lang="uk-UA" dirty="0" smtClean="0"/>
              <a:t>Сформульоване </a:t>
            </a:r>
            <a:r>
              <a:rPr lang="uk-UA" dirty="0"/>
              <a:t>наукове положення повинно читатися і сприйматися легко й однозначно (без нагромадження дрібних і таких, що затемнюють його сутність, деталей та уточнень). У жодному випадку не можна вдаватися до викладу наукового положення у вигляді анотації, коли просто констатують, </a:t>
            </a:r>
            <a:r>
              <a:rPr lang="uk-UA" i="1" dirty="0"/>
              <a:t>що в дисертації зроблено те й те, а сутності і новизни положення із написаного виявити неможливо</a:t>
            </a:r>
            <a:r>
              <a:rPr lang="uk-UA" dirty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0609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b="1" dirty="0" smtClean="0"/>
              <a:t>Н</a:t>
            </a:r>
            <a:r>
              <a:rPr lang="uk-UA" sz="36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аукова </a:t>
            </a:r>
            <a:r>
              <a:rPr lang="uk-UA" sz="36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новизна </a:t>
            </a:r>
            <a:r>
              <a:rPr lang="uk-UA" sz="36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дослідження</a:t>
            </a:r>
            <a:endParaRPr lang="en-US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8964488" cy="5805264"/>
          </a:xfrm>
        </p:spPr>
        <p:txBody>
          <a:bodyPr>
            <a:noAutofit/>
          </a:bodyPr>
          <a:lstStyle/>
          <a:p>
            <a:r>
              <a:rPr lang="uk-UA" sz="2400" dirty="0" smtClean="0"/>
              <a:t>Наприклад</a:t>
            </a:r>
            <a:r>
              <a:rPr lang="uk-UA" sz="2400" dirty="0"/>
              <a:t>, положення «запропоновано (сформовано, з’ясовано, розроблено, визначено тощо) методологічний підхід (метод, модель, методику тощо) далі його назва» </a:t>
            </a:r>
            <a:r>
              <a:rPr lang="uk-UA" sz="2400" u="sng" dirty="0"/>
              <a:t>не має ознак новизни,</a:t>
            </a:r>
            <a:r>
              <a:rPr lang="uk-UA" sz="2400" dirty="0"/>
              <a:t> бо це сприймається як констатація факту, лозунг. А ознаки новизни – це те, чим дане наукове положення відрізняється від відомих, в чому його сутність. </a:t>
            </a:r>
            <a:endParaRPr lang="uk-UA" sz="2400" dirty="0" smtClean="0"/>
          </a:p>
          <a:p>
            <a:r>
              <a:rPr lang="uk-UA" sz="2400" dirty="0" smtClean="0"/>
              <a:t>Наприклад</a:t>
            </a:r>
            <a:r>
              <a:rPr lang="uk-UA" sz="2400" dirty="0"/>
              <a:t>, 1) удосконалено: запропоновано методологічний підхід, який відрізняється від відомих (відомого) врахуванням чинника (зазначити якого), що розширює сферу його застосування для вирішення певного (зазначити якого) класу (групи) завдань; 2) дістали подальшого розвитку: система принципів професійної підготовки майбутніх фахівців …. шляхом її доповнення (включення, врахування) принципами (далі перелік принципів, що розвивають цю систему), що дозволяє ... (далі конкретизація нових особливостей чи якостей</a:t>
            </a:r>
            <a:r>
              <a:rPr lang="uk-UA" sz="2400" dirty="0" smtClean="0"/>
              <a:t>).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0609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b="1" dirty="0" smtClean="0"/>
              <a:t>Н</a:t>
            </a:r>
            <a:r>
              <a:rPr lang="uk-UA" sz="36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аукова </a:t>
            </a:r>
            <a:r>
              <a:rPr lang="uk-UA" sz="36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новизна </a:t>
            </a:r>
            <a:r>
              <a:rPr lang="uk-UA" sz="36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дослідження</a:t>
            </a:r>
            <a:endParaRPr lang="en-US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8964488" cy="5661248"/>
          </a:xfrm>
        </p:spPr>
        <p:txBody>
          <a:bodyPr>
            <a:noAutofit/>
          </a:bodyPr>
          <a:lstStyle/>
          <a:p>
            <a:r>
              <a:rPr lang="uk-UA" sz="2400" u="sng" dirty="0" smtClean="0"/>
              <a:t>Неправильним </a:t>
            </a:r>
            <a:r>
              <a:rPr lang="uk-UA" sz="2400" u="sng" dirty="0"/>
              <a:t>є</a:t>
            </a:r>
            <a:r>
              <a:rPr lang="uk-UA" sz="2400" dirty="0"/>
              <a:t>: «Вперше експериментально перевірено модель (або педагогічні умови, методику) формування …. з метою </a:t>
            </a:r>
            <a:r>
              <a:rPr lang="uk-UA" sz="2400" dirty="0" smtClean="0"/>
              <a:t>….».</a:t>
            </a:r>
          </a:p>
          <a:p>
            <a:r>
              <a:rPr lang="uk-UA" sz="2400" dirty="0"/>
              <a:t>В деяких кандидатських дисертаціях пункт новизни «вперше» містить узагальнення вже відомих у науці напрямів досліджень і положень та не має ознак новизни. Краще не допускати такого, тим більше, що у вимогах до дисертаційних робіт рекомендовано використовувати пункти новизни «вперше», «вдосконалено», «дістало подальшого розвитку», але ніде не зазначено, що всі вони мають бути присутніми у роботі. Якщо не має положень, що запропоновані вперше, то необхідно зосередитися на інших пунктах новизни.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0609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b="1" dirty="0" smtClean="0"/>
              <a:t>Практичне </a:t>
            </a:r>
            <a:r>
              <a:rPr lang="uk-UA" sz="3600" b="1" dirty="0"/>
              <a:t>значення дослідження</a:t>
            </a:r>
            <a:endParaRPr lang="en-US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8964488" cy="5661248"/>
          </a:xfrm>
        </p:spPr>
        <p:txBody>
          <a:bodyPr>
            <a:noAutofit/>
          </a:bodyPr>
          <a:lstStyle/>
          <a:p>
            <a:r>
              <a:rPr lang="uk-UA" dirty="0" smtClean="0"/>
              <a:t>Необхідно подати </a:t>
            </a:r>
            <a:r>
              <a:rPr lang="uk-UA" dirty="0"/>
              <a:t>відомості про практичне застосування одержаних результатів або рекомендації щодо їх використання, про ступінь готовності до використання або масштаби </a:t>
            </a:r>
            <a:r>
              <a:rPr lang="uk-UA" dirty="0" smtClean="0"/>
              <a:t>використання.</a:t>
            </a:r>
          </a:p>
          <a:p>
            <a:r>
              <a:rPr lang="uk-UA" dirty="0" smtClean="0"/>
              <a:t>Практична </a:t>
            </a:r>
            <a:r>
              <a:rPr lang="uk-UA" dirty="0"/>
              <a:t>цінність дисертаційних робіт підтверджується актами впровадження та довідками про використання в різних установах і </a:t>
            </a:r>
            <a:r>
              <a:rPr lang="uk-UA" dirty="0" smtClean="0"/>
              <a:t>організаціях.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b="1" dirty="0" smtClean="0"/>
              <a:t>Структура дисертації</a:t>
            </a:r>
            <a:endParaRPr lang="en-US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184576"/>
          </a:xfrm>
        </p:spPr>
        <p:txBody>
          <a:bodyPr>
            <a:normAutofit/>
          </a:bodyPr>
          <a:lstStyle/>
          <a:p>
            <a:r>
              <a:rPr lang="uk-UA" b="1" dirty="0" smtClean="0"/>
              <a:t>У першому розділі </a:t>
            </a:r>
            <a:r>
              <a:rPr lang="uk-UA" dirty="0" smtClean="0"/>
              <a:t>стисло і критично окреслюють основні етапи наукової думки за розв’язуваною проблемою (завданням). Необхідно вирізнити ті питання, що залишились невирішеними і, отже, визначити своє місце у розв’язанні проблеми (завдання). Загальний обсяг огляду літератури не повинен перевищувати 20 % обсягу основної частини дисертації.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85010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b="1" dirty="0" smtClean="0"/>
              <a:t>Дисертація на здобуття наукового ступеня </a:t>
            </a:r>
            <a:endParaRPr lang="en-US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040560"/>
          </a:xfrm>
        </p:spPr>
        <p:txBody>
          <a:bodyPr>
            <a:normAutofit/>
          </a:bodyPr>
          <a:lstStyle/>
          <a:p>
            <a:r>
              <a:rPr lang="uk-UA" dirty="0" smtClean="0"/>
              <a:t>кваліфікаційна наукова праця, виконана </a:t>
            </a:r>
            <a:r>
              <a:rPr lang="uk-UA" dirty="0"/>
              <a:t>особисто здобувачем у вигляді спеціально підготовленого </a:t>
            </a:r>
            <a:r>
              <a:rPr lang="uk-UA" dirty="0" smtClean="0"/>
              <a:t>рукопису; </a:t>
            </a:r>
          </a:p>
          <a:p>
            <a:r>
              <a:rPr lang="uk-UA" dirty="0" smtClean="0"/>
              <a:t>має </a:t>
            </a:r>
            <a:r>
              <a:rPr lang="uk-UA" dirty="0"/>
              <a:t>містити висунуті автором для публічного захисту науково обґрунтовані теоретичні або експериментальні результати, наукові </a:t>
            </a:r>
            <a:r>
              <a:rPr lang="uk-UA" dirty="0" smtClean="0"/>
              <a:t>положення; </a:t>
            </a:r>
          </a:p>
          <a:p>
            <a:r>
              <a:rPr lang="uk-UA" dirty="0" smtClean="0"/>
              <a:t>характеризується </a:t>
            </a:r>
            <a:r>
              <a:rPr lang="uk-UA" dirty="0"/>
              <a:t>єдністю змісту і </a:t>
            </a:r>
            <a:r>
              <a:rPr lang="uk-UA" dirty="0" smtClean="0"/>
              <a:t>свідчить </a:t>
            </a:r>
            <a:r>
              <a:rPr lang="uk-UA" dirty="0"/>
              <a:t>про особистий внесок здобувача в науку.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b="1" dirty="0" smtClean="0"/>
              <a:t>Структура дисертації</a:t>
            </a:r>
            <a:endParaRPr lang="en-US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184576"/>
          </a:xfrm>
        </p:spPr>
        <p:txBody>
          <a:bodyPr>
            <a:normAutofit fontScale="92500"/>
          </a:bodyPr>
          <a:lstStyle/>
          <a:p>
            <a:r>
              <a:rPr lang="uk-UA" b="1" dirty="0" smtClean="0"/>
              <a:t>У другому розділі </a:t>
            </a:r>
            <a:r>
              <a:rPr lang="uk-UA" dirty="0" smtClean="0"/>
              <a:t>обґрунтовується вибір напряму досліджень, викладається загальна методика проведення дисертаційного дослідження, наводяться методи вирішення задач та їх порівняльні оцінки. Описуються основні тенденції, закономірності, методи розрахунків, гіпотези, що розглядаються, принципи дії і характеристики використаних програм та/або апаратних засобів, лабораторних та/або інструментальних методів і методик, оцінки похибок вимірювань та ін.</a:t>
            </a:r>
            <a:endParaRPr lang="uk-U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b="1" dirty="0" smtClean="0"/>
              <a:t>Структура дисертації</a:t>
            </a:r>
            <a:endParaRPr lang="en-US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184576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 smtClean="0"/>
              <a:t>У </a:t>
            </a:r>
            <a:r>
              <a:rPr lang="uk-UA" dirty="0" smtClean="0"/>
              <a:t> </a:t>
            </a:r>
            <a:r>
              <a:rPr lang="uk-UA" b="1" dirty="0" smtClean="0"/>
              <a:t>наступних розділах </a:t>
            </a:r>
            <a:r>
              <a:rPr lang="uk-UA" dirty="0" smtClean="0"/>
              <a:t>описується хід дослідження, умови та основні етапи експериментів, з вичерпною повнотою викладаються результати власних досліджень здобувача, як вони одержані, та в чому полягає їх новизна. Здобувач повинен дати оцінку повноти вирішення поставлених задач, оцінку достовірності одержаних результатів (характеристик, параметрів) та порівняти одержані результати з аналогічними результатами вітчизняних і зарубіжних дослідників, обґрунтувати необхідність додаткових досліджень. </a:t>
            </a:r>
            <a:endParaRPr lang="uk-UA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70609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3200" b="1" dirty="0" smtClean="0"/>
              <a:t>Про експеримент у педагогічному дослідженні</a:t>
            </a:r>
            <a:endParaRPr lang="en-US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Дякую за увагу!</a:t>
            </a: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85313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uk-UA" dirty="0"/>
              <a:t>До дисертації, що містить науково-прикладні результати, повинні додаватися документи, що підтверджують практичне використання отриманих здобувачем результатів - впровадження у виробництво, достатню дослідно-виробничу перевірку, отримання нових кількісних і якісних показників, суттєві переваги запропонованих технологій, зразків продукції, матеріалів тощо, а до дисертації, що містить теоретичні наукові результати, - рекомендації щодо їх використання.</a:t>
            </a:r>
          </a:p>
          <a:p>
            <a:endParaRPr lang="uk-UA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85010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3600" b="1" dirty="0" smtClean="0"/>
              <a:t>Вимоги до дисертації </a:t>
            </a:r>
            <a:br>
              <a:rPr lang="uk-UA" sz="3600" b="1" dirty="0" smtClean="0"/>
            </a:br>
            <a:r>
              <a:rPr lang="uk-UA" sz="3600" b="1" dirty="0" smtClean="0"/>
              <a:t>на здобуття наукового ступеня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85663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3600" b="1" dirty="0" smtClean="0"/>
              <a:t>ОСНОВНІ ВИМОГИ ДО ДИСЕРТАЦІЇ </a:t>
            </a:r>
            <a:endParaRPr lang="en-US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r>
              <a:rPr lang="uk-UA" sz="2400" dirty="0" smtClean="0"/>
              <a:t>Обсяг  основного тексту  дисертації на здобуття наукового ступеня кандидата  наук має становити для  суспільних і гуманітарних наук – 6,5–9 авторських аркушів, докторських з гуманітарних наук – 15-17. </a:t>
            </a:r>
          </a:p>
          <a:p>
            <a:r>
              <a:rPr lang="uk-UA" sz="2400" dirty="0" smtClean="0"/>
              <a:t>Обсягом авторського аркуша можна вважати 22 сторінки друкованого тексту за умови приблизно 1800 знаків на сторінку. </a:t>
            </a:r>
          </a:p>
          <a:p>
            <a:r>
              <a:rPr lang="uk-UA" sz="2400" dirty="0" smtClean="0"/>
              <a:t>6,5 х 22= 143 стор. (15х22=330 стор.)</a:t>
            </a:r>
          </a:p>
          <a:p>
            <a:r>
              <a:rPr lang="uk-UA" sz="2400" dirty="0" smtClean="0"/>
              <a:t>9 х 22 = 198 стор. (17х22= 374 стор.)</a:t>
            </a:r>
          </a:p>
          <a:p>
            <a:r>
              <a:rPr lang="uk-UA" sz="2400" dirty="0" smtClean="0"/>
              <a:t>До загального обсягу дисертації не входять додатки, список використаних джерел, таблиці та ілюстрації, які повністю займають площу сторінки. </a:t>
            </a:r>
            <a:endParaRPr lang="uk-UA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35280" cy="63408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dirty="0"/>
              <a:t>Вибір теми</a:t>
            </a:r>
            <a:endParaRPr lang="en-US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616624"/>
          </a:xfrm>
        </p:spPr>
        <p:txBody>
          <a:bodyPr>
            <a:noAutofit/>
          </a:bodyPr>
          <a:lstStyle/>
          <a:p>
            <a:r>
              <a:rPr lang="uk-UA" sz="2400" dirty="0" smtClean="0"/>
              <a:t>Потребує </a:t>
            </a:r>
            <a:r>
              <a:rPr lang="uk-UA" sz="2400" dirty="0"/>
              <a:t>індивідуального підходу, </a:t>
            </a:r>
            <a:r>
              <a:rPr lang="uk-UA" sz="2400" dirty="0" smtClean="0"/>
              <a:t>та врахування критеріїв </a:t>
            </a:r>
            <a:r>
              <a:rPr lang="uk-UA" sz="2400" dirty="0"/>
              <a:t>актуальності, новизни і перспективності. </a:t>
            </a:r>
            <a:endParaRPr lang="uk-UA" sz="2400" dirty="0" smtClean="0"/>
          </a:p>
          <a:p>
            <a:r>
              <a:rPr lang="uk-UA" sz="2400" dirty="0" smtClean="0"/>
              <a:t>Бажано </a:t>
            </a:r>
            <a:r>
              <a:rPr lang="uk-UA" sz="2400" dirty="0"/>
              <a:t>вибирати тему, до якої здобувач найкраще підготовлений, з якої вже є публікації, зібрано теоретичний та емпіричний матеріал, узагальнено накопичений педагогічний досвід. </a:t>
            </a:r>
            <a:endParaRPr lang="uk-UA" sz="2400" dirty="0" smtClean="0"/>
          </a:p>
          <a:p>
            <a:r>
              <a:rPr lang="uk-UA" sz="2400" dirty="0" smtClean="0"/>
              <a:t>Не варто </a:t>
            </a:r>
            <a:r>
              <a:rPr lang="uk-UA" sz="2400" dirty="0"/>
              <a:t>брати тему, якщо відомо, що над нею вже працюють інші науковці. </a:t>
            </a:r>
            <a:endParaRPr lang="en-US" sz="2400" dirty="0"/>
          </a:p>
          <a:p>
            <a:r>
              <a:rPr lang="uk-UA" sz="2400" dirty="0"/>
              <a:t>Вибір теми завершується формулюванням назви дисертаційного дослідження. </a:t>
            </a:r>
            <a:r>
              <a:rPr lang="uk-UA" sz="2400" dirty="0" smtClean="0"/>
              <a:t>В ній </a:t>
            </a:r>
            <a:r>
              <a:rPr lang="uk-UA" sz="2400" dirty="0"/>
              <a:t>потрібно відобразити проблему, яка вирішується. Крім того має бути зрозумілим її науковий сенс і значимість. 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40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Назва </a:t>
            </a:r>
            <a:r>
              <a:rPr lang="uk-UA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дисертації </a:t>
            </a:r>
            <a:endParaRPr lang="en-US" sz="40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256584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Повинна </a:t>
            </a:r>
            <a:r>
              <a:rPr lang="uk-UA" dirty="0"/>
              <a:t>бути короткою, відповідати обраній спеціальності і містити три основні частини: 1 об’єкт дослідження, 2 – кінцеву цільову установку роботи (задля чого вона проводиться), 3 – яким методом досягається поставлена мета. </a:t>
            </a:r>
            <a:endParaRPr lang="uk-UA" dirty="0" smtClean="0"/>
          </a:p>
          <a:p>
            <a:r>
              <a:rPr lang="uk-UA" dirty="0" smtClean="0"/>
              <a:t>Для </a:t>
            </a:r>
            <a:r>
              <a:rPr lang="uk-UA" dirty="0"/>
              <a:t>збалансування глибини та обсягу </a:t>
            </a:r>
            <a:r>
              <a:rPr lang="uk-UA" dirty="0" smtClean="0"/>
              <a:t>необхідно </a:t>
            </a:r>
            <a:r>
              <a:rPr lang="uk-UA" dirty="0"/>
              <a:t>слідкувати, щоб назва дисертації включала як предмет, так і об’єкт дослідження</a:t>
            </a:r>
            <a:r>
              <a:rPr lang="uk-UA" dirty="0" smtClean="0"/>
              <a:t>.</a:t>
            </a:r>
          </a:p>
          <a:p>
            <a:r>
              <a:rPr lang="uk-UA" dirty="0" smtClean="0"/>
              <a:t>В </a:t>
            </a:r>
            <a:r>
              <a:rPr lang="uk-UA" dirty="0"/>
              <a:t>назві потрібно уникати термінологічної тавтології, повторів слів (наприклад: «формування професійної компетентності у процесі професійної підготовки»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dirty="0" smtClean="0"/>
              <a:t>Приклади</a:t>
            </a:r>
            <a:endParaRPr lang="en-US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4857403"/>
          </a:xfrm>
        </p:spPr>
        <p:txBody>
          <a:bodyPr>
            <a:normAutofit/>
          </a:bodyPr>
          <a:lstStyle/>
          <a:p>
            <a:r>
              <a:rPr lang="uk-UA" sz="2000" b="1" dirty="0"/>
              <a:t>ФОРМУВАННЯ ПРОФЕСІЙНО-ЕТИЧНОЇ КУЛЬТУРИ </a:t>
            </a:r>
            <a:r>
              <a:rPr lang="uk-UA" sz="2000" b="1" dirty="0" smtClean="0"/>
              <a:t>МАЙБУТНІХ </a:t>
            </a:r>
            <a:r>
              <a:rPr lang="uk-UA" sz="2000" b="1" dirty="0"/>
              <a:t>ЛІКАРІВ У ПРОЦЕСІ ГУМАНІТАРНОЇ </a:t>
            </a:r>
            <a:r>
              <a:rPr lang="uk-UA" sz="2000" b="1" dirty="0" smtClean="0"/>
              <a:t>ПІДГОТОВКИ</a:t>
            </a:r>
          </a:p>
          <a:p>
            <a:r>
              <a:rPr lang="uk-UA" sz="2000" b="1" dirty="0"/>
              <a:t>ФОРМУВАННЯ ПРОФЕСІЙНО-ЕТИЧНОЇ КОМПЕТЕНТНОСТІ МАЙБУТНІХ ФАХІВЦІВ БАНКІВСЬКОЇ СПРАВИ В ПРОЦЕСІ ВИВЧЕННЯ ГУМАНІТАРНИХ </a:t>
            </a:r>
            <a:r>
              <a:rPr lang="uk-UA" sz="2000" b="1" dirty="0" smtClean="0"/>
              <a:t>ДИСЦИПЛІН</a:t>
            </a:r>
          </a:p>
          <a:p>
            <a:r>
              <a:rPr lang="uk-UA" sz="2000" b="1" dirty="0"/>
              <a:t>ПІДГОТОВКА </a:t>
            </a:r>
            <a:r>
              <a:rPr lang="uk-UA" sz="2000" b="1" dirty="0" smtClean="0"/>
              <a:t>ОФІЦЕРІВ</a:t>
            </a:r>
            <a:r>
              <a:rPr lang="ru-RU" sz="2000" b="1" dirty="0"/>
              <a:t>-</a:t>
            </a:r>
            <a:r>
              <a:rPr lang="uk-UA" sz="2000" b="1" dirty="0"/>
              <a:t>ПРИКОРДОННИКІВ ДО УПРАВЛІННЯ ОСНОВНИМИ ПІДРОЗДІЛАМИ ОХОРОНИ ДЕРЖАВНОГО КОРДОНУ</a:t>
            </a:r>
          </a:p>
          <a:p>
            <a:r>
              <a:rPr lang="uk-UA" sz="2000" b="1" dirty="0"/>
              <a:t>ФОРМУВАННЯ  </a:t>
            </a:r>
            <a:r>
              <a:rPr lang="uk-UA" sz="2000" b="1" dirty="0" smtClean="0"/>
              <a:t>НАУКОВО-ДОСЛІДНИЦЬКОЇ КОМПЕТЕНТНОСТІ </a:t>
            </a:r>
            <a:r>
              <a:rPr lang="uk-UA" sz="2000" b="1" dirty="0"/>
              <a:t>МАЙБУТНІХ  ОФІЦЕРІВ-ПРИКОРДОННИКІВ У  ВИЩИХ  ВІЙСЬКОВИХ  НАВЧАЛЬНИХ  ЗАКЛАДАХ</a:t>
            </a:r>
          </a:p>
          <a:p>
            <a:r>
              <a:rPr lang="uk-UA" sz="2000" b="1" dirty="0" smtClean="0"/>
              <a:t>ПЕДАГОГІЧНІ УМОВИ ЗАСТОСУВАННЯ МЕДІАОСВІТНІХ ТЕХНОЛОГІЙ У ПРОФЕСІЙНІЙ ПІДГОТОВЦІ МАЙБУТНІХ УЧИТЕЛІВ</a:t>
            </a:r>
          </a:p>
          <a:p>
            <a:r>
              <a:rPr lang="uk-UA" sz="2000" b="1" dirty="0"/>
              <a:t>ПЕДАГОГІЧНІ УМОВИ ПІДГОТОВКИ МАЙБУТНІХ ОФІЦЕРІВ-ПРИКОРДОННИКІВ ДО ФІЗИЧНОГО САМОВДОСКОНАЛЕННЯ</a:t>
            </a:r>
            <a:endParaRPr lang="en-US" sz="2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dirty="0" smtClean="0"/>
              <a:t>Актуальність </a:t>
            </a:r>
            <a:r>
              <a:rPr lang="uk-UA" b="1" dirty="0"/>
              <a:t>теми</a:t>
            </a:r>
            <a:endParaRPr lang="en-US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472608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uk-UA" dirty="0" smtClean="0"/>
              <a:t>Значимість </a:t>
            </a:r>
            <a:r>
              <a:rPr lang="uk-UA" dirty="0"/>
              <a:t>розв’язання проблеми дослідження для суспільства, науки, держави, певної сфери чи галузі суспільної діяльності тощо. </a:t>
            </a:r>
            <a:endParaRPr lang="uk-UA" dirty="0" smtClean="0"/>
          </a:p>
          <a:p>
            <a:pPr marL="571500" indent="-571500">
              <a:buNone/>
            </a:pPr>
            <a:r>
              <a:rPr lang="uk-UA" dirty="0"/>
              <a:t>	</a:t>
            </a:r>
            <a:r>
              <a:rPr lang="uk-UA" dirty="0" smtClean="0"/>
              <a:t>Науково-прикладна </a:t>
            </a:r>
            <a:r>
              <a:rPr lang="uk-UA" dirty="0"/>
              <a:t>цінність </a:t>
            </a:r>
            <a:r>
              <a:rPr lang="uk-UA" dirty="0" smtClean="0"/>
              <a:t>дисертації визначається </a:t>
            </a:r>
            <a:r>
              <a:rPr lang="uk-UA" dirty="0"/>
              <a:t>тим, наскільки вона сприяє вирішенню завдань, визначених в основних політичних, правових та програмних документах держави. Доцільним тут буде згадати визначні програмні документи, концепції або доктрини, нормативно-правові акти, у яких наголошується на важливості вирішення тієї або іншої проблеми.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4931</TotalTime>
  <Words>2043</Words>
  <Application>Microsoft Office PowerPoint</Application>
  <PresentationFormat>Екран (4:3)</PresentationFormat>
  <Paragraphs>110</Paragraphs>
  <Slides>32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32</vt:i4>
      </vt:variant>
    </vt:vector>
  </HeadingPairs>
  <TitlesOfParts>
    <vt:vector size="38" baseType="lpstr">
      <vt:lpstr>Aharoni</vt:lpstr>
      <vt:lpstr>Arial</vt:lpstr>
      <vt:lpstr>Calibri</vt:lpstr>
      <vt:lpstr>Times New Roman</vt:lpstr>
      <vt:lpstr>Wingdings 2</vt:lpstr>
      <vt:lpstr>Тема Office</vt:lpstr>
      <vt:lpstr>ОСНОВИ ДИСЕРТАЦІЙНОГО ДОСЛІДЖЕННЯ: НОРМАТИВНІ ТА НАУКОВІ АСПЕКТИ</vt:lpstr>
      <vt:lpstr>Презентація PowerPoint</vt:lpstr>
      <vt:lpstr>Дисертація на здобуття наукового ступеня </vt:lpstr>
      <vt:lpstr>Вимоги до дисертації  на здобуття наукового ступеня </vt:lpstr>
      <vt:lpstr> ОСНОВНІ ВИМОГИ ДО ДИСЕРТАЦІЇ </vt:lpstr>
      <vt:lpstr>Вибір теми</vt:lpstr>
      <vt:lpstr>Назва дисертації </vt:lpstr>
      <vt:lpstr>Приклади</vt:lpstr>
      <vt:lpstr>Актуальність теми</vt:lpstr>
      <vt:lpstr>Актуальність теми</vt:lpstr>
      <vt:lpstr>Актуальність теми</vt:lpstr>
      <vt:lpstr>Об’єкт і предмет дослідження </vt:lpstr>
      <vt:lpstr>Об’єкт і предмет дослідження </vt:lpstr>
      <vt:lpstr>Мета дослідження</vt:lpstr>
      <vt:lpstr>Мета дослідження</vt:lpstr>
      <vt:lpstr>Приклади</vt:lpstr>
      <vt:lpstr>Приклади</vt:lpstr>
      <vt:lpstr>Завдання (задачі) дослідження</vt:lpstr>
      <vt:lpstr>Рекомендації щодо формулювання завдань дослідження</vt:lpstr>
      <vt:lpstr>Рекомендації щодо формулювання завдань дослідження</vt:lpstr>
      <vt:lpstr>Рекомендації щодо формулювання завдань дослідження</vt:lpstr>
      <vt:lpstr>Рекомендації щодо формулювання завдань дослідження</vt:lpstr>
      <vt:lpstr>Методи дослідження.</vt:lpstr>
      <vt:lpstr>Наукова новизна дослідження</vt:lpstr>
      <vt:lpstr>Наукова новизна дослідження</vt:lpstr>
      <vt:lpstr>Наукова новизна дослідження</vt:lpstr>
      <vt:lpstr>Наукова новизна дослідження</vt:lpstr>
      <vt:lpstr>Практичне значення дослідження</vt:lpstr>
      <vt:lpstr>Структура дисертації</vt:lpstr>
      <vt:lpstr>Структура дисертації</vt:lpstr>
      <vt:lpstr>Структура дисертації</vt:lpstr>
      <vt:lpstr>Про експеримент у педагогічному дослідженні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НАУКОВИЙ АПАРАТ ПЕДАГОГІЧНОГО ДОСЛІДЖЕННЯ: РЕКОМЕНДАЦІЇ ЗДОБУВАЧАМ НАУКОВОГО СТУПЕНЯ</dc:title>
  <dc:creator>Admin</dc:creator>
  <cp:lastModifiedBy>Natalia</cp:lastModifiedBy>
  <cp:revision>53</cp:revision>
  <dcterms:created xsi:type="dcterms:W3CDTF">2015-05-09T10:55:38Z</dcterms:created>
  <dcterms:modified xsi:type="dcterms:W3CDTF">2021-06-04T07:04:49Z</dcterms:modified>
</cp:coreProperties>
</file>