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65" r:id="rId3"/>
    <p:sldId id="257" r:id="rId4"/>
    <p:sldId id="267" r:id="rId5"/>
    <p:sldId id="260" r:id="rId6"/>
    <p:sldId id="258" r:id="rId7"/>
    <p:sldId id="266" r:id="rId8"/>
    <p:sldId id="262" r:id="rId9"/>
    <p:sldId id="261" r:id="rId10"/>
    <p:sldId id="263" r:id="rId11"/>
    <p:sldId id="264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55E95D9-045A-44ED-8C3B-0D8861734E48}" type="datetimeFigureOut">
              <a:rPr lang="" smtClean="0"/>
              <a:t>02/02/2021</a:t>
            </a:fld>
            <a:endParaRPr lang="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0A0C46E-4383-484D-950E-12EF3339633F}" type="slidenum">
              <a:rPr lang="" smtClean="0"/>
              <a:t>‹#›</a:t>
            </a:fld>
            <a:endParaRPr lang="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771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95D9-045A-44ED-8C3B-0D8861734E48}" type="datetimeFigureOut">
              <a:rPr lang="" smtClean="0"/>
              <a:t>02/02/2021</a:t>
            </a:fld>
            <a:endParaRPr lang="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C46E-4383-484D-950E-12EF3339633F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976268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95D9-045A-44ED-8C3B-0D8861734E48}" type="datetimeFigureOut">
              <a:rPr lang="" smtClean="0"/>
              <a:t>02/02/2021</a:t>
            </a:fld>
            <a:endParaRPr lang="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C46E-4383-484D-950E-12EF3339633F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455511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95D9-045A-44ED-8C3B-0D8861734E48}" type="datetimeFigureOut">
              <a:rPr lang="" smtClean="0"/>
              <a:t>02/02/2021</a:t>
            </a:fld>
            <a:endParaRPr lang="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C46E-4383-484D-950E-12EF3339633F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3737901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95D9-045A-44ED-8C3B-0D8861734E48}" type="datetimeFigureOut">
              <a:rPr lang="" smtClean="0"/>
              <a:t>02/02/2021</a:t>
            </a:fld>
            <a:endParaRPr lang="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C46E-4383-484D-950E-12EF3339633F}" type="slidenum">
              <a:rPr lang="" smtClean="0"/>
              <a:t>‹#›</a:t>
            </a:fld>
            <a:endParaRPr lang="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312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95D9-045A-44ED-8C3B-0D8861734E48}" type="datetimeFigureOut">
              <a:rPr lang="" smtClean="0"/>
              <a:t>02/02/2021</a:t>
            </a:fld>
            <a:endParaRPr lang="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C46E-4383-484D-950E-12EF3339633F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339554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95D9-045A-44ED-8C3B-0D8861734E48}" type="datetimeFigureOut">
              <a:rPr lang="" smtClean="0"/>
              <a:t>02/02/2021</a:t>
            </a:fld>
            <a:endParaRPr lang="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C46E-4383-484D-950E-12EF3339633F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4151261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95D9-045A-44ED-8C3B-0D8861734E48}" type="datetimeFigureOut">
              <a:rPr lang="" smtClean="0"/>
              <a:t>02/02/2021</a:t>
            </a:fld>
            <a:endParaRPr lang="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C46E-4383-484D-950E-12EF3339633F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357346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95D9-045A-44ED-8C3B-0D8861734E48}" type="datetimeFigureOut">
              <a:rPr lang="" smtClean="0"/>
              <a:t>02/02/2021</a:t>
            </a:fld>
            <a:endParaRPr lang="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C46E-4383-484D-950E-12EF3339633F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2507612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95D9-045A-44ED-8C3B-0D8861734E48}" type="datetimeFigureOut">
              <a:rPr lang="" smtClean="0"/>
              <a:t>02/02/2021</a:t>
            </a:fld>
            <a:endParaRPr lang="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C46E-4383-484D-950E-12EF3339633F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4128747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95D9-045A-44ED-8C3B-0D8861734E48}" type="datetimeFigureOut">
              <a:rPr lang="" smtClean="0"/>
              <a:t>02/02/2021</a:t>
            </a:fld>
            <a:endParaRPr lang="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C46E-4383-484D-950E-12EF3339633F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2947027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E55E95D9-045A-44ED-8C3B-0D8861734E48}" type="datetimeFigureOut">
              <a:rPr lang="" smtClean="0"/>
              <a:t>02/02/2021</a:t>
            </a:fld>
            <a:endParaRPr lang="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10A0C46E-4383-484D-950E-12EF3339633F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862913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4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114" y="1"/>
            <a:ext cx="12252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62060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05" y="127401"/>
            <a:ext cx="10813002" cy="6603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7334358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86699F-2C2B-42F9-B3D0-11DFDBE7380D}"/>
              </a:ext>
            </a:extLst>
          </p:cNvPr>
          <p:cNvSpPr txBox="1"/>
          <p:nvPr/>
        </p:nvSpPr>
        <p:spPr>
          <a:xfrm>
            <a:off x="1420427" y="5548544"/>
            <a:ext cx="8454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dirty="0">
                <a:solidFill>
                  <a:srgbClr val="C00000"/>
                </a:solidFill>
              </a:rPr>
              <a:t>Дякую за увагу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3E57D8-8EFB-4AE6-B428-CC3E1C46C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325" y="353976"/>
            <a:ext cx="8904283" cy="5576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0869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4D38046-D79F-4C1F-9864-33E02F935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835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5" y="46741"/>
            <a:ext cx="12038120" cy="674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63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36E4877-1157-462D-96D1-0BD5B2A748EE}"/>
              </a:ext>
            </a:extLst>
          </p:cNvPr>
          <p:cNvSpPr/>
          <p:nvPr/>
        </p:nvSpPr>
        <p:spPr>
          <a:xfrm>
            <a:off x="355107" y="197346"/>
            <a:ext cx="1161199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222222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Назва Стрітення у старослов’янській мові означає “зустріч” або ж “радість”. І отримало воно таку назву через те, що у цей день новонароджений Ісус Христос зустрівся з праведником Симонеоном і пророчицею Анною. Саме вони впізнали у малюкові нового Месію.</a:t>
            </a:r>
            <a:endParaRPr lang="ru-UA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Сталось це, коли на сороковий день після народження Ісуса, діва Марія принесла його в Єрусалимський храм на посвяту. Старець Симонеон, якому було провіщено жити, аж поки той не зустріне людського спасителя, одразу ж заявив, що цей малюк — син Божий. Пророчиця Анна підтвердила, що бачить перед собою майбутнього спасителя людського роду.</a:t>
            </a:r>
            <a:endParaRPr lang="ru-UA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Історія святкування ж цього дня сягає III і IV століть — саме тоді згадки про Стрітення вперше зустрічаються у творах християнських святих. А офіційно у всій Візантійській імперії цей день було визнано святом у 542 році за правління імператора Юстиніана.</a:t>
            </a:r>
            <a:endParaRPr lang="ru-UA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UA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UA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B09B5B-7587-4152-BDBB-D3AF0BBA2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997" y="3324696"/>
            <a:ext cx="6375919" cy="3406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6804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39" y="0"/>
            <a:ext cx="12213239" cy="684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21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86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DD0B39E-8E2E-4D06-8D68-165048575117}"/>
              </a:ext>
            </a:extLst>
          </p:cNvPr>
          <p:cNvSpPr/>
          <p:nvPr/>
        </p:nvSpPr>
        <p:spPr>
          <a:xfrm>
            <a:off x="343270" y="363220"/>
            <a:ext cx="115054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just">
              <a:spcAft>
                <a:spcPts val="0"/>
              </a:spcAft>
            </a:pPr>
            <a:endParaRPr lang="ru-UA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976C84F-1835-4635-817E-A19FCF7E3B5E}"/>
              </a:ext>
            </a:extLst>
          </p:cNvPr>
          <p:cNvSpPr/>
          <p:nvPr/>
        </p:nvSpPr>
        <p:spPr>
          <a:xfrm>
            <a:off x="245616" y="218184"/>
            <a:ext cx="1183393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Стрітення символізує не тільки зустріч Старого і Нового Завітів та явлення немовляти Ісуса світові. </a:t>
            </a:r>
          </a:p>
          <a:p>
            <a:pPr algn="just">
              <a:spcAft>
                <a:spcPts val="0"/>
              </a:spcAft>
            </a:pP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народному побуті цей день здавна, вважався, зустріччю зими із весною.</a:t>
            </a:r>
          </a:p>
          <a:p>
            <a:pPr algn="just">
              <a:spcAft>
                <a:spcPts val="0"/>
              </a:spcAft>
            </a:pPr>
            <a:endParaRPr lang="ru-UA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Дохристиянська історія свята:</a:t>
            </a:r>
            <a:endParaRPr lang="ru-UA" sz="2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Святкування Стрітення в Україні походить ще з дохристиянських часів. Його тоді також назвали Стрічення, Стріщення, Громниці або Зимобор. У народі вірили, на Стрітення зима вирушає туди, де було літо, а літо - туди де була зима. По дорозі вони зустрічаються та сперечаються між собою. Хто виграє у суперечці, той ще залишиться на цих землях господарювати. Якщо до вечора потеплішає, то виграло літо і скоро будуть потепління. Якщо ввечері стало холодніше, то зима ще зостанеться на деякий час.</a:t>
            </a:r>
            <a:endParaRPr lang="ru-UA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UA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88E27B9-8A1B-4FFF-8FCB-E6461DE219F2}"/>
              </a:ext>
            </a:extLst>
          </p:cNvPr>
          <p:cNvSpPr/>
          <p:nvPr/>
        </p:nvSpPr>
        <p:spPr>
          <a:xfrm>
            <a:off x="245616" y="4362869"/>
            <a:ext cx="6590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uk-UA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54886A9-829D-45A5-930C-4D4C15342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27" y="3070885"/>
            <a:ext cx="4415627" cy="3431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460CC8B-445A-49EF-9FAA-436B87F2BA7A}"/>
              </a:ext>
            </a:extLst>
          </p:cNvPr>
          <p:cNvSpPr/>
          <p:nvPr/>
        </p:nvSpPr>
        <p:spPr>
          <a:xfrm>
            <a:off x="269290" y="3045738"/>
            <a:ext cx="73270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А назва така була у свята, тому що вважалось -15 лютого, це єдиний день, коли взимку може пролунати грім. В цей день в церквах України святили воду та свічі. Посвячені на Стрітення свічки звалися “громичними”, бо їх запалювали і ставили перед образами під час грози, щоб оберегти людей і худобу від грому.  В день Стрітення, коли приходили з церкви, запалювали “громичну” свічку – </a:t>
            </a:r>
            <a:r>
              <a:rPr lang="uk-UA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“щоб весняна повінь не пошкодила посівам і щоб мороз дерев не побив!”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 Від “громичної” свічки і саме свято, крім “Стрітення” або “Стрічання”, називалося колись “Громиця”.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510817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39" y="1"/>
            <a:ext cx="12213240" cy="68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2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40" y="0"/>
            <a:ext cx="12213240" cy="68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6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100</TotalTime>
  <Words>402</Words>
  <Application>Microsoft Office PowerPoint</Application>
  <PresentationFormat>Широкоэкранный</PresentationFormat>
  <Paragraphs>16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Corbel</vt:lpstr>
      <vt:lpstr>Times New Roman</vt:lpstr>
      <vt:lpstr>Trebuchet MS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Тетяна Нежура</cp:lastModifiedBy>
  <cp:revision>13</cp:revision>
  <dcterms:created xsi:type="dcterms:W3CDTF">2020-02-06T19:52:59Z</dcterms:created>
  <dcterms:modified xsi:type="dcterms:W3CDTF">2021-02-02T20:59:44Z</dcterms:modified>
</cp:coreProperties>
</file>