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handoutMasterIdLst>
    <p:handoutMasterId r:id="rId20"/>
  </p:handoutMasterIdLst>
  <p:sldIdLst>
    <p:sldId id="257" r:id="rId5"/>
    <p:sldId id="267" r:id="rId6"/>
    <p:sldId id="270" r:id="rId7"/>
    <p:sldId id="277" r:id="rId8"/>
    <p:sldId id="268" r:id="rId9"/>
    <p:sldId id="275" r:id="rId10"/>
    <p:sldId id="269" r:id="rId11"/>
    <p:sldId id="271" r:id="rId12"/>
    <p:sldId id="272" r:id="rId13"/>
    <p:sldId id="278" r:id="rId14"/>
    <p:sldId id="273" r:id="rId15"/>
    <p:sldId id="274" r:id="rId16"/>
    <p:sldId id="276" r:id="rId17"/>
    <p:sldId id="279" r:id="rId18"/>
    <p:sldId id="26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72" d="100"/>
          <a:sy n="72" d="100"/>
        </p:scale>
        <p:origin x="54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280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29.10.2017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8" y="1898977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90" y="2585668"/>
            <a:ext cx="2417069" cy="34564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290" y="2889345"/>
            <a:ext cx="2115316" cy="3145542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90" y="2585668"/>
            <a:ext cx="2417069" cy="34564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290" y="2889345"/>
            <a:ext cx="2115316" cy="3145542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1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7" y="2744164"/>
            <a:ext cx="2298197" cy="32979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984" y="2290011"/>
            <a:ext cx="1642875" cy="3752096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7" y="2744164"/>
            <a:ext cx="2298197" cy="32979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984" y="2290011"/>
            <a:ext cx="1642875" cy="3752096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65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34" y="2399740"/>
            <a:ext cx="1463043" cy="36423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106" y="2320491"/>
            <a:ext cx="2002540" cy="3721616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34" y="2399740"/>
            <a:ext cx="1463043" cy="36423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106" y="2320491"/>
            <a:ext cx="2002540" cy="3721616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70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69" y="2195523"/>
            <a:ext cx="2176276" cy="38465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446" y="2180283"/>
            <a:ext cx="2575565" cy="386182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69" y="2195523"/>
            <a:ext cx="2176276" cy="38465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446" y="2180283"/>
            <a:ext cx="2575565" cy="3861824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6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101" y="505796"/>
            <a:ext cx="6388621" cy="448361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549" y="1482683"/>
            <a:ext cx="6614173" cy="2529845"/>
          </a:xfrm>
          <a:prstGeom prst="rect">
            <a:avLst/>
          </a:prstGeom>
        </p:spPr>
      </p:pic>
      <p:sp>
        <p:nvSpPr>
          <p:cNvPr id="1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676968" y="2569705"/>
            <a:ext cx="6614173" cy="699587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</a:t>
            </a:r>
            <a:r>
              <a:rPr lang="en-US" dirty="0"/>
              <a:t> </a:t>
            </a:r>
            <a:r>
              <a:rPr lang="ru-RU" dirty="0"/>
              <a:t>б</a:t>
            </a:r>
            <a:r>
              <a:rPr lang="en-US" dirty="0"/>
              <a:t> </a:t>
            </a:r>
            <a:r>
              <a:rPr lang="ru-RU" dirty="0"/>
              <a:t>р</a:t>
            </a:r>
            <a:r>
              <a:rPr lang="en-US" dirty="0"/>
              <a:t> </a:t>
            </a:r>
            <a:r>
              <a:rPr lang="ru-RU" dirty="0"/>
              <a:t>а</a:t>
            </a:r>
            <a:r>
              <a:rPr lang="en-US" dirty="0"/>
              <a:t> </a:t>
            </a:r>
            <a:r>
              <a:rPr lang="ru-RU" dirty="0"/>
              <a:t>з</a:t>
            </a:r>
            <a:r>
              <a:rPr lang="en-US" dirty="0"/>
              <a:t> </a:t>
            </a:r>
            <a:r>
              <a:rPr lang="ru-RU" dirty="0"/>
              <a:t>е</a:t>
            </a:r>
            <a:r>
              <a:rPr lang="en-US" dirty="0"/>
              <a:t> </a:t>
            </a:r>
            <a:r>
              <a:rPr lang="ru-RU" dirty="0"/>
              <a:t>ц</a:t>
            </a:r>
            <a:r>
              <a:rPr lang="en-US" dirty="0"/>
              <a:t>  </a:t>
            </a:r>
            <a:r>
              <a:rPr lang="ru-RU" dirty="0"/>
              <a:t>з</a:t>
            </a:r>
            <a:r>
              <a:rPr lang="en-US" dirty="0"/>
              <a:t> </a:t>
            </a:r>
            <a:r>
              <a:rPr lang="ru-RU" dirty="0"/>
              <a:t>а</a:t>
            </a:r>
            <a:r>
              <a:rPr lang="en-US" dirty="0"/>
              <a:t> </a:t>
            </a:r>
            <a:r>
              <a:rPr lang="ru-RU" dirty="0"/>
              <a:t>г</a:t>
            </a:r>
            <a:r>
              <a:rPr lang="en-US" dirty="0"/>
              <a:t> </a:t>
            </a:r>
            <a:r>
              <a:rPr lang="ru-RU" dirty="0"/>
              <a:t>о</a:t>
            </a:r>
            <a:r>
              <a:rPr lang="en-US" dirty="0"/>
              <a:t> </a:t>
            </a:r>
            <a:r>
              <a:rPr lang="ru-RU" dirty="0"/>
              <a:t>л</a:t>
            </a:r>
            <a:r>
              <a:rPr lang="en-US" dirty="0"/>
              <a:t> </a:t>
            </a:r>
            <a:r>
              <a:rPr lang="ru-RU" dirty="0"/>
              <a:t>о</a:t>
            </a:r>
            <a:r>
              <a:rPr lang="en-US" dirty="0"/>
              <a:t> </a:t>
            </a:r>
            <a:r>
              <a:rPr lang="ru-RU" dirty="0"/>
              <a:t>в</a:t>
            </a:r>
            <a:r>
              <a:rPr lang="en-US" dirty="0"/>
              <a:t> </a:t>
            </a:r>
            <a:r>
              <a:rPr lang="ru-RU" dirty="0"/>
              <a:t>к</a:t>
            </a:r>
            <a:r>
              <a:rPr lang="en-US" dirty="0"/>
              <a:t> </a:t>
            </a:r>
            <a:r>
              <a:rPr lang="ru-RU" dirty="0"/>
              <a:t>а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86" y="2569705"/>
            <a:ext cx="1690142" cy="368398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098" y="4089357"/>
            <a:ext cx="1563627" cy="195377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302" y="1959719"/>
            <a:ext cx="2320644" cy="408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0.00078 -0.134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671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54167E-6 -4.44444E-6 L 0.00065 -0.16851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842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79167E-6 -4.44444E-6 L -0.0004 -0.17407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870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2.96296E-6 L 0.1987 -0.0041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5" y="-20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54167E-6 -3.33333E-6 L -0.21927 0.0018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64" y="9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590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g"/><Relationship Id="rId13" Type="http://schemas.openxmlformats.org/officeDocument/2006/relationships/image" Target="../media/image59.jpg"/><Relationship Id="rId3" Type="http://schemas.openxmlformats.org/officeDocument/2006/relationships/image" Target="../media/image49.jpg"/><Relationship Id="rId7" Type="http://schemas.openxmlformats.org/officeDocument/2006/relationships/image" Target="../media/image53.jpg"/><Relationship Id="rId12" Type="http://schemas.openxmlformats.org/officeDocument/2006/relationships/image" Target="../media/image58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g"/><Relationship Id="rId11" Type="http://schemas.openxmlformats.org/officeDocument/2006/relationships/image" Target="../media/image57.jpg"/><Relationship Id="rId5" Type="http://schemas.openxmlformats.org/officeDocument/2006/relationships/image" Target="../media/image51.jpg"/><Relationship Id="rId10" Type="http://schemas.openxmlformats.org/officeDocument/2006/relationships/image" Target="../media/image56.jpg"/><Relationship Id="rId4" Type="http://schemas.openxmlformats.org/officeDocument/2006/relationships/image" Target="../media/image50.jpg"/><Relationship Id="rId9" Type="http://schemas.openxmlformats.org/officeDocument/2006/relationships/image" Target="../media/image55.jpg"/><Relationship Id="rId14" Type="http://schemas.openxmlformats.org/officeDocument/2006/relationships/image" Target="../media/image6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341" y="3493103"/>
            <a:ext cx="2115316" cy="3145542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031365" y="2095920"/>
            <a:ext cx="9144000" cy="339048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uk-UA" dirty="0"/>
          </a:p>
        </p:txBody>
      </p:sp>
      <p:pic>
        <p:nvPicPr>
          <p:cNvPr id="10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7900" y="4416550"/>
            <a:ext cx="573534" cy="505026"/>
          </a:xfrm>
          <a:prstGeom prst="rect">
            <a:avLst/>
          </a:prstGeom>
        </p:spPr>
      </p:pic>
      <p:grpSp>
        <p:nvGrpSpPr>
          <p:cNvPr id="11" name="Group 2"/>
          <p:cNvGrpSpPr/>
          <p:nvPr/>
        </p:nvGrpSpPr>
        <p:grpSpPr>
          <a:xfrm>
            <a:off x="420982" y="3182206"/>
            <a:ext cx="2417069" cy="3456439"/>
            <a:chOff x="3344569" y="426786"/>
            <a:chExt cx="2417069" cy="3456439"/>
          </a:xfrm>
        </p:grpSpPr>
        <p:pic>
          <p:nvPicPr>
            <p:cNvPr id="12" name="Рисунок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44569" y="426786"/>
              <a:ext cx="1863051" cy="3456439"/>
            </a:xfrm>
            <a:prstGeom prst="rect">
              <a:avLst/>
            </a:prstGeom>
          </p:spPr>
        </p:pic>
        <p:pic>
          <p:nvPicPr>
            <p:cNvPr id="13" name="Рисунок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06898" y="2129883"/>
              <a:ext cx="754740" cy="379141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9" y="413575"/>
            <a:ext cx="11186645" cy="445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02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" presetClass="emph" presetSubtype="2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6 7.40741E-7 L -0.19362 0.00648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324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5E-6 4.81481E-6 C 0.00443 -0.00741 0.01992 -0.01413 0.02565 -0.01413 C 0.06016 -0.01413 0.09584 0.09884 0.09584 0.21203 C 0.09584 0.15486 0.1138 0.09884 0.13047 0.09884 C 0.14831 0.09884 0.16498 0.15555 0.16498 0.21203 C 0.16498 0.18379 0.17383 0.15486 0.18282 0.15486 C 0.19167 0.15486 0.20065 0.18287 0.20065 0.21203 C 0.20065 0.19722 0.20521 0.18379 0.20951 0.18379 C 0.21407 0.18379 0.21836 0.19814 0.21836 0.21203 C 0.21836 0.20439 0.22058 0.19722 0.22292 0.19722 C 0.22409 0.19722 0.22735 0.20486 0.22735 0.21203 C 0.22735 0.2081 0.22852 0.20439 0.22956 0.20439 C 0.22956 0.20532 0.23177 0.20787 0.23177 0.21203 C 0.23177 0.20995 0.23177 0.2081 0.23295 0.2081 C 0.23295 0.20902 0.23412 0.21018 0.23412 0.21203 C 0.23412 0.21111 0.23412 0.20995 0.23412 0.20902 C 0.23529 0.20902 0.23529 0.20995 0.23529 0.21111 C 0.23646 0.21111 0.23646 0.21018 0.23646 0.20902 C 0.23763 0.20902 0.23763 0.20995 0.23763 0.21111 " pathEditMode="relative" rAng="0" ptsTypes="AAAAAAAAAAAAAAAAAAA">
                                      <p:cBhvr>
                                        <p:cTn id="1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540" y="0"/>
            <a:ext cx="4836460" cy="3429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917" y="3429000"/>
            <a:ext cx="5378824" cy="3429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576"/>
            <a:ext cx="4719917" cy="408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4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6956"/>
            <a:ext cx="4329953" cy="6811044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 мали можливість поспілкуватись на теми з дітьми , які є актуальними і потрібними для їх розвитку, як особистостей. А також налагодити взаємовідносини між учнями які мали конфлікти. Подолати сором*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язливість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тривогу, та небажання йти на контакт. 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23" y="174811"/>
            <a:ext cx="7431741" cy="625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51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6304" y="-351126"/>
            <a:ext cx="5366479" cy="2758191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Провели </a:t>
            </a:r>
            <a:b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бесіду з учнями «Курити чи ні?» Що є досить актуальним питанням серед учнів 3-8 класів.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 descr="Результат пошуку зображень за запитом &quot;шкідливі звичк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715837" cy="271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Результат пошуку зображень за запитом &quot;шкідливі звичк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783" y="8235"/>
            <a:ext cx="3026957" cy="302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Результат пошуку зображень за запитом &quot;шкідливі звички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650" y="2244822"/>
            <a:ext cx="4690331" cy="375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1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07576" y="147919"/>
            <a:ext cx="3573039" cy="1627094"/>
          </a:xfrm>
        </p:spPr>
        <p:txBody>
          <a:bodyPr/>
          <a:lstStyle/>
          <a:p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У дитячому центрі кожна дитина неповторна і потребує уваги з боку педагогів чи навіть нас практикантів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Ми  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доклали усі зусилля, щоб діти не відчували себе самотніми і непотрібними, які нажаль, обмежені батьківською увагою у зв*</a:t>
            </a:r>
            <a:r>
              <a:rPr lang="uk-UA" dirty="0" err="1">
                <a:solidFill>
                  <a:schemeClr val="accent1">
                    <a:lumMod val="50000"/>
                  </a:schemeClr>
                </a:solidFill>
              </a:rPr>
              <a:t>язку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 з певними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обставинами. Тому дарували їм щастя, радість та завжди допомагали їм у всіх їхніх починаннях чи захопленнях)))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615" y="33896"/>
            <a:ext cx="3939385" cy="39598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234" y="3187665"/>
            <a:ext cx="4177507" cy="367033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615" y="33896"/>
            <a:ext cx="4572000" cy="39598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339" y="3187666"/>
            <a:ext cx="3364308" cy="367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324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20277">
            <a:off x="5333297" y="1668630"/>
            <a:ext cx="2571750" cy="4572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3454400"/>
            <a:ext cx="4876800" cy="37592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335" y="5004058"/>
            <a:ext cx="3700048" cy="248950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788" y="3159456"/>
            <a:ext cx="3255015" cy="358705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546" y="-484060"/>
            <a:ext cx="2095501" cy="279400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3878">
            <a:off x="7154285" y="2945656"/>
            <a:ext cx="2795306" cy="20964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1" y="-305700"/>
            <a:ext cx="4644049" cy="260066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846" y="-484060"/>
            <a:ext cx="4406153" cy="33046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830">
            <a:off x="-99078" y="554721"/>
            <a:ext cx="4182376" cy="33186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2137">
            <a:off x="-17477" y="3628788"/>
            <a:ext cx="3167414" cy="294540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5636">
            <a:off x="9276607" y="3578475"/>
            <a:ext cx="2676936" cy="308982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4813">
            <a:off x="8640504" y="687360"/>
            <a:ext cx="3429000" cy="262591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41103">
            <a:off x="4389806" y="-836831"/>
            <a:ext cx="3181393" cy="412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10286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9808" y="2569705"/>
            <a:ext cx="6614173" cy="69958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uk-UA" dirty="0" smtClean="0"/>
              <a:t>Дякую за увагу :)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907302" y="4415399"/>
            <a:ext cx="6614173" cy="6995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dirty="0" err="1" smtClean="0">
                <a:solidFill>
                  <a:schemeClr val="tx1"/>
                </a:solidFill>
              </a:rPr>
              <a:t>Підготували</a:t>
            </a:r>
            <a:r>
              <a:rPr lang="ru-RU" sz="2000" dirty="0" smtClean="0">
                <a:solidFill>
                  <a:schemeClr val="tx1"/>
                </a:solidFill>
              </a:rPr>
              <a:t> студентки </a:t>
            </a:r>
          </a:p>
          <a:p>
            <a:pPr algn="ctr">
              <a:lnSpc>
                <a:spcPct val="100000"/>
              </a:lnSpc>
            </a:pP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групи</a:t>
            </a:r>
            <a:r>
              <a:rPr lang="ru-RU" sz="2000" dirty="0" smtClean="0">
                <a:solidFill>
                  <a:schemeClr val="tx1"/>
                </a:solidFill>
              </a:rPr>
              <a:t> ФПС-42 </a:t>
            </a:r>
          </a:p>
          <a:p>
            <a:pPr algn="ctr">
              <a:lnSpc>
                <a:spcPct val="100000"/>
              </a:lnSpc>
            </a:pPr>
            <a:r>
              <a:rPr lang="uk-UA" sz="2000" dirty="0" smtClean="0">
                <a:solidFill>
                  <a:schemeClr val="tx1"/>
                </a:solidFill>
              </a:rPr>
              <a:t>Возняк Христина </a:t>
            </a:r>
          </a:p>
          <a:p>
            <a:pPr algn="ctr">
              <a:lnSpc>
                <a:spcPct val="100000"/>
              </a:lnSpc>
            </a:pPr>
            <a:r>
              <a:rPr lang="uk-UA" sz="2000" dirty="0" err="1" smtClean="0">
                <a:solidFill>
                  <a:schemeClr val="tx1"/>
                </a:solidFill>
              </a:rPr>
              <a:t>Чесак</a:t>
            </a:r>
            <a:r>
              <a:rPr lang="uk-UA" sz="2000" dirty="0" smtClean="0">
                <a:solidFill>
                  <a:schemeClr val="tx1"/>
                </a:solidFill>
              </a:rPr>
              <a:t> Орися</a:t>
            </a:r>
          </a:p>
          <a:p>
            <a:pPr algn="ctr">
              <a:lnSpc>
                <a:spcPct val="100000"/>
              </a:lnSpc>
            </a:pPr>
            <a:r>
              <a:rPr lang="ru-RU" sz="2000" dirty="0" err="1" smtClean="0">
                <a:solidFill>
                  <a:schemeClr val="tx1"/>
                </a:solidFill>
              </a:rPr>
              <a:t>Сурдушкіна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</a:t>
            </a:r>
            <a:r>
              <a:rPr lang="ru-RU" sz="2000" dirty="0" err="1" smtClean="0">
                <a:solidFill>
                  <a:schemeClr val="tx1"/>
                </a:solidFill>
              </a:rPr>
              <a:t>аталія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uk-UA" sz="2000" dirty="0" smtClean="0">
                <a:solidFill>
                  <a:schemeClr val="tx1"/>
                </a:solidFill>
              </a:rPr>
              <a:t>Садова Оля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96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applause.wav"/>
          </p:stSnd>
        </p:sndAc>
      </p:transition>
    </mc:Choice>
    <mc:Fallback xmlns="">
      <p:transition spd="slow">
        <p:split orient="vert"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0" y="1"/>
            <a:ext cx="6430779" cy="6548718"/>
          </a:xfrm>
          <a:noFill/>
          <a:ln>
            <a:noFill/>
          </a:ln>
        </p:spPr>
        <p:txBody>
          <a:bodyPr/>
          <a:lstStyle/>
          <a:p>
            <a:pPr fontAlgn="base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Львівський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розпочав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свою роботу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січні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2001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року.Протягом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Дитячий центр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відвідало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400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змінювались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приміщення.Все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залишається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незмінним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одне-діти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потребують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тепла і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.))))))))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4779" y="338722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rgbClr val="0070C0"/>
                </a:solidFill>
                <a:latin typeface="Ubuntu"/>
              </a:rPr>
              <a:t> </a:t>
            </a:r>
            <a:endParaRPr lang="uk-UA" sz="3200" dirty="0">
              <a:solidFill>
                <a:srgbClr val="0070C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4779" y="404324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3200" b="1" dirty="0" smtClean="0">
                <a:solidFill>
                  <a:srgbClr val="0070C0"/>
                </a:solidFill>
                <a:latin typeface="Ubuntu"/>
              </a:rPr>
              <a:t> </a:t>
            </a:r>
            <a:endParaRPr lang="uk-UA" sz="3200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558" y="1"/>
            <a:ext cx="5426442" cy="30099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558" y="3009901"/>
            <a:ext cx="5426442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204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12330952" cy="6212540"/>
          </a:xfrm>
          <a:noFill/>
          <a:ln>
            <a:noFill/>
          </a:ln>
        </p:spPr>
        <p:txBody>
          <a:bodyPr>
            <a:noAutofit/>
          </a:bodyPr>
          <a:lstStyle/>
          <a:p>
            <a:pPr fontAlgn="base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 “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Львівський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їжу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двічі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день;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одяг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взуття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шкільними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знаряддями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підручниками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шкільного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гуртки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клуби;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суботам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проводиться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оздоровча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(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басейн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настільний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теніс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екскурсії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театри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музеї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парки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літніх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канікул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відпочинкові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табори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04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12057" y="282387"/>
            <a:ext cx="5455025" cy="5082989"/>
          </a:xfrm>
        </p:spPr>
        <p:txBody>
          <a:bodyPr/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Дитячий центр відіграє велику роль у питанні гігієни </a:t>
            </a:r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дітей.Вони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мають змогу </a:t>
            </a:r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покупатися,підстригтися,випрати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свої </a:t>
            </a:r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речі,та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потребі,поборовши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свій </a:t>
            </a:r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страх,відвідати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стоматолога. Також центр забезпечує дітей здоровим  та корисним харчуванням, від якого діти ніколи не відмовляються!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082" y="282386"/>
            <a:ext cx="6624918" cy="574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73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-154744" y="-56272"/>
            <a:ext cx="6657205" cy="2405523"/>
          </a:xfrm>
          <a:noFill/>
          <a:ln>
            <a:noFill/>
          </a:ln>
        </p:spPr>
        <p:txBody>
          <a:bodyPr/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Кімнати просторі, кожна з яких  має свою назву, обладнання, </a:t>
            </a:r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іграшки,матеріали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навчання та тренінгів.  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61" y="-1"/>
            <a:ext cx="5548696" cy="40655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49252"/>
            <a:ext cx="5278570" cy="40655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764" y="2950023"/>
            <a:ext cx="5220051" cy="3429000"/>
          </a:xfrm>
          <a:prstGeom prst="rect">
            <a:avLst/>
          </a:prstGeom>
        </p:spPr>
      </p:pic>
      <p:pic>
        <p:nvPicPr>
          <p:cNvPr id="8" name="Рисунок 7" descr="https://pp.vk.me/c837427/v837427187/c599/OQ2aHH1qzxc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0" t="20698" r="16277" b="25148"/>
          <a:stretch/>
        </p:blipFill>
        <p:spPr bwMode="auto">
          <a:xfrm>
            <a:off x="6140470" y="6936923"/>
            <a:ext cx="5508077" cy="38798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449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51 0.24468 L -0.24492 -0.8365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72" y="-5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51098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853"/>
            <a:ext cx="4908176" cy="39063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165" y="2608728"/>
            <a:ext cx="5217459" cy="424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77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67236" y="349624"/>
            <a:ext cx="5271247" cy="3173506"/>
          </a:xfrm>
          <a:noFill/>
          <a:ln>
            <a:noFill/>
          </a:ln>
        </p:spPr>
        <p:txBody>
          <a:bodyPr/>
          <a:lstStyle/>
          <a:p>
            <a:r>
              <a:rPr lang="uk-UA" sz="3200" dirty="0" smtClean="0"/>
              <a:t>Виконання домашнього завдання з дітьми 1-4 класів. Доволі складний процес, оскільки до кожного учня потрібно було знайти індивідуальний підхід і прищепити бажання вчитися</a:t>
            </a:r>
            <a:r>
              <a:rPr lang="uk-UA" sz="4400" dirty="0" smtClean="0"/>
              <a:t>.</a:t>
            </a:r>
            <a:endParaRPr lang="uk-UA" sz="4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09" y="3752039"/>
            <a:ext cx="4585444" cy="31059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064" y="2783542"/>
            <a:ext cx="4488936" cy="38186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213" y="1"/>
            <a:ext cx="3375212" cy="355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66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074" y="292464"/>
            <a:ext cx="11378020" cy="1839398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Кожна дитина має можливість самостійно вибрати чим їй займатись після виконання домашнього завдання)))))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882" y="1748119"/>
            <a:ext cx="5974976" cy="46661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429000"/>
            <a:ext cx="4572000" cy="3429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7294"/>
            <a:ext cx="4034118" cy="361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31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9082" y="914400"/>
            <a:ext cx="6243148" cy="1580091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</a:t>
            </a:r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«Неіснуюча тварина», «Кінетичний малюнок сім*ї» , «методика Айзенка» змусили зацікавити навіть самих неслухняних учнів і тих які не мали бажання щось робити))))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188" y="208491"/>
            <a:ext cx="5096435" cy="4572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5588"/>
            <a:ext cx="6304237" cy="383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26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2FF6AE2C-0855-4436-BAB0-964168DB80F7}" vid="{82FFDBF2-270A-4196-BBA2-1947BAF14E3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2C15FF-1675-4B64-8D0C-D78E36D0F68C}">
  <ds:schemaRefs>
    <ds:schemaRef ds:uri="http://schemas.microsoft.com/office/2006/documentManagement/types"/>
    <ds:schemaRef ds:uri="6ee78bd2-4339-4042-adc0-bcc646419980"/>
    <ds:schemaRef ds:uri="http://purl.org/dc/elements/1.1/"/>
    <ds:schemaRef ds:uri="http://www.w3.org/XML/1998/namespace"/>
    <ds:schemaRef ds:uri="http://purl.org/dc/dcmitype/"/>
    <ds:schemaRef ds:uri="http://purl.org/dc/terms/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http://schemas.microsoft.com/office/infopath/2007/PartnerControls"/>
    <ds:schemaRef ds:uri="2547570a-e5f4-4946-a4c3-82580e42479e"/>
  </ds:schemaRefs>
</ds:datastoreItem>
</file>

<file path=customXml/itemProps2.xml><?xml version="1.0" encoding="utf-8"?>
<ds:datastoreItem xmlns:ds="http://schemas.openxmlformats.org/officeDocument/2006/customXml" ds:itemID="{4F8F9056-19CC-403D-A4E3-D0BFC3D9E6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67FFB0-F441-4120-8FA0-C46780EE30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с играющими детьми</Template>
  <TotalTime>0</TotalTime>
  <Words>270</Words>
  <Application>Microsoft Office PowerPoint</Application>
  <PresentationFormat>Широкоэкранный</PresentationFormat>
  <Paragraphs>21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Segoe UI</vt:lpstr>
      <vt:lpstr>Times New Roman</vt:lpstr>
      <vt:lpstr>Ubuntu</vt:lpstr>
      <vt:lpstr>Тема1</vt:lpstr>
      <vt:lpstr>Презентация PowerPoint</vt:lpstr>
      <vt:lpstr>Презентация PowerPoint</vt:lpstr>
      <vt:lpstr>Діяльність ГО “Львівський центр піклування про дітей” спрямована на різні аспекти життя дітей: діти отримують їжу двічі на день; при потребі отримують одяг та взуття; при потребі забезпечуються шкільними знаряддями та підручниками; соціальні працівники допомагають у підготовці шкільного домашнього завдання; працюють різноманітні гуртки та клуби; по суботам проводиться оздоровча програмa ( басейн, настільний теніс); проводяться екскурсії в театри, музеї, парки міста; під час літніх канікул проводяться відпочинкові табори. </vt:lpstr>
      <vt:lpstr>Дитячий центр відіграє велику роль у питанні гігієни дітей.Вони мають змогу покупатися,підстригтися,випрати свої речі,та при потребі,поборовши свій страх,відвідати стоматолога. Також центр забезпечує дітей здоровим  та корисним харчуванням, від якого діти ніколи не відмовляються!</vt:lpstr>
      <vt:lpstr>Презентация PowerPoint</vt:lpstr>
      <vt:lpstr>Презентация PowerPoint</vt:lpstr>
      <vt:lpstr>Презентация PowerPoint</vt:lpstr>
      <vt:lpstr>Кожна дитина має можливість самостійно вибрати чим їй займатись після виконання домашнього завдання)))))</vt:lpstr>
      <vt:lpstr>Проведення методик «Неіснуюча тварина», «Кінетичний малюнок сім*ї» , «методика Айзенка» змусили зацікавити навіть самих неслухняних учнів і тих які не мали бажання щось робити))))</vt:lpstr>
      <vt:lpstr>Презентация PowerPoint</vt:lpstr>
      <vt:lpstr>Ми мали можливість поспілкуватись на теми з дітьми , які є актуальними і потрібними для їх розвитку, як особистостей. А також налагодити взаємовідносини між учнями які мали конфлікти. Подолати сором*язливість, тривогу, та небажання йти на контакт. </vt:lpstr>
      <vt:lpstr>Провели  бесіду з учнями «Курити чи ні?» Що є досить актуальним питанням серед учнів 3-8 класів.</vt:lpstr>
      <vt:lpstr> </vt:lpstr>
      <vt:lpstr>Презентация PowerPoint</vt:lpstr>
      <vt:lpstr>Дякую за увагу :)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2016-11-25T16:32:55Z</dcterms:created>
  <dcterms:modified xsi:type="dcterms:W3CDTF">2017-10-29T18:50:51Z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