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721" r:id="rId2"/>
    <p:sldMasterId id="2147483733" r:id="rId3"/>
  </p:sldMasterIdLst>
  <p:notesMasterIdLst>
    <p:notesMasterId r:id="rId38"/>
  </p:notesMasterIdLst>
  <p:sldIdLst>
    <p:sldId id="308" r:id="rId4"/>
    <p:sldId id="280" r:id="rId5"/>
    <p:sldId id="306" r:id="rId6"/>
    <p:sldId id="307" r:id="rId7"/>
    <p:sldId id="322" r:id="rId8"/>
    <p:sldId id="312" r:id="rId9"/>
    <p:sldId id="295" r:id="rId10"/>
    <p:sldId id="296" r:id="rId11"/>
    <p:sldId id="282" r:id="rId12"/>
    <p:sldId id="281" r:id="rId13"/>
    <p:sldId id="283" r:id="rId14"/>
    <p:sldId id="293" r:id="rId15"/>
    <p:sldId id="297" r:id="rId16"/>
    <p:sldId id="299" r:id="rId17"/>
    <p:sldId id="325" r:id="rId18"/>
    <p:sldId id="327" r:id="rId19"/>
    <p:sldId id="290" r:id="rId20"/>
    <p:sldId id="319" r:id="rId21"/>
    <p:sldId id="284" r:id="rId22"/>
    <p:sldId id="326" r:id="rId23"/>
    <p:sldId id="328" r:id="rId24"/>
    <p:sldId id="329" r:id="rId25"/>
    <p:sldId id="330" r:id="rId26"/>
    <p:sldId id="331" r:id="rId27"/>
    <p:sldId id="332" r:id="rId28"/>
    <p:sldId id="335" r:id="rId29"/>
    <p:sldId id="333" r:id="rId30"/>
    <p:sldId id="304" r:id="rId31"/>
    <p:sldId id="315" r:id="rId32"/>
    <p:sldId id="316" r:id="rId33"/>
    <p:sldId id="313" r:id="rId34"/>
    <p:sldId id="324" r:id="rId35"/>
    <p:sldId id="314" r:id="rId36"/>
    <p:sldId id="336" r:id="rId37"/>
  </p:sldIdLst>
  <p:sldSz cx="9144000" cy="6858000" type="screen4x3"/>
  <p:notesSz cx="6761163" cy="9942513"/>
  <p:embeddedFontLst>
    <p:embeddedFont>
      <p:font typeface="Century Gothic" panose="020B0502020202020204" pitchFamily="34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Franklin Gothic Book" panose="020B0503020102020204" pitchFamily="34" charset="0"/>
      <p:regular r:id="rId47"/>
      <p: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921" autoAdjust="0"/>
  </p:normalViewPr>
  <p:slideViewPr>
    <p:cSldViewPr>
      <p:cViewPr varScale="1">
        <p:scale>
          <a:sx n="92" d="100"/>
          <a:sy n="92" d="100"/>
        </p:scale>
        <p:origin x="-210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6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41856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ba86c47b3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ba86c47b3_1_9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282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995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426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666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516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151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312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853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137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07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861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878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5490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001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279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45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7538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440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81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9697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28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uk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6808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uk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027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11.png"/><Relationship Id="rId9" Type="http://schemas.openxmlformats.org/officeDocument/2006/relationships/image" Target="../media/image2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11.png"/><Relationship Id="rId9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image" Target="../media/image1.pn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17" Type="http://schemas.openxmlformats.org/officeDocument/2006/relationships/image" Target="../media/image57.jpe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5" Type="http://schemas.openxmlformats.org/officeDocument/2006/relationships/image" Target="../media/image5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43" y="188640"/>
            <a:ext cx="1177012" cy="685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415275" y="1053400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3549162" y="326425"/>
            <a:ext cx="52959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uk" sz="30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400" b="1" dirty="0">
              <a:solidFill>
                <a:srgbClr val="141B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1283677"/>
            <a:ext cx="75134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uk-UA" altLang="uk-UA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11960" y="1683787"/>
            <a:ext cx="41044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F0A22E"/>
              </a:buClr>
              <a:buSzPct val="70000"/>
            </a:pPr>
            <a:r>
              <a:rPr lang="uk-UA" sz="2800" b="1" kern="1200" dirty="0">
                <a:solidFill>
                  <a:prstClr val="black"/>
                </a:solidFill>
                <a:latin typeface="+mj-lt"/>
              </a:rPr>
              <a:t>Звіт </a:t>
            </a:r>
            <a:endParaRPr lang="en-US" sz="2800" b="1" kern="1200" dirty="0">
              <a:solidFill>
                <a:prstClr val="black"/>
              </a:solidFill>
              <a:latin typeface="+mj-lt"/>
            </a:endParaRPr>
          </a:p>
          <a:p>
            <a:pPr lvl="0" algn="ctr">
              <a:buClr>
                <a:srgbClr val="F0A22E"/>
              </a:buClr>
              <a:buSzPct val="70000"/>
            </a:pPr>
            <a:r>
              <a:rPr lang="uk-UA" sz="2800" kern="1200" dirty="0">
                <a:solidFill>
                  <a:prstClr val="black"/>
                </a:solidFill>
                <a:latin typeface="+mj-lt"/>
              </a:rPr>
              <a:t>д</a:t>
            </a:r>
            <a:r>
              <a:rPr lang="uk-UA" sz="2800" kern="1200" dirty="0" smtClean="0">
                <a:solidFill>
                  <a:prstClr val="black"/>
                </a:solidFill>
                <a:latin typeface="+mj-lt"/>
              </a:rPr>
              <a:t>екана</a:t>
            </a:r>
          </a:p>
          <a:p>
            <a:pPr lvl="0" algn="ctr">
              <a:buClr>
                <a:srgbClr val="F0A22E"/>
              </a:buClr>
              <a:buSzPct val="70000"/>
            </a:pPr>
            <a:r>
              <a:rPr lang="uk-UA" sz="2800" kern="1200" dirty="0" smtClean="0">
                <a:solidFill>
                  <a:prstClr val="black"/>
                </a:solidFill>
                <a:latin typeface="+mj-lt"/>
              </a:rPr>
              <a:t>факультету  </a:t>
            </a:r>
            <a:r>
              <a:rPr lang="uk-UA" sz="2800" kern="1200" dirty="0">
                <a:solidFill>
                  <a:prstClr val="black"/>
                </a:solidFill>
                <a:latin typeface="+mj-lt"/>
              </a:rPr>
              <a:t>педагогічної освіти  </a:t>
            </a:r>
          </a:p>
          <a:p>
            <a:pPr lvl="0" algn="ctr">
              <a:buClr>
                <a:srgbClr val="F0A22E"/>
              </a:buClr>
              <a:buSzPct val="70000"/>
            </a:pPr>
            <a:r>
              <a:rPr lang="uk-UA" sz="2800" kern="1200" dirty="0">
                <a:solidFill>
                  <a:prstClr val="black"/>
                </a:solidFill>
                <a:latin typeface="+mj-lt"/>
              </a:rPr>
              <a:t>доц. </a:t>
            </a:r>
            <a:r>
              <a:rPr lang="uk-UA" sz="2800" kern="1200" dirty="0" err="1">
                <a:solidFill>
                  <a:prstClr val="black"/>
                </a:solidFill>
                <a:latin typeface="+mj-lt"/>
              </a:rPr>
              <a:t>Герцюка</a:t>
            </a:r>
            <a:r>
              <a:rPr lang="uk-UA" sz="2800" kern="1200" dirty="0">
                <a:solidFill>
                  <a:prstClr val="black"/>
                </a:solidFill>
                <a:latin typeface="+mj-lt"/>
              </a:rPr>
              <a:t> Д.Д. </a:t>
            </a:r>
            <a:endParaRPr lang="uk-UA" sz="2800" kern="1200" dirty="0" smtClean="0">
              <a:solidFill>
                <a:prstClr val="black"/>
              </a:solidFill>
              <a:latin typeface="+mj-lt"/>
            </a:endParaRPr>
          </a:p>
          <a:p>
            <a:pPr lvl="0" algn="ctr">
              <a:buClr>
                <a:srgbClr val="F0A22E"/>
              </a:buClr>
              <a:buSzPct val="70000"/>
            </a:pPr>
            <a:r>
              <a:rPr lang="uk-UA" sz="2800" kern="1200" dirty="0" smtClean="0">
                <a:solidFill>
                  <a:prstClr val="black"/>
                </a:solidFill>
                <a:latin typeface="+mj-lt"/>
              </a:rPr>
              <a:t>про </a:t>
            </a:r>
            <a:r>
              <a:rPr lang="uk-UA" sz="2800" kern="1200" dirty="0">
                <a:solidFill>
                  <a:prstClr val="black"/>
                </a:solidFill>
                <a:latin typeface="+mj-lt"/>
              </a:rPr>
              <a:t>роботу  з  </a:t>
            </a:r>
            <a:r>
              <a:rPr lang="uk-UA" sz="2800" kern="1200" dirty="0" smtClean="0">
                <a:solidFill>
                  <a:prstClr val="black"/>
                </a:solidFill>
                <a:latin typeface="+mj-lt"/>
              </a:rPr>
              <a:t>квітня 2018 р.  по </a:t>
            </a:r>
            <a:r>
              <a:rPr lang="uk-UA" sz="2800" kern="1200" smtClean="0">
                <a:solidFill>
                  <a:prstClr val="black"/>
                </a:solidFill>
                <a:latin typeface="+mj-lt"/>
              </a:rPr>
              <a:t>квітень  </a:t>
            </a:r>
            <a:r>
              <a:rPr lang="uk-UA" sz="2800" kern="1200" smtClean="0">
                <a:solidFill>
                  <a:prstClr val="black"/>
                </a:solidFill>
                <a:latin typeface="+mj-lt"/>
              </a:rPr>
              <a:t>2019  </a:t>
            </a:r>
            <a:r>
              <a:rPr lang="uk-UA" sz="2800" kern="1200" dirty="0" smtClean="0">
                <a:solidFill>
                  <a:prstClr val="black"/>
                </a:solidFill>
                <a:latin typeface="+mj-lt"/>
              </a:rPr>
              <a:t>р</a:t>
            </a:r>
            <a:r>
              <a:rPr lang="uk-UA" sz="2800" b="1" kern="1200" dirty="0" smtClean="0">
                <a:solidFill>
                  <a:prstClr val="black"/>
                </a:solidFill>
                <a:latin typeface="Franklin Gothic Book"/>
              </a:rPr>
              <a:t>. </a:t>
            </a:r>
            <a:endParaRPr lang="uk-UA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4967"/>
            <a:ext cx="2412000" cy="324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746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77012" cy="685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415275" y="1053400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3502150" y="326425"/>
            <a:ext cx="52959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uk" sz="30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uk" sz="24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Ліцензування  та акредитація </a:t>
            </a:r>
            <a:endParaRPr sz="2400" b="1" dirty="0">
              <a:solidFill>
                <a:srgbClr val="141B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3" y="405999"/>
            <a:ext cx="96361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1283677"/>
            <a:ext cx="7513422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uk-UA" altLang="uk-UA" sz="1800" dirty="0" smtClean="0">
                <a:latin typeface="Arial" pitchFamily="34" charset="0"/>
                <a:cs typeface="Arial" pitchFamily="34" charset="0"/>
              </a:rPr>
              <a:t>. Здійснено акредитацію  спеціальностей  </a:t>
            </a:r>
            <a:r>
              <a:rPr lang="uk-UA" altLang="uk-UA" sz="1800" dirty="0">
                <a:latin typeface="Arial" pitchFamily="34" charset="0"/>
                <a:cs typeface="Arial" pitchFamily="34" charset="0"/>
              </a:rPr>
              <a:t>ОР «</a:t>
            </a:r>
            <a:r>
              <a:rPr lang="uk-UA" altLang="uk-UA" sz="1800" dirty="0" smtClean="0">
                <a:latin typeface="Arial" pitchFamily="34" charset="0"/>
                <a:cs typeface="Arial" pitchFamily="34" charset="0"/>
              </a:rPr>
              <a:t>Магістр»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1800" dirty="0" smtClean="0">
                <a:latin typeface="Arial" pitchFamily="34" charset="0"/>
                <a:cs typeface="Arial" pitchFamily="34" charset="0"/>
              </a:rPr>
              <a:t>012 Дошкільна </a:t>
            </a:r>
            <a:r>
              <a:rPr lang="uk-UA" altLang="uk-UA" sz="1800" dirty="0">
                <a:latin typeface="Arial" pitchFamily="34" charset="0"/>
                <a:cs typeface="Arial" pitchFamily="34" charset="0"/>
              </a:rPr>
              <a:t>освіта, </a:t>
            </a:r>
            <a:r>
              <a:rPr lang="uk-UA" altLang="uk-UA" sz="1800" dirty="0" smtClean="0">
                <a:latin typeface="Arial" pitchFamily="34" charset="0"/>
                <a:cs typeface="Arial" pitchFamily="34" charset="0"/>
              </a:rPr>
              <a:t>016  Спеціальна освіта.</a:t>
            </a: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ClrTx/>
              <a:buAutoNum type="arabicPlain" startAt="12"/>
            </a:pPr>
            <a:endParaRPr lang="uk-UA" altLang="uk-UA" sz="1800" dirty="0">
              <a:latin typeface="Arial" pitchFamily="34" charset="0"/>
              <a:cs typeface="Arial" pitchFamily="34" charset="0"/>
            </a:endParaRP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ClrTx/>
              <a:buAutoNum type="arabicPlain" startAt="12"/>
            </a:pPr>
            <a:endParaRPr lang="uk-UA" altLang="uk-UA" sz="1800" dirty="0" smtClean="0">
              <a:latin typeface="Arial" pitchFamily="34" charset="0"/>
              <a:cs typeface="Arial" pitchFamily="34" charset="0"/>
            </a:endParaRP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ClrTx/>
              <a:buAutoNum type="arabicPlain" startAt="12"/>
            </a:pPr>
            <a:endParaRPr lang="uk-UA" altLang="uk-UA" sz="1800" dirty="0">
              <a:latin typeface="Arial" pitchFamily="34" charset="0"/>
              <a:cs typeface="Arial" pitchFamily="34" charset="0"/>
            </a:endParaRP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ClrTx/>
              <a:buAutoNum type="arabicPlain" startAt="12"/>
            </a:pPr>
            <a:endParaRPr lang="uk-UA" altLang="uk-UA" sz="1800" dirty="0" smtClean="0">
              <a:latin typeface="Arial" pitchFamily="34" charset="0"/>
              <a:cs typeface="Arial" pitchFamily="34" charset="0"/>
            </a:endParaRP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ClrTx/>
              <a:buAutoNum type="arabicPlain" startAt="12"/>
            </a:pPr>
            <a:endParaRPr lang="uk-UA" altLang="uk-UA" sz="1800" dirty="0">
              <a:latin typeface="Arial" pitchFamily="34" charset="0"/>
              <a:cs typeface="Arial" pitchFamily="34" charset="0"/>
            </a:endParaRP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ClrTx/>
              <a:buAutoNum type="arabicPlain" startAt="12"/>
            </a:pPr>
            <a:endParaRPr lang="uk-UA" altLang="uk-UA" sz="1800" dirty="0" smtClean="0"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endParaRPr lang="uk-UA" altLang="uk-UA" sz="1800" dirty="0" smtClean="0"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1800" dirty="0" smtClean="0">
                <a:latin typeface="Arial" pitchFamily="34" charset="0"/>
                <a:cs typeface="Arial" pitchFamily="34" charset="0"/>
              </a:rPr>
              <a:t>2. Проведено ліцензування  і оголошено набір  у 2019 р. на спеціальність  ОР «Магістр» 011 Освітні, педагогічні  науки.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1800" dirty="0" smtClean="0">
                <a:latin typeface="Arial" pitchFamily="34" charset="0"/>
                <a:cs typeface="Arial" pitchFamily="34" charset="0"/>
              </a:rPr>
              <a:t>(Освітня програма  «Організація освітнього простору: управління та експертиза»).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1800" dirty="0" smtClean="0">
                <a:latin typeface="Arial" pitchFamily="34" charset="0"/>
                <a:cs typeface="Arial" pitchFamily="34" charset="0"/>
              </a:rPr>
              <a:t>3. Підготовлено  і передано на розгляд МОН України  ліцензійну справу  спеціальності  ОР «Магістр» 231 Соціальна робота.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1800" dirty="0" smtClean="0">
                <a:latin typeface="Arial" pitchFamily="34" charset="0"/>
                <a:cs typeface="Arial" pitchFamily="34" charset="0"/>
              </a:rPr>
              <a:t>4. </a:t>
            </a:r>
            <a:r>
              <a:rPr lang="uk-UA" altLang="uk-UA" sz="1800" dirty="0">
                <a:latin typeface="Arial" pitchFamily="34" charset="0"/>
                <a:cs typeface="Arial" pitchFamily="34" charset="0"/>
              </a:rPr>
              <a:t>Підготовлено  і передано на розгляд МОН України  ліцензійну справу  </a:t>
            </a:r>
            <a:r>
              <a:rPr lang="uk-UA" altLang="uk-UA" sz="1800" dirty="0" err="1" smtClean="0">
                <a:latin typeface="Arial" pitchFamily="34" charset="0"/>
                <a:cs typeface="Arial" pitchFamily="34" charset="0"/>
              </a:rPr>
              <a:t>освітньо-наукової</a:t>
            </a:r>
            <a:r>
              <a:rPr lang="uk-UA" altLang="uk-UA" sz="1800" dirty="0" smtClean="0">
                <a:latin typeface="Arial" pitchFamily="34" charset="0"/>
                <a:cs typeface="Arial" pitchFamily="34" charset="0"/>
              </a:rPr>
              <a:t> програми підготовки доктора філософії зі спеціальності  011 Освітні, педагогічні науки. </a:t>
            </a:r>
            <a:endParaRPr lang="uk-UA" altLang="uk-UA" sz="1800" dirty="0"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</a:pPr>
            <a:endParaRPr lang="uk-UA" altLang="uk-UA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658" y="2021011"/>
            <a:ext cx="2484000" cy="1794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410" y="2029806"/>
            <a:ext cx="2448000" cy="176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646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77012" cy="685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415275" y="1053400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1907704" y="433424"/>
            <a:ext cx="6924399" cy="592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uk" sz="30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uk" sz="24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Навчальна і навчально-методична робота </a:t>
            </a:r>
            <a:endParaRPr sz="2400" b="1" dirty="0">
              <a:solidFill>
                <a:srgbClr val="141B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11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3" y="405999"/>
            <a:ext cx="96361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1141663"/>
            <a:ext cx="6696744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1800" dirty="0" smtClean="0">
                <a:latin typeface="+mj-lt"/>
                <a:cs typeface="Arial" pitchFamily="34" charset="0"/>
              </a:rPr>
              <a:t>1. Оновлено і розміщено на сайті факультету освітні програми усіх спеціальностей  ОР  Бакалавр і Магістр.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1800" dirty="0" smtClean="0">
                <a:latin typeface="+mj-lt"/>
                <a:cs typeface="Arial" pitchFamily="34" charset="0"/>
              </a:rPr>
              <a:t>2. Підготовлено і розміщено </a:t>
            </a:r>
            <a:r>
              <a:rPr lang="uk-UA" altLang="uk-UA" sz="1800" dirty="0">
                <a:latin typeface="+mj-lt"/>
                <a:cs typeface="Arial" pitchFamily="34" charset="0"/>
              </a:rPr>
              <a:t>в</a:t>
            </a:r>
            <a:r>
              <a:rPr lang="uk-UA" altLang="uk-UA" sz="1800" dirty="0" smtClean="0">
                <a:latin typeface="+mj-lt"/>
                <a:cs typeface="Arial" pitchFamily="34" charset="0"/>
              </a:rPr>
              <a:t> університетській системі  електронного навчання  </a:t>
            </a:r>
            <a:r>
              <a:rPr lang="en-US" altLang="uk-UA" sz="1800" dirty="0" smtClean="0">
                <a:latin typeface="+mj-lt"/>
                <a:cs typeface="Arial" pitchFamily="34" charset="0"/>
              </a:rPr>
              <a:t>MOODLE</a:t>
            </a:r>
            <a:r>
              <a:rPr lang="uk-UA" altLang="uk-UA" sz="1800" dirty="0">
                <a:latin typeface="+mj-lt"/>
                <a:cs typeface="Arial" pitchFamily="34" charset="0"/>
              </a:rPr>
              <a:t> </a:t>
            </a:r>
            <a:r>
              <a:rPr lang="uk-UA" altLang="uk-UA" sz="1800" dirty="0" smtClean="0">
                <a:latin typeface="+mj-lt"/>
                <a:cs typeface="Arial" pitchFamily="34" charset="0"/>
              </a:rPr>
              <a:t> </a:t>
            </a:r>
            <a:r>
              <a:rPr lang="uk-UA" altLang="uk-UA" sz="1800" b="1" dirty="0" smtClean="0">
                <a:latin typeface="+mj-lt"/>
                <a:cs typeface="Arial" pitchFamily="34" charset="0"/>
              </a:rPr>
              <a:t>два</a:t>
            </a:r>
            <a:r>
              <a:rPr lang="uk-UA" altLang="uk-UA" sz="1800" dirty="0" smtClean="0">
                <a:latin typeface="+mj-lt"/>
                <a:cs typeface="Arial" pitchFamily="34" charset="0"/>
              </a:rPr>
              <a:t> електронні  курси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1800" dirty="0" smtClean="0">
                <a:latin typeface="+mj-lt"/>
                <a:cs typeface="Arial" pitchFamily="34" charset="0"/>
              </a:rPr>
              <a:t>(доц. </a:t>
            </a:r>
            <a:r>
              <a:rPr lang="uk-UA" altLang="uk-UA" sz="1800" dirty="0" err="1" smtClean="0">
                <a:latin typeface="+mj-lt"/>
                <a:cs typeface="Arial" pitchFamily="34" charset="0"/>
              </a:rPr>
              <a:t>Біляковська</a:t>
            </a:r>
            <a:r>
              <a:rPr lang="uk-UA" altLang="uk-UA" sz="1800" dirty="0" smtClean="0">
                <a:latin typeface="+mj-lt"/>
                <a:cs typeface="Arial" pitchFamily="34" charset="0"/>
              </a:rPr>
              <a:t> О.О.,  доц. </a:t>
            </a:r>
            <a:r>
              <a:rPr lang="uk-UA" altLang="uk-UA" sz="1800" dirty="0">
                <a:latin typeface="+mj-lt"/>
                <a:cs typeface="Arial" pitchFamily="34" charset="0"/>
              </a:rPr>
              <a:t>Л</a:t>
            </a:r>
            <a:r>
              <a:rPr lang="uk-UA" altLang="uk-UA" sz="1800" dirty="0" smtClean="0">
                <a:latin typeface="+mj-lt"/>
                <a:cs typeface="Arial" pitchFamily="34" charset="0"/>
              </a:rPr>
              <a:t>обода В.В.).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1800" dirty="0" smtClean="0">
                <a:latin typeface="+mj-lt"/>
                <a:cs typeface="Arial" pitchFamily="34" charset="0"/>
              </a:rPr>
              <a:t>3. Розширено базу  тестових завдань із навчальних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1800" dirty="0">
                <a:latin typeface="+mj-lt"/>
                <a:cs typeface="Arial" pitchFamily="34" charset="0"/>
              </a:rPr>
              <a:t> </a:t>
            </a:r>
            <a:r>
              <a:rPr lang="uk-UA" altLang="uk-UA" sz="1800" dirty="0" smtClean="0">
                <a:latin typeface="+mj-lt"/>
                <a:cs typeface="Arial" pitchFamily="34" charset="0"/>
              </a:rPr>
              <a:t>дисциплін  для проведення  контрольних  замірів знань студентів.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1800" dirty="0" smtClean="0">
                <a:latin typeface="+mj-lt"/>
                <a:cs typeface="Arial" pitchFamily="34" charset="0"/>
              </a:rPr>
              <a:t>4. Оновлено  базу тестових завдань для проведення фахових вступних випробувань.</a:t>
            </a:r>
          </a:p>
          <a:p>
            <a:pPr marL="0" lvl="0" indent="0"/>
            <a:r>
              <a:rPr lang="uk-UA" sz="1800" dirty="0" smtClean="0">
                <a:latin typeface="+mj-lt"/>
                <a:cs typeface="Arial" pitchFamily="34" charset="0"/>
              </a:rPr>
              <a:t>5. </a:t>
            </a:r>
            <a:r>
              <a:rPr lang="ru-RU" sz="1800" dirty="0" err="1" smtClean="0">
                <a:latin typeface="+mj-lt"/>
                <a:cs typeface="Calibri" panose="020F0502020204030204" pitchFamily="34" charset="0"/>
              </a:rPr>
              <a:t>Підготовлено</a:t>
            </a:r>
            <a:r>
              <a:rPr lang="ru-RU" sz="1800" dirty="0" smtClean="0">
                <a:latin typeface="+mj-lt"/>
                <a:cs typeface="Calibri" panose="020F0502020204030204" pitchFamily="34" charset="0"/>
              </a:rPr>
              <a:t>   </a:t>
            </a:r>
            <a:r>
              <a:rPr lang="ru-RU" sz="1800" dirty="0" err="1" smtClean="0">
                <a:latin typeface="+mj-lt"/>
                <a:cs typeface="Calibri" panose="020F0502020204030204" pitchFamily="34" charset="0"/>
              </a:rPr>
              <a:t>навчальних</a:t>
            </a:r>
            <a:r>
              <a:rPr lang="ru-RU" sz="18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ru-RU" sz="1800" dirty="0" err="1" smtClean="0">
                <a:latin typeface="+mj-lt"/>
                <a:cs typeface="Calibri" panose="020F0502020204030204" pitchFamily="34" charset="0"/>
              </a:rPr>
              <a:t>курсів</a:t>
            </a:r>
            <a:r>
              <a:rPr lang="ru-RU" sz="18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ru-RU" sz="1800" dirty="0">
                <a:latin typeface="+mj-lt"/>
                <a:cs typeface="Calibri" panose="020F0502020204030204" pitchFamily="34" charset="0"/>
              </a:rPr>
              <a:t>на </a:t>
            </a:r>
            <a:r>
              <a:rPr lang="ru-RU" sz="1800" dirty="0" err="1">
                <a:latin typeface="+mj-lt"/>
                <a:cs typeface="Calibri" panose="020F0502020204030204" pitchFamily="34" charset="0"/>
              </a:rPr>
              <a:t>вибір</a:t>
            </a:r>
            <a:r>
              <a:rPr lang="ru-RU" sz="1800" dirty="0">
                <a:latin typeface="+mj-lt"/>
                <a:cs typeface="Calibri" panose="020F0502020204030204" pitchFamily="34" charset="0"/>
              </a:rPr>
              <a:t> </a:t>
            </a:r>
            <a:r>
              <a:rPr lang="ru-RU" sz="1800" dirty="0" smtClean="0">
                <a:latin typeface="+mj-lt"/>
                <a:cs typeface="Calibri" panose="020F0502020204030204" pitchFamily="34" charset="0"/>
              </a:rPr>
              <a:t> студентами  </a:t>
            </a:r>
            <a:r>
              <a:rPr lang="ru-RU" sz="1800" dirty="0" err="1" smtClean="0">
                <a:latin typeface="+mj-lt"/>
                <a:cs typeface="Calibri" panose="020F0502020204030204" pitchFamily="34" charset="0"/>
              </a:rPr>
              <a:t>Університету</a:t>
            </a:r>
            <a:endParaRPr lang="ru-RU" sz="1800" dirty="0" smtClean="0">
              <a:latin typeface="+mj-lt"/>
              <a:cs typeface="Calibri" panose="020F0502020204030204" pitchFamily="34" charset="0"/>
            </a:endParaRPr>
          </a:p>
          <a:p>
            <a:pPr marL="0" lvl="0" indent="0"/>
            <a:r>
              <a:rPr lang="ru-RU" sz="1800" dirty="0" smtClean="0">
                <a:latin typeface="+mj-lt"/>
                <a:cs typeface="Calibri" panose="020F0502020204030204" pitchFamily="34" charset="0"/>
              </a:rPr>
              <a:t>     2019-2019  </a:t>
            </a:r>
            <a:r>
              <a:rPr lang="ru-RU" sz="1800" dirty="0" err="1" smtClean="0">
                <a:latin typeface="+mj-lt"/>
                <a:cs typeface="Calibri" panose="020F0502020204030204" pitchFamily="34" charset="0"/>
              </a:rPr>
              <a:t>н.р</a:t>
            </a:r>
            <a:r>
              <a:rPr lang="ru-RU" sz="1800" dirty="0" smtClean="0">
                <a:latin typeface="+mj-lt"/>
                <a:cs typeface="Calibri" panose="020F0502020204030204" pitchFamily="34" charset="0"/>
              </a:rPr>
              <a:t> – </a:t>
            </a:r>
            <a:r>
              <a:rPr lang="en-US" sz="1800" dirty="0" smtClean="0">
                <a:latin typeface="+mj-lt"/>
                <a:cs typeface="Calibri" panose="020F0502020204030204" pitchFamily="34" charset="0"/>
              </a:rPr>
              <a:t>12</a:t>
            </a:r>
            <a:r>
              <a:rPr lang="ru-RU" sz="1800" dirty="0" smtClean="0">
                <a:latin typeface="+mj-lt"/>
                <a:cs typeface="Calibri" panose="020F0502020204030204" pitchFamily="34" charset="0"/>
              </a:rPr>
              <a:t>  (</a:t>
            </a:r>
            <a:r>
              <a:rPr lang="ru-RU" sz="1800" dirty="0" err="1" smtClean="0">
                <a:latin typeface="+mj-lt"/>
                <a:cs typeface="Calibri" panose="020F0502020204030204" pitchFamily="34" charset="0"/>
              </a:rPr>
              <a:t>обрано</a:t>
            </a:r>
            <a:r>
              <a:rPr lang="ru-RU" sz="18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ru-RU" sz="1800" b="1" dirty="0" smtClean="0">
                <a:latin typeface="+mj-lt"/>
                <a:cs typeface="Calibri" panose="020F0502020204030204" pitchFamily="34" charset="0"/>
              </a:rPr>
              <a:t>5</a:t>
            </a:r>
            <a:r>
              <a:rPr lang="ru-RU" sz="1800" dirty="0" smtClean="0">
                <a:latin typeface="+mj-lt"/>
                <a:cs typeface="Calibri" panose="020F0502020204030204" pitchFamily="34" charset="0"/>
              </a:rPr>
              <a:t>)</a:t>
            </a:r>
          </a:p>
          <a:p>
            <a:pPr marL="0" lvl="0" indent="0"/>
            <a:r>
              <a:rPr lang="ru-RU" sz="1800" dirty="0" smtClean="0">
                <a:latin typeface="+mj-lt"/>
                <a:cs typeface="Calibri" panose="020F0502020204030204" pitchFamily="34" charset="0"/>
              </a:rPr>
              <a:t>     2019-2020  </a:t>
            </a:r>
            <a:r>
              <a:rPr lang="ru-RU" sz="1800" dirty="0" err="1" smtClean="0">
                <a:latin typeface="+mj-lt"/>
                <a:cs typeface="Calibri" panose="020F0502020204030204" pitchFamily="34" charset="0"/>
              </a:rPr>
              <a:t>н.р</a:t>
            </a:r>
            <a:r>
              <a:rPr lang="ru-RU" sz="1800" dirty="0" smtClean="0">
                <a:latin typeface="+mj-lt"/>
                <a:cs typeface="Calibri" panose="020F0502020204030204" pitchFamily="34" charset="0"/>
              </a:rPr>
              <a:t>. -  </a:t>
            </a:r>
            <a:r>
              <a:rPr lang="en-US" sz="1800" dirty="0" smtClean="0">
                <a:latin typeface="+mj-lt"/>
                <a:cs typeface="Calibri" panose="020F0502020204030204" pitchFamily="34" charset="0"/>
              </a:rPr>
              <a:t>12</a:t>
            </a:r>
            <a:r>
              <a:rPr lang="ru-RU" sz="1800" dirty="0" smtClean="0">
                <a:latin typeface="+mj-lt"/>
                <a:cs typeface="Calibri" panose="020F0502020204030204" pitchFamily="34" charset="0"/>
              </a:rPr>
              <a:t> (</a:t>
            </a:r>
            <a:r>
              <a:rPr lang="ru-RU" sz="1800" dirty="0" err="1" smtClean="0">
                <a:latin typeface="+mj-lt"/>
                <a:cs typeface="Calibri" panose="020F0502020204030204" pitchFamily="34" charset="0"/>
              </a:rPr>
              <a:t>обрано</a:t>
            </a:r>
            <a:r>
              <a:rPr lang="ru-RU" sz="18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sz="1800" b="1" dirty="0" smtClean="0">
                <a:latin typeface="+mj-lt"/>
                <a:cs typeface="Calibri" panose="020F0502020204030204" pitchFamily="34" charset="0"/>
              </a:rPr>
              <a:t>7</a:t>
            </a:r>
            <a:r>
              <a:rPr lang="uk-UA" sz="1800" dirty="0" smtClean="0">
                <a:latin typeface="+mj-lt"/>
                <a:cs typeface="Calibri" panose="020F0502020204030204" pitchFamily="34" charset="0"/>
              </a:rPr>
              <a:t>)</a:t>
            </a:r>
            <a:endParaRPr lang="ru-RU" sz="1800" dirty="0" smtClean="0">
              <a:latin typeface="+mj-lt"/>
              <a:cs typeface="Calibri" panose="020F0502020204030204" pitchFamily="34" charset="0"/>
            </a:endParaRPr>
          </a:p>
          <a:p>
            <a:pPr marL="0" lvl="0" indent="0"/>
            <a:r>
              <a:rPr lang="ru-RU" sz="1800" dirty="0" smtClean="0">
                <a:latin typeface="+mj-lt"/>
                <a:cs typeface="Calibri" panose="020F0502020204030204" pitchFamily="34" charset="0"/>
              </a:rPr>
              <a:t>6. </a:t>
            </a:r>
            <a:r>
              <a:rPr lang="ru-RU" sz="1800" dirty="0" err="1" smtClean="0">
                <a:latin typeface="+mj-lt"/>
                <a:cs typeface="Calibri" panose="020F0502020204030204" pitchFamily="34" charset="0"/>
              </a:rPr>
              <a:t>Викладається</a:t>
            </a:r>
            <a:r>
              <a:rPr lang="ru-RU" sz="18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sz="18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uk-UA" sz="1800" dirty="0" smtClean="0">
                <a:latin typeface="+mj-lt"/>
                <a:cs typeface="Calibri" panose="020F0502020204030204" pitchFamily="34" charset="0"/>
              </a:rPr>
              <a:t>у</a:t>
            </a:r>
            <a:r>
              <a:rPr lang="en-US" sz="1800" dirty="0" smtClean="0">
                <a:latin typeface="+mj-lt"/>
                <a:cs typeface="Calibri" panose="020F0502020204030204" pitchFamily="34" charset="0"/>
              </a:rPr>
              <a:t> 2018-2019 </a:t>
            </a:r>
            <a:r>
              <a:rPr lang="uk-UA" sz="18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uk-UA" sz="1800" dirty="0" err="1" smtClean="0">
                <a:latin typeface="+mj-lt"/>
                <a:cs typeface="Calibri" panose="020F0502020204030204" pitchFamily="34" charset="0"/>
              </a:rPr>
              <a:t>н.р</a:t>
            </a:r>
            <a:r>
              <a:rPr lang="uk-UA" sz="1800" dirty="0" smtClean="0">
                <a:latin typeface="+mj-lt"/>
                <a:cs typeface="Calibri" panose="020F0502020204030204" pitchFamily="34" charset="0"/>
              </a:rPr>
              <a:t>.</a:t>
            </a:r>
            <a:r>
              <a:rPr lang="ru-RU" sz="1800" dirty="0" smtClean="0">
                <a:latin typeface="+mj-lt"/>
                <a:cs typeface="Calibri" panose="020F0502020204030204" pitchFamily="34" charset="0"/>
              </a:rPr>
              <a:t>  </a:t>
            </a:r>
            <a:r>
              <a:rPr lang="ru-RU" sz="1800" dirty="0" err="1">
                <a:latin typeface="+mj-lt"/>
                <a:cs typeface="Calibri" panose="020F0502020204030204" pitchFamily="34" charset="0"/>
              </a:rPr>
              <a:t>іноземною</a:t>
            </a:r>
            <a:r>
              <a:rPr lang="ru-RU" sz="1800" dirty="0">
                <a:latin typeface="+mj-lt"/>
                <a:cs typeface="Calibri" panose="020F0502020204030204" pitchFamily="34" charset="0"/>
              </a:rPr>
              <a:t> (</a:t>
            </a:r>
            <a:r>
              <a:rPr lang="ru-RU" sz="1800" dirty="0" err="1">
                <a:latin typeface="+mj-lt"/>
                <a:cs typeface="Calibri" panose="020F0502020204030204" pitchFamily="34" charset="0"/>
              </a:rPr>
              <a:t>англійською</a:t>
            </a:r>
            <a:r>
              <a:rPr lang="ru-RU" sz="1800" dirty="0">
                <a:latin typeface="+mj-lt"/>
                <a:cs typeface="Calibri" panose="020F0502020204030204" pitchFamily="34" charset="0"/>
              </a:rPr>
              <a:t>) </a:t>
            </a:r>
            <a:r>
              <a:rPr lang="ru-RU" sz="1800" dirty="0" err="1" smtClean="0">
                <a:latin typeface="+mj-lt"/>
                <a:cs typeface="Calibri" panose="020F0502020204030204" pitchFamily="34" charset="0"/>
              </a:rPr>
              <a:t>мовою</a:t>
            </a:r>
            <a:r>
              <a:rPr lang="ru-RU" sz="1800" dirty="0" smtClean="0">
                <a:latin typeface="+mj-lt"/>
                <a:cs typeface="Calibri" panose="020F0502020204030204" pitchFamily="34" charset="0"/>
              </a:rPr>
              <a:t>   </a:t>
            </a:r>
            <a:r>
              <a:rPr lang="uk-UA" sz="1800" dirty="0">
                <a:latin typeface="+mj-lt"/>
                <a:cs typeface="Calibri" panose="020F0502020204030204" pitchFamily="34" charset="0"/>
              </a:rPr>
              <a:t> </a:t>
            </a:r>
            <a:r>
              <a:rPr lang="uk-UA" sz="1800" b="1" dirty="0" smtClean="0">
                <a:latin typeface="+mj-lt"/>
                <a:cs typeface="Calibri" panose="020F0502020204030204" pitchFamily="34" charset="0"/>
              </a:rPr>
              <a:t>три </a:t>
            </a:r>
            <a:r>
              <a:rPr lang="uk-UA" sz="1800" dirty="0" smtClean="0">
                <a:latin typeface="+mj-lt"/>
                <a:cs typeface="Calibri" panose="020F0502020204030204" pitchFamily="34" charset="0"/>
              </a:rPr>
              <a:t>навчальні </a:t>
            </a:r>
            <a:r>
              <a:rPr lang="ru-RU" sz="18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ru-RU" sz="1800" dirty="0" err="1" smtClean="0">
                <a:latin typeface="+mj-lt"/>
                <a:cs typeface="Calibri" panose="020F0502020204030204" pitchFamily="34" charset="0"/>
              </a:rPr>
              <a:t>дисципліни</a:t>
            </a:r>
            <a:r>
              <a:rPr lang="ru-RU" sz="1800" dirty="0" smtClean="0">
                <a:latin typeface="+mj-lt"/>
                <a:cs typeface="Calibri" panose="020F0502020204030204" pitchFamily="34" charset="0"/>
              </a:rPr>
              <a:t>.  </a:t>
            </a:r>
            <a:r>
              <a:rPr lang="en-US" sz="1800" dirty="0" smtClean="0">
                <a:latin typeface="+mj-lt"/>
                <a:cs typeface="Calibri" panose="020F0502020204030204" pitchFamily="34" charset="0"/>
              </a:rPr>
              <a:t>    </a:t>
            </a:r>
            <a:endParaRPr lang="uk-UA" sz="1800" dirty="0">
              <a:latin typeface="+mj-lt"/>
              <a:cs typeface="Calibri" panose="020F0502020204030204" pitchFamily="34" charset="0"/>
            </a:endParaRPr>
          </a:p>
          <a:p>
            <a:pPr marL="0" lvl="0" indent="0"/>
            <a:r>
              <a:rPr lang="uk-UA" sz="1800" dirty="0" smtClean="0"/>
              <a:t>7</a:t>
            </a:r>
            <a:r>
              <a:rPr lang="uk-UA" sz="2400" dirty="0" smtClean="0"/>
              <a:t>. </a:t>
            </a:r>
            <a:r>
              <a:rPr lang="ru-RU" sz="1800" dirty="0" err="1" smtClean="0"/>
              <a:t>Здійснюється</a:t>
            </a:r>
            <a:r>
              <a:rPr lang="ru-RU" sz="1800" dirty="0" smtClean="0"/>
              <a:t>  </a:t>
            </a:r>
            <a:r>
              <a:rPr lang="ru-RU" sz="1800" dirty="0" err="1" smtClean="0"/>
              <a:t>систематичне</a:t>
            </a:r>
            <a:r>
              <a:rPr lang="ru-RU" sz="1800" dirty="0" smtClean="0"/>
              <a:t>  </a:t>
            </a:r>
            <a:r>
              <a:rPr lang="ru-RU" sz="1800" dirty="0" err="1"/>
              <a:t>наповнення</a:t>
            </a:r>
            <a:r>
              <a:rPr lang="ru-RU" sz="1800" dirty="0"/>
              <a:t>  </a:t>
            </a:r>
            <a:r>
              <a:rPr lang="ru-RU" sz="1800" dirty="0" err="1"/>
              <a:t>інтернет-сторінки</a:t>
            </a:r>
            <a:r>
              <a:rPr lang="ru-RU" sz="1800" dirty="0"/>
              <a:t> факультету, </a:t>
            </a:r>
            <a:r>
              <a:rPr lang="ru-RU" sz="1800" dirty="0" smtClean="0"/>
              <a:t>кафедр, </a:t>
            </a:r>
            <a:r>
              <a:rPr lang="ru-RU" sz="1800" dirty="0" err="1"/>
              <a:t>персональних</a:t>
            </a:r>
            <a:r>
              <a:rPr lang="ru-RU" sz="1800" dirty="0"/>
              <a:t> </a:t>
            </a:r>
            <a:r>
              <a:rPr lang="ru-RU" sz="1800" dirty="0" err="1"/>
              <a:t>сторінок</a:t>
            </a:r>
            <a:r>
              <a:rPr lang="ru-RU" sz="1800" dirty="0"/>
              <a:t> </a:t>
            </a:r>
            <a:r>
              <a:rPr lang="ru-RU" sz="1800" dirty="0" err="1" smtClean="0"/>
              <a:t>викладачів</a:t>
            </a:r>
            <a:endParaRPr lang="uk-UA" sz="2400" dirty="0"/>
          </a:p>
          <a:p>
            <a:pPr marL="228600" lvl="0" indent="0"/>
            <a:r>
              <a:rPr lang="uk-UA" sz="2400" dirty="0" smtClean="0"/>
              <a:t> 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      </a:t>
            </a:r>
            <a:endParaRPr lang="uk-UA" altLang="uk-UA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410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77012" cy="685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415275" y="836712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1619672" y="44624"/>
            <a:ext cx="7212431" cy="69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uk" sz="20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                 </a:t>
            </a:r>
            <a:r>
              <a:rPr lang="uk" sz="28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Наукова робота  </a:t>
            </a:r>
            <a:endParaRPr sz="2800" b="1" dirty="0">
              <a:solidFill>
                <a:srgbClr val="141B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3" y="405999"/>
            <a:ext cx="96361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1055286"/>
            <a:ext cx="7513422" cy="841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Clr>
                <a:srgbClr val="CE9964"/>
              </a:buClr>
              <a:buSzPct val="70000"/>
            </a:pPr>
            <a:r>
              <a:rPr lang="uk-UA" altLang="uk-UA" sz="1500" b="1" dirty="0" smtClean="0">
                <a:latin typeface="+mj-lt"/>
                <a:cs typeface="Arial" pitchFamily="34" charset="0"/>
              </a:rPr>
              <a:t>1. Виконання  держбюджетної теми </a:t>
            </a:r>
            <a:r>
              <a:rPr lang="ru-RU" altLang="uk-UA" sz="1500" dirty="0" smtClean="0">
                <a:latin typeface="+mj-lt"/>
                <a:cs typeface="Arial" pitchFamily="34" charset="0"/>
              </a:rPr>
              <a:t>«</a:t>
            </a:r>
            <a:r>
              <a:rPr lang="ru-RU" altLang="uk-UA" sz="1500" dirty="0" err="1" smtClean="0">
                <a:latin typeface="+mj-lt"/>
                <a:cs typeface="Arial" pitchFamily="34" charset="0"/>
              </a:rPr>
              <a:t>Розробка</a:t>
            </a:r>
            <a:r>
              <a:rPr lang="ru-RU" altLang="uk-UA" sz="1500" dirty="0" smtClean="0">
                <a:latin typeface="+mj-lt"/>
                <a:cs typeface="Arial" pitchFamily="34" charset="0"/>
              </a:rPr>
              <a:t> </a:t>
            </a:r>
            <a:r>
              <a:rPr lang="ru-RU" altLang="uk-UA" sz="1500" dirty="0" err="1">
                <a:latin typeface="+mj-lt"/>
                <a:cs typeface="Arial" pitchFamily="34" charset="0"/>
              </a:rPr>
              <a:t>технологій</a:t>
            </a:r>
            <a:r>
              <a:rPr lang="ru-RU" altLang="uk-UA" sz="1500" dirty="0">
                <a:latin typeface="+mj-lt"/>
                <a:cs typeface="Arial" pitchFamily="34" charset="0"/>
              </a:rPr>
              <a:t> психолого-</a:t>
            </a:r>
            <a:r>
              <a:rPr lang="ru-RU" altLang="uk-UA" sz="1500" dirty="0" err="1">
                <a:latin typeface="+mj-lt"/>
                <a:cs typeface="Arial" pitchFamily="34" charset="0"/>
              </a:rPr>
              <a:t>педагогічного</a:t>
            </a:r>
            <a:r>
              <a:rPr lang="ru-RU" altLang="uk-UA" sz="1500" dirty="0">
                <a:latin typeface="+mj-lt"/>
                <a:cs typeface="Arial" pitchFamily="34" charset="0"/>
              </a:rPr>
              <a:t> </a:t>
            </a:r>
            <a:r>
              <a:rPr lang="ru-RU" altLang="uk-UA" sz="1500" dirty="0" err="1">
                <a:latin typeface="+mj-lt"/>
                <a:cs typeface="Arial" pitchFamily="34" charset="0"/>
              </a:rPr>
              <a:t>супроводу</a:t>
            </a:r>
            <a:r>
              <a:rPr lang="ru-RU" altLang="uk-UA" sz="1500" dirty="0">
                <a:latin typeface="+mj-lt"/>
                <a:cs typeface="Arial" pitchFamily="34" charset="0"/>
              </a:rPr>
              <a:t> </a:t>
            </a:r>
            <a:r>
              <a:rPr lang="ru-RU" altLang="uk-UA" sz="1500" dirty="0" err="1">
                <a:latin typeface="+mj-lt"/>
                <a:cs typeface="Arial" pitchFamily="34" charset="0"/>
              </a:rPr>
              <a:t>дітей</a:t>
            </a:r>
            <a:r>
              <a:rPr lang="ru-RU" altLang="uk-UA" sz="1500" dirty="0">
                <a:latin typeface="+mj-lt"/>
                <a:cs typeface="Arial" pitchFamily="34" charset="0"/>
              </a:rPr>
              <a:t> </a:t>
            </a:r>
            <a:r>
              <a:rPr lang="ru-RU" altLang="uk-UA" sz="1500" dirty="0" err="1">
                <a:latin typeface="+mj-lt"/>
                <a:cs typeface="Arial" pitchFamily="34" charset="0"/>
              </a:rPr>
              <a:t>із</a:t>
            </a:r>
            <a:r>
              <a:rPr lang="ru-RU" altLang="uk-UA" sz="1500" dirty="0">
                <a:latin typeface="+mj-lt"/>
                <a:cs typeface="Arial" pitchFamily="34" charset="0"/>
              </a:rPr>
              <a:t> спектром </a:t>
            </a:r>
            <a:r>
              <a:rPr lang="ru-RU" altLang="uk-UA" sz="1500" dirty="0" err="1">
                <a:latin typeface="+mj-lt"/>
                <a:cs typeface="Arial" pitchFamily="34" charset="0"/>
              </a:rPr>
              <a:t>аутистичних</a:t>
            </a:r>
            <a:r>
              <a:rPr lang="ru-RU" altLang="uk-UA" sz="1500" dirty="0">
                <a:latin typeface="+mj-lt"/>
                <a:cs typeface="Arial" pitchFamily="34" charset="0"/>
              </a:rPr>
              <a:t> </a:t>
            </a:r>
            <a:r>
              <a:rPr lang="ru-RU" altLang="uk-UA" sz="1500" dirty="0" err="1">
                <a:latin typeface="+mj-lt"/>
                <a:cs typeface="Arial" pitchFamily="34" charset="0"/>
              </a:rPr>
              <a:t>порушень</a:t>
            </a:r>
            <a:r>
              <a:rPr lang="ru-RU" altLang="uk-UA" sz="1500" dirty="0">
                <a:latin typeface="+mj-lt"/>
                <a:cs typeface="Arial" pitchFamily="34" charset="0"/>
              </a:rPr>
              <a:t> у </a:t>
            </a:r>
            <a:r>
              <a:rPr lang="ru-RU" altLang="uk-UA" sz="1500" dirty="0" err="1">
                <a:latin typeface="+mj-lt"/>
                <a:cs typeface="Arial" pitchFamily="34" charset="0"/>
              </a:rPr>
              <a:t>спеціальній</a:t>
            </a:r>
            <a:r>
              <a:rPr lang="ru-RU" altLang="uk-UA" sz="1500" dirty="0">
                <a:latin typeface="+mj-lt"/>
                <a:cs typeface="Arial" pitchFamily="34" charset="0"/>
              </a:rPr>
              <a:t> та </a:t>
            </a:r>
            <a:r>
              <a:rPr lang="ru-RU" altLang="uk-UA" sz="1500" dirty="0" err="1">
                <a:latin typeface="+mj-lt"/>
                <a:cs typeface="Arial" pitchFamily="34" charset="0"/>
              </a:rPr>
              <a:t>інклюзивній</a:t>
            </a:r>
            <a:r>
              <a:rPr lang="ru-RU" altLang="uk-UA" sz="1500" dirty="0">
                <a:latin typeface="+mj-lt"/>
                <a:cs typeface="Arial" pitchFamily="34" charset="0"/>
              </a:rPr>
              <a:t> </a:t>
            </a:r>
            <a:r>
              <a:rPr lang="ru-RU" altLang="uk-UA" sz="1500" dirty="0" err="1">
                <a:latin typeface="+mj-lt"/>
                <a:cs typeface="Arial" pitchFamily="34" charset="0"/>
              </a:rPr>
              <a:t>школі</a:t>
            </a:r>
            <a:r>
              <a:rPr lang="ru-RU" altLang="uk-UA" sz="1500" b="1" dirty="0" smtClean="0">
                <a:latin typeface="+mj-lt"/>
                <a:cs typeface="Arial" pitchFamily="34" charset="0"/>
              </a:rPr>
              <a:t>»</a:t>
            </a:r>
            <a:r>
              <a:rPr lang="ru-RU" sz="1500" kern="1200" dirty="0">
                <a:solidFill>
                  <a:srgbClr val="4E3B30"/>
                </a:solidFill>
              </a:rPr>
              <a:t> </a:t>
            </a:r>
            <a:r>
              <a:rPr lang="ru-RU" sz="1500" kern="1200" dirty="0" smtClean="0">
                <a:solidFill>
                  <a:srgbClr val="4E3B30"/>
                </a:solidFill>
              </a:rPr>
              <a:t> - наук</a:t>
            </a:r>
            <a:r>
              <a:rPr lang="ru-RU" sz="1500" kern="1200" dirty="0">
                <a:solidFill>
                  <a:srgbClr val="4E3B30"/>
                </a:solidFill>
              </a:rPr>
              <a:t>. </a:t>
            </a:r>
            <a:r>
              <a:rPr lang="ru-RU" sz="1500" kern="1200" dirty="0" err="1">
                <a:solidFill>
                  <a:srgbClr val="4E3B30"/>
                </a:solidFill>
              </a:rPr>
              <a:t>кер</a:t>
            </a:r>
            <a:r>
              <a:rPr lang="ru-RU" sz="1500" kern="1200" dirty="0">
                <a:solidFill>
                  <a:srgbClr val="4E3B30"/>
                </a:solidFill>
              </a:rPr>
              <a:t>.  - </a:t>
            </a:r>
            <a:r>
              <a:rPr lang="ru-RU" sz="1500" kern="1200" dirty="0" err="1">
                <a:solidFill>
                  <a:srgbClr val="4E3B30"/>
                </a:solidFill>
              </a:rPr>
              <a:t>д.п.н</a:t>
            </a:r>
            <a:r>
              <a:rPr lang="ru-RU" sz="1500" kern="1200" dirty="0">
                <a:solidFill>
                  <a:srgbClr val="4E3B30"/>
                </a:solidFill>
              </a:rPr>
              <a:t>., проф. </a:t>
            </a:r>
            <a:r>
              <a:rPr lang="ru-RU" sz="1500" kern="1200" dirty="0" err="1">
                <a:solidFill>
                  <a:srgbClr val="4E3B30"/>
                </a:solidFill>
              </a:rPr>
              <a:t>Островська</a:t>
            </a:r>
            <a:r>
              <a:rPr lang="ru-RU" sz="1500" kern="1200" dirty="0">
                <a:solidFill>
                  <a:srgbClr val="4E3B30"/>
                </a:solidFill>
              </a:rPr>
              <a:t> К.О</a:t>
            </a:r>
            <a:r>
              <a:rPr lang="ru-RU" sz="1500" kern="1200" dirty="0" smtClean="0">
                <a:solidFill>
                  <a:srgbClr val="4E3B30"/>
                </a:solidFill>
              </a:rPr>
              <a:t>.;</a:t>
            </a:r>
            <a:endParaRPr lang="ru-RU" sz="1500" b="1" dirty="0">
              <a:latin typeface="+mj-lt"/>
              <a:cs typeface="Arial" pitchFamily="34" charset="0"/>
            </a:endParaRPr>
          </a:p>
          <a:p>
            <a:pPr algn="just">
              <a:spcBef>
                <a:spcPct val="20000"/>
              </a:spcBef>
              <a:buClr>
                <a:srgbClr val="CE9964"/>
              </a:buClr>
              <a:buSzPct val="70000"/>
            </a:pPr>
            <a:r>
              <a:rPr lang="uk-UA" altLang="uk-UA" sz="1500" b="1" dirty="0" smtClean="0">
                <a:latin typeface="+mj-lt"/>
                <a:cs typeface="Arial" pitchFamily="34" charset="0"/>
              </a:rPr>
              <a:t>2.   Виконання тем НДР  в рамках робочого часу викладачів </a:t>
            </a: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uk-UA" sz="1500" b="1" kern="1200" dirty="0">
                <a:solidFill>
                  <a:srgbClr val="4E3B30"/>
                </a:solidFill>
                <a:latin typeface="+mj-lt"/>
              </a:rPr>
              <a:t>2</a:t>
            </a:r>
            <a:r>
              <a:rPr lang="uk-UA" sz="1500" b="1" kern="1200" dirty="0" smtClean="0">
                <a:solidFill>
                  <a:srgbClr val="4E3B30"/>
                </a:solidFill>
                <a:latin typeface="+mj-lt"/>
              </a:rPr>
              <a:t>.1</a:t>
            </a:r>
            <a:r>
              <a:rPr lang="uk-UA" sz="1500" kern="1200" dirty="0" smtClean="0">
                <a:solidFill>
                  <a:srgbClr val="4E3B30"/>
                </a:solidFill>
                <a:latin typeface="+mj-lt"/>
              </a:rPr>
              <a:t>.Науково-педагогічні </a:t>
            </a:r>
            <a:r>
              <a:rPr lang="uk-UA" sz="1500" kern="1200" dirty="0">
                <a:solidFill>
                  <a:srgbClr val="4E3B30"/>
                </a:solidFill>
                <a:latin typeface="+mj-lt"/>
              </a:rPr>
              <a:t>та організаційно-дидактичні засади професійного розвитку майбутніх фахівців у системі вищої освіти України: історичні ретроспективи, зарубіжний досвід, інноваційні підходи та </a:t>
            </a:r>
            <a:r>
              <a:rPr lang="uk-UA" sz="1500" kern="1200" dirty="0" smtClean="0">
                <a:solidFill>
                  <a:srgbClr val="4E3B30"/>
                </a:solidFill>
                <a:latin typeface="+mj-lt"/>
              </a:rPr>
              <a:t>технології</a:t>
            </a:r>
            <a:r>
              <a:rPr lang="uk-UA" altLang="uk-UA" sz="1500" kern="1200" dirty="0" smtClean="0">
                <a:solidFill>
                  <a:srgbClr val="4E3B30"/>
                </a:solidFill>
                <a:latin typeface="+mj-lt"/>
              </a:rPr>
              <a:t> </a:t>
            </a:r>
            <a:r>
              <a:rPr lang="uk-UA" altLang="uk-UA" sz="1500" kern="1200" dirty="0">
                <a:solidFill>
                  <a:srgbClr val="4E3B30"/>
                </a:solidFill>
                <a:latin typeface="+mj-lt"/>
              </a:rPr>
              <a:t>(кафедра загальної педагогіки та педагогіки  вищої школи </a:t>
            </a:r>
            <a:r>
              <a:rPr lang="uk-UA" altLang="uk-UA" sz="1500" kern="1200" dirty="0" smtClean="0">
                <a:solidFill>
                  <a:srgbClr val="4E3B30"/>
                </a:solidFill>
                <a:latin typeface="+mj-lt"/>
              </a:rPr>
              <a:t>) </a:t>
            </a:r>
            <a:r>
              <a:rPr lang="uk-UA" altLang="uk-UA" sz="1500" kern="1200" dirty="0" smtClean="0">
                <a:solidFill>
                  <a:srgbClr val="4E3B30"/>
                </a:solidFill>
                <a:latin typeface="+mj-lt"/>
                <a:cs typeface="Arial" panose="020B0604020202020204" pitchFamily="34" charset="0"/>
              </a:rPr>
              <a:t>- </a:t>
            </a:r>
            <a:r>
              <a:rPr lang="uk-UA" altLang="uk-UA" sz="1500" kern="1200" dirty="0">
                <a:solidFill>
                  <a:srgbClr val="4E3B30"/>
                </a:solidFill>
                <a:latin typeface="+mj-lt"/>
                <a:cs typeface="Arial" panose="020B0604020202020204" pitchFamily="34" charset="0"/>
              </a:rPr>
              <a:t>н</a:t>
            </a:r>
            <a:r>
              <a:rPr lang="uk-UA" altLang="uk-UA" sz="1500" kern="1200" dirty="0" smtClean="0">
                <a:solidFill>
                  <a:srgbClr val="4E3B30"/>
                </a:solidFill>
                <a:latin typeface="+mj-lt"/>
                <a:cs typeface="Arial" panose="020B0604020202020204" pitchFamily="34" charset="0"/>
              </a:rPr>
              <a:t>аук</a:t>
            </a:r>
            <a:r>
              <a:rPr lang="uk-UA" altLang="uk-UA" sz="1500" kern="1200" dirty="0">
                <a:solidFill>
                  <a:srgbClr val="4E3B30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uk-UA" altLang="uk-UA" sz="1500" kern="1200" dirty="0" err="1" smtClean="0">
                <a:solidFill>
                  <a:srgbClr val="4E3B30"/>
                </a:solidFill>
                <a:latin typeface="+mj-lt"/>
                <a:cs typeface="Arial" panose="020B0604020202020204" pitchFamily="34" charset="0"/>
              </a:rPr>
              <a:t>кер</a:t>
            </a:r>
            <a:r>
              <a:rPr lang="uk-UA" altLang="uk-UA" sz="1500" kern="1200" dirty="0" smtClean="0">
                <a:solidFill>
                  <a:srgbClr val="4E3B30"/>
                </a:solidFill>
                <a:latin typeface="+mj-lt"/>
                <a:cs typeface="Arial" panose="020B0604020202020204" pitchFamily="34" charset="0"/>
              </a:rPr>
              <a:t>.    </a:t>
            </a:r>
            <a:r>
              <a:rPr lang="uk-UA" altLang="uk-UA" sz="1500" kern="1200" dirty="0" err="1">
                <a:solidFill>
                  <a:srgbClr val="4E3B30"/>
                </a:solidFill>
                <a:latin typeface="+mj-lt"/>
                <a:cs typeface="Arial" panose="020B0604020202020204" pitchFamily="34" charset="0"/>
              </a:rPr>
              <a:t>д.п.н</a:t>
            </a:r>
            <a:r>
              <a:rPr lang="uk-UA" altLang="uk-UA" sz="1500" kern="1200" dirty="0">
                <a:solidFill>
                  <a:srgbClr val="4E3B30"/>
                </a:solidFill>
                <a:latin typeface="+mj-lt"/>
                <a:cs typeface="Arial" panose="020B0604020202020204" pitchFamily="34" charset="0"/>
              </a:rPr>
              <a:t>., проф.  Квас О.В</a:t>
            </a:r>
            <a:r>
              <a:rPr lang="uk-UA" altLang="uk-UA" sz="1500" kern="1200" dirty="0" smtClean="0">
                <a:solidFill>
                  <a:srgbClr val="4E3B30"/>
                </a:solidFill>
                <a:latin typeface="+mj-lt"/>
                <a:cs typeface="Arial" panose="020B0604020202020204" pitchFamily="34" charset="0"/>
              </a:rPr>
              <a:t>.;</a:t>
            </a:r>
          </a:p>
          <a:p>
            <a:pPr lvl="0">
              <a:buClr>
                <a:srgbClr val="F0A22E"/>
              </a:buClr>
              <a:buSzPct val="70000"/>
            </a:pPr>
            <a:r>
              <a:rPr lang="uk-UA" sz="1500" b="1" kern="1200" dirty="0">
                <a:solidFill>
                  <a:srgbClr val="4E3B30"/>
                </a:solidFill>
                <a:latin typeface="+mj-lt"/>
              </a:rPr>
              <a:t>2</a:t>
            </a:r>
            <a:r>
              <a:rPr lang="uk-UA" sz="1500" b="1" kern="1200" dirty="0" smtClean="0">
                <a:solidFill>
                  <a:srgbClr val="4E3B30"/>
                </a:solidFill>
                <a:latin typeface="+mj-lt"/>
              </a:rPr>
              <a:t>.2</a:t>
            </a:r>
            <a:r>
              <a:rPr lang="uk-UA" sz="1500" kern="1200" dirty="0" smtClean="0">
                <a:solidFill>
                  <a:srgbClr val="4E3B30"/>
                </a:solidFill>
                <a:latin typeface="+mj-lt"/>
              </a:rPr>
              <a:t>. Педагогічна </a:t>
            </a:r>
            <a:r>
              <a:rPr lang="uk-UA" sz="1500" kern="1200" dirty="0">
                <a:solidFill>
                  <a:srgbClr val="4E3B30"/>
                </a:solidFill>
                <a:latin typeface="+mj-lt"/>
              </a:rPr>
              <a:t>наука та освіта у класичному університеті: </a:t>
            </a:r>
            <a:r>
              <a:rPr lang="uk-UA" sz="1500" kern="1200" dirty="0" err="1">
                <a:solidFill>
                  <a:srgbClr val="4E3B30"/>
                </a:solidFill>
                <a:latin typeface="+mj-lt"/>
              </a:rPr>
              <a:t>акмеологічний</a:t>
            </a:r>
            <a:r>
              <a:rPr lang="uk-UA" sz="1500" kern="1200" dirty="0">
                <a:solidFill>
                  <a:srgbClr val="4E3B30"/>
                </a:solidFill>
                <a:latin typeface="+mj-lt"/>
              </a:rPr>
              <a:t> </a:t>
            </a:r>
            <a:r>
              <a:rPr lang="uk-UA" sz="1500" kern="1200" dirty="0" smtClean="0">
                <a:solidFill>
                  <a:srgbClr val="4E3B30"/>
                </a:solidFill>
                <a:latin typeface="+mj-lt"/>
              </a:rPr>
              <a:t>підхід (кафедра </a:t>
            </a:r>
            <a:r>
              <a:rPr lang="uk-UA" sz="1500" kern="1200" dirty="0">
                <a:solidFill>
                  <a:srgbClr val="4E3B30"/>
                </a:solidFill>
                <a:latin typeface="+mj-lt"/>
              </a:rPr>
              <a:t>початкової та дошкільної освіти) </a:t>
            </a:r>
            <a:r>
              <a:rPr lang="uk-UA" sz="1500" kern="1200" dirty="0" smtClean="0">
                <a:solidFill>
                  <a:srgbClr val="4E3B30"/>
                </a:solidFill>
                <a:latin typeface="+mj-lt"/>
              </a:rPr>
              <a:t> - </a:t>
            </a:r>
            <a:r>
              <a:rPr lang="uk-UA" sz="1500" kern="1200" dirty="0">
                <a:solidFill>
                  <a:srgbClr val="4E3B30"/>
                </a:solidFill>
                <a:latin typeface="+mj-lt"/>
              </a:rPr>
              <a:t>н</a:t>
            </a:r>
            <a:r>
              <a:rPr lang="uk-UA" sz="1500" kern="1200" dirty="0" smtClean="0">
                <a:solidFill>
                  <a:srgbClr val="4E3B30"/>
                </a:solidFill>
                <a:latin typeface="+mj-lt"/>
              </a:rPr>
              <a:t>аук. </a:t>
            </a:r>
            <a:r>
              <a:rPr lang="uk-UA" sz="1500" kern="1200" dirty="0" err="1" smtClean="0">
                <a:solidFill>
                  <a:srgbClr val="4E3B30"/>
                </a:solidFill>
                <a:latin typeface="+mj-lt"/>
              </a:rPr>
              <a:t>кер</a:t>
            </a:r>
            <a:r>
              <a:rPr lang="uk-UA" sz="1500" kern="1200" dirty="0" smtClean="0">
                <a:solidFill>
                  <a:srgbClr val="4E3B30"/>
                </a:solidFill>
                <a:latin typeface="+mj-lt"/>
              </a:rPr>
              <a:t>.  </a:t>
            </a:r>
            <a:r>
              <a:rPr lang="uk-UA" sz="1500" kern="1200" dirty="0" err="1">
                <a:solidFill>
                  <a:srgbClr val="4E3B30"/>
                </a:solidFill>
                <a:latin typeface="+mj-lt"/>
              </a:rPr>
              <a:t>д.п.н</a:t>
            </a:r>
            <a:r>
              <a:rPr lang="uk-UA" sz="1500" kern="1200" dirty="0">
                <a:solidFill>
                  <a:srgbClr val="4E3B30"/>
                </a:solidFill>
                <a:latin typeface="+mj-lt"/>
              </a:rPr>
              <a:t>.,  доц. </a:t>
            </a:r>
            <a:r>
              <a:rPr lang="uk-UA" sz="1500" kern="1200" dirty="0" err="1">
                <a:solidFill>
                  <a:srgbClr val="4E3B30"/>
                </a:solidFill>
                <a:latin typeface="+mj-lt"/>
              </a:rPr>
              <a:t>Мачинська</a:t>
            </a:r>
            <a:r>
              <a:rPr lang="uk-UA" sz="1500" kern="1200" dirty="0">
                <a:solidFill>
                  <a:srgbClr val="4E3B30"/>
                </a:solidFill>
                <a:latin typeface="+mj-lt"/>
              </a:rPr>
              <a:t> Н.І</a:t>
            </a:r>
            <a:r>
              <a:rPr lang="uk-UA" sz="1500" kern="1200" dirty="0" smtClean="0">
                <a:solidFill>
                  <a:srgbClr val="4E3B30"/>
                </a:solidFill>
                <a:latin typeface="+mj-lt"/>
              </a:rPr>
              <a:t>.;</a:t>
            </a:r>
          </a:p>
          <a:p>
            <a:pPr lvl="0">
              <a:buClr>
                <a:srgbClr val="F0A22E"/>
              </a:buClr>
              <a:buSzPct val="70000"/>
            </a:pPr>
            <a:r>
              <a:rPr lang="uk-UA" sz="1500" b="1" kern="1200" dirty="0">
                <a:solidFill>
                  <a:srgbClr val="4E3B30"/>
                </a:solidFill>
                <a:latin typeface="+mj-lt"/>
                <a:cs typeface="Arial" panose="020B0604020202020204" pitchFamily="34" charset="0"/>
              </a:rPr>
              <a:t>2</a:t>
            </a:r>
            <a:r>
              <a:rPr lang="uk-UA" sz="1500" b="1" kern="1200" dirty="0" smtClean="0">
                <a:solidFill>
                  <a:srgbClr val="4E3B30"/>
                </a:solidFill>
                <a:latin typeface="+mj-lt"/>
                <a:cs typeface="Arial" panose="020B0604020202020204" pitchFamily="34" charset="0"/>
              </a:rPr>
              <a:t>.3. </a:t>
            </a:r>
            <a:r>
              <a:rPr lang="uk-UA" sz="1500" kern="1200" dirty="0" smtClean="0">
                <a:solidFill>
                  <a:srgbClr val="4E3B30"/>
                </a:solidFill>
                <a:latin typeface="+mj-lt"/>
                <a:cs typeface="Arial" panose="020B0604020202020204" pitchFamily="34" charset="0"/>
              </a:rPr>
              <a:t>Теоретико-методологічні </a:t>
            </a:r>
            <a:r>
              <a:rPr lang="uk-UA" sz="1500" kern="1200" dirty="0">
                <a:solidFill>
                  <a:srgbClr val="4E3B30"/>
                </a:solidFill>
                <a:latin typeface="+mj-lt"/>
                <a:cs typeface="Arial" panose="020B0604020202020204" pitchFamily="34" charset="0"/>
              </a:rPr>
              <a:t>засади підготовки фахівців дошкільної та початкової освіти в контексті соціальної </a:t>
            </a:r>
            <a:r>
              <a:rPr lang="uk-UA" sz="1500" kern="1200" dirty="0" smtClean="0">
                <a:solidFill>
                  <a:srgbClr val="4E3B30"/>
                </a:solidFill>
                <a:latin typeface="+mj-lt"/>
                <a:cs typeface="Arial" panose="020B0604020202020204" pitchFamily="34" charset="0"/>
              </a:rPr>
              <a:t>мобільності (кафедра </a:t>
            </a:r>
            <a:r>
              <a:rPr lang="uk-UA" sz="1500" kern="1200" dirty="0">
                <a:solidFill>
                  <a:srgbClr val="4E3B30"/>
                </a:solidFill>
                <a:latin typeface="+mj-lt"/>
                <a:cs typeface="Arial" panose="020B0604020202020204" pitchFamily="34" charset="0"/>
              </a:rPr>
              <a:t>початкової та дошкільної освіти) </a:t>
            </a:r>
            <a:r>
              <a:rPr lang="uk-UA" sz="1500" kern="1200" dirty="0" smtClean="0">
                <a:solidFill>
                  <a:srgbClr val="4E3B30"/>
                </a:solidFill>
                <a:latin typeface="+mj-lt"/>
                <a:cs typeface="Arial" panose="020B0604020202020204" pitchFamily="34" charset="0"/>
              </a:rPr>
              <a:t>– наук. </a:t>
            </a:r>
            <a:r>
              <a:rPr lang="uk-UA" sz="1500" kern="1200" dirty="0" err="1" smtClean="0">
                <a:solidFill>
                  <a:srgbClr val="4E3B30"/>
                </a:solidFill>
                <a:latin typeface="+mj-lt"/>
                <a:cs typeface="Arial" panose="020B0604020202020204" pitchFamily="34" charset="0"/>
              </a:rPr>
              <a:t>кер</a:t>
            </a:r>
            <a:r>
              <a:rPr lang="uk-UA" sz="1500" kern="1200" dirty="0" smtClean="0">
                <a:solidFill>
                  <a:srgbClr val="4E3B30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uk-UA" sz="1500" kern="1200" dirty="0" err="1">
                <a:solidFill>
                  <a:srgbClr val="4E3B30"/>
                </a:solidFill>
                <a:latin typeface="+mj-lt"/>
                <a:cs typeface="Arial" panose="020B0604020202020204" pitchFamily="34" charset="0"/>
              </a:rPr>
              <a:t>д.п.н</a:t>
            </a:r>
            <a:r>
              <a:rPr lang="uk-UA" sz="1500" kern="1200" dirty="0">
                <a:solidFill>
                  <a:srgbClr val="4E3B30"/>
                </a:solidFill>
                <a:latin typeface="+mj-lt"/>
                <a:cs typeface="Arial" panose="020B0604020202020204" pitchFamily="34" charset="0"/>
              </a:rPr>
              <a:t>.,  доц. </a:t>
            </a:r>
            <a:r>
              <a:rPr lang="uk-UA" sz="1500" kern="1200" dirty="0" err="1">
                <a:solidFill>
                  <a:srgbClr val="4E3B30"/>
                </a:solidFill>
                <a:latin typeface="+mj-lt"/>
                <a:cs typeface="Arial" panose="020B0604020202020204" pitchFamily="34" charset="0"/>
              </a:rPr>
              <a:t>Мачинська</a:t>
            </a:r>
            <a:r>
              <a:rPr lang="uk-UA" sz="1500" kern="1200" dirty="0">
                <a:solidFill>
                  <a:srgbClr val="4E3B30"/>
                </a:solidFill>
                <a:latin typeface="+mj-lt"/>
                <a:cs typeface="Arial" panose="020B0604020202020204" pitchFamily="34" charset="0"/>
              </a:rPr>
              <a:t> Н.І</a:t>
            </a:r>
            <a:r>
              <a:rPr lang="uk-UA" sz="1500" kern="1200" dirty="0" smtClean="0">
                <a:solidFill>
                  <a:srgbClr val="4E3B30"/>
                </a:solidFill>
                <a:latin typeface="+mj-lt"/>
                <a:cs typeface="Arial" panose="020B0604020202020204" pitchFamily="34" charset="0"/>
              </a:rPr>
              <a:t>.;</a:t>
            </a:r>
          </a:p>
          <a:p>
            <a:pPr lvl="0">
              <a:buClr>
                <a:srgbClr val="F0A22E"/>
              </a:buClr>
              <a:buSzPct val="70000"/>
            </a:pPr>
            <a:r>
              <a:rPr lang="uk-UA" sz="1500" b="1" kern="1200" dirty="0">
                <a:solidFill>
                  <a:srgbClr val="4E3B30"/>
                </a:solidFill>
                <a:latin typeface="+mj-lt"/>
                <a:cs typeface="Arial" panose="020B0604020202020204" pitchFamily="34" charset="0"/>
              </a:rPr>
              <a:t>2</a:t>
            </a:r>
            <a:r>
              <a:rPr lang="uk-UA" sz="1500" b="1" kern="1200" dirty="0" smtClean="0">
                <a:solidFill>
                  <a:srgbClr val="4E3B30"/>
                </a:solidFill>
                <a:latin typeface="+mj-lt"/>
                <a:cs typeface="Arial" panose="020B0604020202020204" pitchFamily="34" charset="0"/>
              </a:rPr>
              <a:t>.4. </a:t>
            </a:r>
            <a:r>
              <a:rPr lang="ru-RU" sz="1500" kern="1200" dirty="0">
                <a:solidFill>
                  <a:srgbClr val="4E3B30"/>
                </a:solidFill>
                <a:latin typeface="+mj-lt"/>
              </a:rPr>
              <a:t>Психолого-</a:t>
            </a:r>
            <a:r>
              <a:rPr lang="ru-RU" sz="1500" kern="1200" dirty="0" err="1">
                <a:solidFill>
                  <a:srgbClr val="4E3B30"/>
                </a:solidFill>
                <a:latin typeface="+mj-lt"/>
              </a:rPr>
              <a:t>педагогічні</a:t>
            </a:r>
            <a:r>
              <a:rPr lang="ru-RU" sz="1500" kern="1200" dirty="0">
                <a:solidFill>
                  <a:srgbClr val="4E3B30"/>
                </a:solidFill>
                <a:latin typeface="+mj-lt"/>
              </a:rPr>
              <a:t> засади </a:t>
            </a:r>
            <a:r>
              <a:rPr lang="ru-RU" sz="1500" kern="1200" dirty="0" err="1">
                <a:solidFill>
                  <a:srgbClr val="4E3B30"/>
                </a:solidFill>
                <a:latin typeface="+mj-lt"/>
              </a:rPr>
              <a:t>корекційного</a:t>
            </a:r>
            <a:r>
              <a:rPr lang="ru-RU" sz="1500" kern="1200" dirty="0">
                <a:solidFill>
                  <a:srgbClr val="4E3B30"/>
                </a:solidFill>
                <a:latin typeface="+mj-lt"/>
              </a:rPr>
              <a:t> </a:t>
            </a:r>
            <a:r>
              <a:rPr lang="ru-RU" sz="1500" kern="1200" dirty="0" err="1">
                <a:solidFill>
                  <a:srgbClr val="4E3B30"/>
                </a:solidFill>
                <a:latin typeface="+mj-lt"/>
              </a:rPr>
              <a:t>навчання</a:t>
            </a:r>
            <a:r>
              <a:rPr lang="ru-RU" sz="1500" kern="1200" dirty="0">
                <a:solidFill>
                  <a:srgbClr val="4E3B30"/>
                </a:solidFill>
                <a:latin typeface="+mj-lt"/>
              </a:rPr>
              <a:t> і </a:t>
            </a:r>
            <a:r>
              <a:rPr lang="ru-RU" sz="1500" kern="1200" dirty="0" err="1">
                <a:solidFill>
                  <a:srgbClr val="4E3B30"/>
                </a:solidFill>
                <a:latin typeface="+mj-lt"/>
              </a:rPr>
              <a:t>реабілітації</a:t>
            </a:r>
            <a:r>
              <a:rPr lang="ru-RU" sz="1500" kern="1200" dirty="0">
                <a:solidFill>
                  <a:srgbClr val="4E3B30"/>
                </a:solidFill>
                <a:latin typeface="+mj-lt"/>
              </a:rPr>
              <a:t> </a:t>
            </a:r>
            <a:r>
              <a:rPr lang="ru-RU" sz="1500" kern="1200" dirty="0" err="1">
                <a:solidFill>
                  <a:srgbClr val="4E3B30"/>
                </a:solidFill>
                <a:latin typeface="+mj-lt"/>
              </a:rPr>
              <a:t>осіб</a:t>
            </a:r>
            <a:r>
              <a:rPr lang="ru-RU" sz="1500" kern="1200" dirty="0">
                <a:solidFill>
                  <a:srgbClr val="4E3B30"/>
                </a:solidFill>
                <a:latin typeface="+mj-lt"/>
              </a:rPr>
              <a:t> з </a:t>
            </a:r>
            <a:r>
              <a:rPr lang="ru-RU" sz="1500" kern="1200" dirty="0" err="1">
                <a:solidFill>
                  <a:srgbClr val="4E3B30"/>
                </a:solidFill>
                <a:latin typeface="+mj-lt"/>
              </a:rPr>
              <a:t>порушеннями</a:t>
            </a:r>
            <a:r>
              <a:rPr lang="ru-RU" sz="1500" kern="1200" dirty="0">
                <a:solidFill>
                  <a:srgbClr val="4E3B30"/>
                </a:solidFill>
                <a:latin typeface="+mj-lt"/>
              </a:rPr>
              <a:t> </a:t>
            </a:r>
            <a:r>
              <a:rPr lang="ru-RU" sz="1500" kern="1200" dirty="0" err="1">
                <a:solidFill>
                  <a:srgbClr val="4E3B30"/>
                </a:solidFill>
                <a:latin typeface="+mj-lt"/>
              </a:rPr>
              <a:t>розвитку</a:t>
            </a:r>
            <a:r>
              <a:rPr lang="ru-RU" sz="1500" kern="1200" dirty="0">
                <a:solidFill>
                  <a:srgbClr val="4E3B30"/>
                </a:solidFill>
                <a:latin typeface="+mj-lt"/>
              </a:rPr>
              <a:t> та </a:t>
            </a:r>
            <a:r>
              <a:rPr lang="ru-RU" sz="1500" kern="1200" dirty="0" err="1">
                <a:solidFill>
                  <a:srgbClr val="4E3B30"/>
                </a:solidFill>
                <a:latin typeface="+mj-lt"/>
              </a:rPr>
              <a:t>інтеграційні</a:t>
            </a:r>
            <a:r>
              <a:rPr lang="ru-RU" sz="1500" kern="1200" dirty="0">
                <a:solidFill>
                  <a:srgbClr val="4E3B30"/>
                </a:solidFill>
                <a:latin typeface="+mj-lt"/>
              </a:rPr>
              <a:t> </a:t>
            </a:r>
            <a:r>
              <a:rPr lang="ru-RU" sz="1500" kern="1200" dirty="0" err="1">
                <a:solidFill>
                  <a:srgbClr val="4E3B30"/>
                </a:solidFill>
                <a:latin typeface="+mj-lt"/>
              </a:rPr>
              <a:t>аспекти</a:t>
            </a:r>
            <a:r>
              <a:rPr lang="ru-RU" sz="1500" kern="1200" dirty="0">
                <a:solidFill>
                  <a:srgbClr val="4E3B30"/>
                </a:solidFill>
                <a:latin typeface="+mj-lt"/>
              </a:rPr>
              <a:t> </a:t>
            </a:r>
            <a:r>
              <a:rPr lang="ru-RU" sz="1500" kern="1200" dirty="0" err="1">
                <a:solidFill>
                  <a:srgbClr val="4E3B30"/>
                </a:solidFill>
                <a:latin typeface="+mj-lt"/>
              </a:rPr>
              <a:t>підготовки</a:t>
            </a:r>
            <a:r>
              <a:rPr lang="ru-RU" sz="1500" kern="1200" dirty="0">
                <a:solidFill>
                  <a:srgbClr val="4E3B30"/>
                </a:solidFill>
                <a:latin typeface="+mj-lt"/>
              </a:rPr>
              <a:t> </a:t>
            </a:r>
            <a:r>
              <a:rPr lang="ru-RU" sz="1500" kern="1200" dirty="0" err="1">
                <a:solidFill>
                  <a:srgbClr val="4E3B30"/>
                </a:solidFill>
                <a:latin typeface="+mj-lt"/>
              </a:rPr>
              <a:t>фахівців</a:t>
            </a:r>
            <a:r>
              <a:rPr lang="ru-RU" sz="1500" kern="1200" dirty="0">
                <a:solidFill>
                  <a:srgbClr val="4E3B30"/>
                </a:solidFill>
                <a:latin typeface="+mj-lt"/>
              </a:rPr>
              <a:t> до </a:t>
            </a:r>
            <a:r>
              <a:rPr lang="ru-RU" sz="1500" kern="1200" dirty="0" err="1">
                <a:solidFill>
                  <a:srgbClr val="4E3B30"/>
                </a:solidFill>
                <a:latin typeface="+mj-lt"/>
              </a:rPr>
              <a:t>роботи</a:t>
            </a:r>
            <a:r>
              <a:rPr lang="ru-RU" sz="1500" kern="1200" dirty="0">
                <a:solidFill>
                  <a:srgbClr val="4E3B30"/>
                </a:solidFill>
                <a:latin typeface="+mj-lt"/>
              </a:rPr>
              <a:t> в </a:t>
            </a:r>
            <a:r>
              <a:rPr lang="ru-RU" sz="1500" kern="1200" dirty="0" err="1">
                <a:solidFill>
                  <a:srgbClr val="4E3B30"/>
                </a:solidFill>
                <a:latin typeface="+mj-lt"/>
              </a:rPr>
              <a:t>системі</a:t>
            </a:r>
            <a:r>
              <a:rPr lang="ru-RU" sz="1500" kern="1200" dirty="0">
                <a:solidFill>
                  <a:srgbClr val="4E3B30"/>
                </a:solidFill>
                <a:latin typeface="+mj-lt"/>
              </a:rPr>
              <a:t> </a:t>
            </a:r>
            <a:r>
              <a:rPr lang="ru-RU" sz="1500" kern="1200" dirty="0" err="1">
                <a:solidFill>
                  <a:srgbClr val="4E3B30"/>
                </a:solidFill>
                <a:latin typeface="+mj-lt"/>
              </a:rPr>
              <a:t>спеціальної</a:t>
            </a:r>
            <a:r>
              <a:rPr lang="ru-RU" sz="1500" kern="1200" dirty="0">
                <a:solidFill>
                  <a:srgbClr val="4E3B30"/>
                </a:solidFill>
                <a:latin typeface="+mj-lt"/>
              </a:rPr>
              <a:t> </a:t>
            </a:r>
            <a:r>
              <a:rPr lang="ru-RU" sz="1500" kern="1200" dirty="0" err="1">
                <a:solidFill>
                  <a:srgbClr val="4E3B30"/>
                </a:solidFill>
                <a:latin typeface="+mj-lt"/>
              </a:rPr>
              <a:t>освіти</a:t>
            </a:r>
            <a:r>
              <a:rPr lang="ru-RU" sz="1500" kern="1200" dirty="0">
                <a:solidFill>
                  <a:srgbClr val="4E3B30"/>
                </a:solidFill>
                <a:latin typeface="+mj-lt"/>
              </a:rPr>
              <a:t> та в </a:t>
            </a:r>
            <a:r>
              <a:rPr lang="ru-RU" sz="1500" kern="1200" dirty="0" err="1">
                <a:solidFill>
                  <a:srgbClr val="4E3B30"/>
                </a:solidFill>
                <a:latin typeface="+mj-lt"/>
              </a:rPr>
              <a:t>умовах</a:t>
            </a:r>
            <a:r>
              <a:rPr lang="ru-RU" sz="1500" kern="1200" dirty="0">
                <a:solidFill>
                  <a:srgbClr val="4E3B30"/>
                </a:solidFill>
                <a:latin typeface="+mj-lt"/>
              </a:rPr>
              <a:t> </a:t>
            </a:r>
            <a:r>
              <a:rPr lang="ru-RU" sz="1500" kern="1200" dirty="0" err="1">
                <a:solidFill>
                  <a:srgbClr val="4E3B30"/>
                </a:solidFill>
                <a:latin typeface="+mj-lt"/>
              </a:rPr>
              <a:t>інклюзії</a:t>
            </a:r>
            <a:r>
              <a:rPr lang="ru-RU" sz="1500" kern="1200" dirty="0">
                <a:solidFill>
                  <a:srgbClr val="4E3B30"/>
                </a:solidFill>
                <a:latin typeface="+mj-lt"/>
              </a:rPr>
              <a:t> </a:t>
            </a:r>
            <a:r>
              <a:rPr lang="ru-RU" sz="1500" kern="1200" dirty="0" smtClean="0">
                <a:solidFill>
                  <a:srgbClr val="4E3B30"/>
                </a:solidFill>
                <a:latin typeface="+mj-lt"/>
              </a:rPr>
              <a:t> (</a:t>
            </a:r>
            <a:r>
              <a:rPr lang="ru-RU" sz="1500" kern="1200" dirty="0">
                <a:solidFill>
                  <a:srgbClr val="4E3B30"/>
                </a:solidFill>
                <a:latin typeface="+mj-lt"/>
              </a:rPr>
              <a:t>кафедра </a:t>
            </a:r>
            <a:r>
              <a:rPr lang="ru-RU" sz="1500" kern="1200" dirty="0" err="1">
                <a:solidFill>
                  <a:srgbClr val="4E3B30"/>
                </a:solidFill>
                <a:latin typeface="+mj-lt"/>
              </a:rPr>
              <a:t>спеціальної</a:t>
            </a:r>
            <a:r>
              <a:rPr lang="ru-RU" sz="1500" kern="1200" dirty="0">
                <a:solidFill>
                  <a:srgbClr val="4E3B30"/>
                </a:solidFill>
                <a:latin typeface="+mj-lt"/>
              </a:rPr>
              <a:t> </a:t>
            </a:r>
            <a:r>
              <a:rPr lang="ru-RU" sz="1500" kern="1200" dirty="0" err="1">
                <a:solidFill>
                  <a:srgbClr val="4E3B30"/>
                </a:solidFill>
                <a:latin typeface="+mj-lt"/>
              </a:rPr>
              <a:t>освіти</a:t>
            </a:r>
            <a:r>
              <a:rPr lang="ru-RU" sz="1500" kern="1200" dirty="0">
                <a:solidFill>
                  <a:srgbClr val="4E3B30"/>
                </a:solidFill>
                <a:latin typeface="+mj-lt"/>
              </a:rPr>
              <a:t> </a:t>
            </a:r>
            <a:r>
              <a:rPr lang="ru-RU" sz="1500" kern="1200" dirty="0" smtClean="0">
                <a:solidFill>
                  <a:srgbClr val="4E3B30"/>
                </a:solidFill>
                <a:latin typeface="+mj-lt"/>
              </a:rPr>
              <a:t>і  </a:t>
            </a:r>
            <a:r>
              <a:rPr lang="ru-RU" sz="1500" kern="1200" dirty="0" err="1">
                <a:solidFill>
                  <a:srgbClr val="4E3B30"/>
                </a:solidFill>
                <a:latin typeface="+mj-lt"/>
              </a:rPr>
              <a:t>соціальної</a:t>
            </a:r>
            <a:r>
              <a:rPr lang="ru-RU" sz="1500" kern="1200" dirty="0">
                <a:solidFill>
                  <a:srgbClr val="4E3B30"/>
                </a:solidFill>
                <a:latin typeface="+mj-lt"/>
              </a:rPr>
              <a:t> </a:t>
            </a:r>
            <a:r>
              <a:rPr lang="ru-RU" sz="1500" kern="1200" dirty="0" err="1">
                <a:solidFill>
                  <a:srgbClr val="4E3B30"/>
                </a:solidFill>
                <a:latin typeface="+mj-lt"/>
              </a:rPr>
              <a:t>роботи</a:t>
            </a:r>
            <a:r>
              <a:rPr lang="ru-RU" sz="1500" kern="1200" dirty="0" smtClean="0">
                <a:solidFill>
                  <a:srgbClr val="4E3B30"/>
                </a:solidFill>
                <a:latin typeface="+mj-lt"/>
              </a:rPr>
              <a:t>) -  наук</a:t>
            </a:r>
            <a:r>
              <a:rPr lang="ru-RU" sz="1500" kern="1200" dirty="0">
                <a:solidFill>
                  <a:srgbClr val="4E3B30"/>
                </a:solidFill>
                <a:latin typeface="+mj-lt"/>
              </a:rPr>
              <a:t>. </a:t>
            </a:r>
            <a:r>
              <a:rPr lang="ru-RU" sz="1500" kern="1200" dirty="0" err="1">
                <a:solidFill>
                  <a:srgbClr val="4E3B30"/>
                </a:solidFill>
                <a:latin typeface="+mj-lt"/>
              </a:rPr>
              <a:t>к</a:t>
            </a:r>
            <a:r>
              <a:rPr lang="ru-RU" sz="1500" kern="1200" dirty="0" err="1" smtClean="0">
                <a:solidFill>
                  <a:srgbClr val="4E3B30"/>
                </a:solidFill>
                <a:latin typeface="+mj-lt"/>
              </a:rPr>
              <a:t>ер</a:t>
            </a:r>
            <a:r>
              <a:rPr lang="ru-RU" sz="1500" kern="1200" dirty="0" smtClean="0">
                <a:solidFill>
                  <a:srgbClr val="4E3B30"/>
                </a:solidFill>
                <a:latin typeface="+mj-lt"/>
              </a:rPr>
              <a:t>.   </a:t>
            </a:r>
            <a:r>
              <a:rPr lang="ru-RU" sz="1500" kern="1200" dirty="0" err="1">
                <a:solidFill>
                  <a:srgbClr val="4E3B30"/>
                </a:solidFill>
                <a:latin typeface="+mj-lt"/>
              </a:rPr>
              <a:t>д.п.н</a:t>
            </a:r>
            <a:r>
              <a:rPr lang="ru-RU" sz="1500" kern="1200" dirty="0">
                <a:solidFill>
                  <a:srgbClr val="4E3B30"/>
                </a:solidFill>
                <a:latin typeface="+mj-lt"/>
              </a:rPr>
              <a:t>., проф. </a:t>
            </a:r>
            <a:r>
              <a:rPr lang="ru-RU" sz="1500" kern="1200" dirty="0" err="1">
                <a:solidFill>
                  <a:srgbClr val="4E3B30"/>
                </a:solidFill>
                <a:latin typeface="+mj-lt"/>
              </a:rPr>
              <a:t>Островська</a:t>
            </a:r>
            <a:r>
              <a:rPr lang="ru-RU" sz="1500" kern="1200" dirty="0">
                <a:solidFill>
                  <a:srgbClr val="4E3B30"/>
                </a:solidFill>
                <a:latin typeface="+mj-lt"/>
              </a:rPr>
              <a:t> К.О</a:t>
            </a:r>
            <a:r>
              <a:rPr lang="ru-RU" sz="1500" kern="1200" dirty="0" smtClean="0">
                <a:solidFill>
                  <a:srgbClr val="4E3B30"/>
                </a:solidFill>
                <a:latin typeface="+mj-lt"/>
              </a:rPr>
              <a:t>.;</a:t>
            </a:r>
          </a:p>
          <a:p>
            <a:pPr lvl="0">
              <a:buClr>
                <a:srgbClr val="F0A22E"/>
              </a:buClr>
              <a:buSzPct val="70000"/>
            </a:pPr>
            <a:r>
              <a:rPr lang="ru-RU" sz="1500" b="1" kern="1200" dirty="0">
                <a:solidFill>
                  <a:srgbClr val="4E3B30"/>
                </a:solidFill>
                <a:latin typeface="+mj-lt"/>
              </a:rPr>
              <a:t>2</a:t>
            </a:r>
            <a:r>
              <a:rPr lang="ru-RU" sz="1500" b="1" kern="1200" dirty="0" smtClean="0">
                <a:solidFill>
                  <a:srgbClr val="4E3B30"/>
                </a:solidFill>
                <a:latin typeface="+mj-lt"/>
              </a:rPr>
              <a:t>.5</a:t>
            </a:r>
            <a:r>
              <a:rPr lang="ru-RU" sz="1500" kern="1200" dirty="0" smtClean="0">
                <a:solidFill>
                  <a:srgbClr val="4E3B30"/>
                </a:solidFill>
                <a:latin typeface="+mj-lt"/>
              </a:rPr>
              <a:t>  </a:t>
            </a:r>
            <a:r>
              <a:rPr lang="uk-UA" sz="1500" kern="1200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Зміст </a:t>
            </a:r>
            <a:r>
              <a:rPr lang="uk-UA" sz="1500" kern="1200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ru-RU" sz="1500" kern="1200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uk-UA" sz="1500" kern="1200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технології професійної підготовки фахівців соціальної сфери </a:t>
            </a:r>
            <a:r>
              <a:rPr lang="uk-UA" altLang="uk-UA" sz="1500" kern="1200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(кафедра  спеціальної освіти та соціальної </a:t>
            </a:r>
            <a:r>
              <a:rPr lang="uk-UA" altLang="uk-UA" sz="1500" kern="1200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роботи)  - наук</a:t>
            </a:r>
            <a:r>
              <a:rPr lang="uk-UA" altLang="uk-UA" sz="1500" kern="1200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k-UA" altLang="uk-UA" sz="1500" kern="1200" dirty="0" err="1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кер</a:t>
            </a:r>
            <a:r>
              <a:rPr lang="uk-UA" altLang="uk-UA" sz="1500" kern="1200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</a:t>
            </a:r>
            <a:r>
              <a:rPr lang="uk-UA" altLang="uk-UA" sz="1500" kern="1200" dirty="0" err="1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к.п.н</a:t>
            </a:r>
            <a:r>
              <a:rPr lang="uk-UA" altLang="uk-UA" sz="1500" kern="1200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uk-UA" altLang="uk-UA" sz="1500" kern="1200" dirty="0" err="1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доц.Кальченко</a:t>
            </a:r>
            <a:r>
              <a:rPr lang="uk-UA" altLang="uk-UA" sz="1500" kern="1200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Л.В.</a:t>
            </a:r>
          </a:p>
          <a:p>
            <a:pPr lvl="0">
              <a:buClr>
                <a:srgbClr val="F0A22E"/>
              </a:buClr>
              <a:buSzPct val="70000"/>
            </a:pPr>
            <a:endParaRPr lang="ru-RU" sz="1600" kern="1200" dirty="0">
              <a:solidFill>
                <a:srgbClr val="4E3B30"/>
              </a:solidFill>
              <a:latin typeface="+mj-lt"/>
            </a:endParaRPr>
          </a:p>
          <a:p>
            <a:pPr lvl="0">
              <a:buClr>
                <a:srgbClr val="F0A22E"/>
              </a:buClr>
              <a:buSzPct val="70000"/>
            </a:pPr>
            <a:endParaRPr lang="uk-UA" sz="1600" kern="1200" dirty="0">
              <a:solidFill>
                <a:srgbClr val="4E3B30"/>
              </a:solidFill>
              <a:latin typeface="+mj-lt"/>
              <a:cs typeface="Arial" panose="020B0604020202020204" pitchFamily="34" charset="0"/>
            </a:endParaRPr>
          </a:p>
          <a:p>
            <a:pPr lvl="0">
              <a:buClr>
                <a:srgbClr val="F0A22E"/>
              </a:buClr>
              <a:buSzPct val="70000"/>
            </a:pPr>
            <a:endParaRPr lang="uk-UA" sz="1600" b="1" kern="1200" dirty="0" smtClean="0">
              <a:solidFill>
                <a:srgbClr val="4E3B30"/>
              </a:solidFill>
              <a:latin typeface="+mj-lt"/>
            </a:endParaRPr>
          </a:p>
          <a:p>
            <a:pPr lvl="0">
              <a:buClr>
                <a:srgbClr val="F0A22E"/>
              </a:buClr>
              <a:buSzPct val="70000"/>
            </a:pPr>
            <a:endParaRPr lang="uk-UA" sz="1800" b="1" kern="1200" dirty="0">
              <a:solidFill>
                <a:srgbClr val="4E3B30"/>
              </a:solidFill>
              <a:latin typeface="Calibri"/>
            </a:endParaRPr>
          </a:p>
          <a:p>
            <a:pPr marL="285750" lvl="0" indent="-285750">
              <a:spcBef>
                <a:spcPct val="20000"/>
              </a:spcBef>
              <a:buClr>
                <a:srgbClr val="F0A22E"/>
              </a:buClr>
              <a:buSzPct val="70000"/>
              <a:buFont typeface="Wingdings" panose="05000000000000000000" pitchFamily="2" charset="2"/>
              <a:buChar char="§"/>
            </a:pPr>
            <a:endParaRPr lang="uk-UA" altLang="uk-UA" sz="1700" kern="1200" dirty="0">
              <a:solidFill>
                <a:srgbClr val="4E3B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ct val="20000"/>
              </a:spcBef>
              <a:buClr>
                <a:srgbClr val="CE9964"/>
              </a:buClr>
              <a:buSzPct val="70000"/>
              <a:buAutoNum type="arabicPeriod"/>
            </a:pPr>
            <a:endParaRPr lang="uk-UA" altLang="uk-UA" sz="1600" dirty="0" smtClean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20000"/>
              </a:spcBef>
              <a:buClr>
                <a:srgbClr val="CE9964"/>
              </a:buClr>
              <a:buSzPct val="70000"/>
            </a:pPr>
            <a:r>
              <a:rPr lang="uk-UA" altLang="uk-UA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      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Tx/>
              <a:buFont typeface="Arial"/>
              <a:buAutoNum type="arabicPeriod"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      </a:t>
            </a:r>
            <a:endParaRPr lang="uk-UA" altLang="uk-UA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88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77012" cy="685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415275" y="836712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1619672" y="44624"/>
            <a:ext cx="7212431" cy="69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uk" sz="20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</a:t>
            </a:r>
            <a:r>
              <a:rPr lang="uk" sz="28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Наукова робота:  Публікації   </a:t>
            </a:r>
            <a:endParaRPr sz="2800" b="1" dirty="0">
              <a:solidFill>
                <a:srgbClr val="141B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13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3" y="405999"/>
            <a:ext cx="96361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01408" y="980728"/>
            <a:ext cx="7513422" cy="729122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Clr>
                <a:srgbClr val="CE9964"/>
              </a:buClr>
              <a:buSzPct val="70000"/>
            </a:pPr>
            <a:r>
              <a:rPr lang="uk-UA" altLang="uk-UA" sz="1500" b="1" dirty="0" smtClean="0">
                <a:cs typeface="Arial" pitchFamily="34" charset="0"/>
              </a:rPr>
              <a:t> 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latin typeface="Arial" panose="020B0604020202020204" pitchFamily="34" charset="0"/>
                <a:cs typeface="Arial" pitchFamily="34" charset="0"/>
              </a:rPr>
              <a:t>1</a:t>
            </a:r>
            <a:r>
              <a:rPr lang="uk-UA" altLang="uk-UA" sz="2000" b="1" kern="1200" dirty="0" smtClean="0">
                <a:solidFill>
                  <a:srgbClr val="4E3B30"/>
                </a:solidFill>
                <a:latin typeface="+mn-lt"/>
                <a:cs typeface="Arial" pitchFamily="34" charset="0"/>
              </a:rPr>
              <a:t>. Навчальні і наукові видання</a:t>
            </a:r>
            <a:r>
              <a:rPr lang="uk-UA" altLang="uk-UA" sz="2000" kern="1200" dirty="0" smtClean="0">
                <a:solidFill>
                  <a:srgbClr val="4E3B30"/>
                </a:solidFill>
                <a:latin typeface="+mn-lt"/>
                <a:cs typeface="Arial" pitchFamily="34" charset="0"/>
              </a:rPr>
              <a:t>: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kern="1200" dirty="0" smtClean="0">
                <a:solidFill>
                  <a:srgbClr val="4E3B30"/>
                </a:solidFill>
                <a:latin typeface="+mn-lt"/>
                <a:cs typeface="Arial" pitchFamily="34" charset="0"/>
              </a:rPr>
              <a:t>                навчальні посібники  -  10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kern="1200" dirty="0" smtClean="0">
                <a:solidFill>
                  <a:srgbClr val="4E3B30"/>
                </a:solidFill>
                <a:latin typeface="+mn-lt"/>
                <a:cs typeface="Arial" pitchFamily="34" charset="0"/>
              </a:rPr>
              <a:t>                монографії  - 2 </a:t>
            </a:r>
          </a:p>
          <a:p>
            <a:pPr marL="450215" indent="-450215" algn="just"/>
            <a:r>
              <a:rPr lang="uk-UA" altLang="uk-UA" sz="2000" kern="1200" dirty="0" smtClean="0">
                <a:solidFill>
                  <a:srgbClr val="4E3B30"/>
                </a:solidFill>
                <a:latin typeface="+mn-lt"/>
                <a:cs typeface="Arial" pitchFamily="34" charset="0"/>
              </a:rPr>
              <a:t>2. </a:t>
            </a:r>
            <a:r>
              <a:rPr lang="uk-UA" altLang="uk-UA" sz="2000" b="1" kern="1200" dirty="0" smtClean="0">
                <a:solidFill>
                  <a:srgbClr val="4E3B30"/>
                </a:solidFill>
                <a:latin typeface="+mn-lt"/>
                <a:cs typeface="Arial" pitchFamily="34" charset="0"/>
              </a:rPr>
              <a:t>Наукові статті  </a:t>
            </a:r>
            <a:endParaRPr lang="uk-UA" sz="2000" b="1" kern="1200" dirty="0" smtClean="0">
              <a:solidFill>
                <a:srgbClr val="4E3B30"/>
              </a:solidFill>
              <a:latin typeface="+mn-lt"/>
              <a:ea typeface="Times New Roman"/>
              <a:cs typeface="Arial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sz="2000" dirty="0">
                <a:latin typeface="+mn-lt"/>
                <a:ea typeface="Times New Roman"/>
                <a:cs typeface="Times New Roman"/>
              </a:rPr>
              <a:t>с</a:t>
            </a:r>
            <a:r>
              <a:rPr lang="uk-UA" sz="2000" dirty="0" smtClean="0">
                <a:latin typeface="+mn-lt"/>
                <a:ea typeface="Times New Roman"/>
                <a:cs typeface="Times New Roman"/>
              </a:rPr>
              <a:t>татті </a:t>
            </a:r>
            <a:r>
              <a:rPr lang="uk-UA" sz="2000" dirty="0">
                <a:latin typeface="+mn-lt"/>
                <a:ea typeface="Times New Roman"/>
                <a:cs typeface="Times New Roman"/>
              </a:rPr>
              <a:t>у виданнях, які мають </a:t>
            </a:r>
            <a:r>
              <a:rPr lang="uk-UA" sz="2000" dirty="0" err="1">
                <a:latin typeface="+mn-lt"/>
                <a:ea typeface="Times New Roman"/>
                <a:cs typeface="Times New Roman"/>
              </a:rPr>
              <a:t>імпакт-фактор</a:t>
            </a:r>
            <a:r>
              <a:rPr lang="uk-UA" sz="2000" dirty="0">
                <a:latin typeface="+mn-lt"/>
                <a:ea typeface="Times New Roman"/>
                <a:cs typeface="Times New Roman"/>
              </a:rPr>
              <a:t>  </a:t>
            </a:r>
            <a:r>
              <a:rPr lang="uk-UA" sz="2000" dirty="0" smtClean="0">
                <a:latin typeface="+mn-lt"/>
                <a:ea typeface="Times New Roman"/>
                <a:cs typeface="Times New Roman"/>
              </a:rPr>
              <a:t>- 1;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sz="2000" dirty="0">
                <a:latin typeface="+mn-lt"/>
                <a:ea typeface="Times New Roman"/>
              </a:rPr>
              <a:t>с</a:t>
            </a:r>
            <a:r>
              <a:rPr lang="uk-UA" sz="2000" dirty="0" smtClean="0">
                <a:latin typeface="+mn-lt"/>
                <a:ea typeface="Times New Roman"/>
              </a:rPr>
              <a:t>татті </a:t>
            </a:r>
            <a:r>
              <a:rPr lang="uk-UA" sz="2000" dirty="0">
                <a:latin typeface="+mn-lt"/>
                <a:ea typeface="Times New Roman"/>
              </a:rPr>
              <a:t>в інших виданнях, які включені до міжнародних </a:t>
            </a:r>
            <a:r>
              <a:rPr lang="uk-UA" sz="2000" dirty="0" err="1">
                <a:latin typeface="+mn-lt"/>
                <a:ea typeface="Times New Roman"/>
              </a:rPr>
              <a:t>наукометричних</a:t>
            </a:r>
            <a:r>
              <a:rPr lang="uk-UA" sz="2000" dirty="0">
                <a:latin typeface="+mn-lt"/>
                <a:ea typeface="Times New Roman"/>
              </a:rPr>
              <a:t> баз </a:t>
            </a:r>
            <a:r>
              <a:rPr lang="uk-UA" sz="2000" dirty="0" smtClean="0">
                <a:latin typeface="+mn-lt"/>
                <a:ea typeface="Times New Roman"/>
              </a:rPr>
              <a:t>даних, зокрема, </a:t>
            </a:r>
            <a:r>
              <a:rPr lang="en-US" sz="2000" b="1" dirty="0">
                <a:solidFill>
                  <a:srgbClr val="545454"/>
                </a:solidFill>
                <a:latin typeface="+mn-lt"/>
              </a:rPr>
              <a:t>Index Copernicus (IC)</a:t>
            </a:r>
            <a:r>
              <a:rPr lang="en-US" sz="2000" dirty="0">
                <a:solidFill>
                  <a:srgbClr val="545454"/>
                </a:solidFill>
                <a:latin typeface="arial"/>
              </a:rPr>
              <a:t> </a:t>
            </a:r>
            <a:r>
              <a:rPr lang="uk-UA" sz="2000" dirty="0" smtClean="0">
                <a:latin typeface="+mn-lt"/>
                <a:ea typeface="Times New Roman"/>
              </a:rPr>
              <a:t>   </a:t>
            </a:r>
            <a:r>
              <a:rPr lang="uk-UA" sz="2000" dirty="0" smtClean="0">
                <a:solidFill>
                  <a:srgbClr val="FF6600"/>
                </a:solidFill>
                <a:latin typeface="+mn-lt"/>
                <a:ea typeface="Times New Roman"/>
              </a:rPr>
              <a:t> </a:t>
            </a:r>
            <a:r>
              <a:rPr lang="uk-UA" sz="2000" dirty="0" smtClean="0">
                <a:solidFill>
                  <a:schemeClr val="tx1"/>
                </a:solidFill>
                <a:latin typeface="+mn-lt"/>
                <a:ea typeface="Times New Roman"/>
              </a:rPr>
              <a:t>-</a:t>
            </a:r>
            <a:r>
              <a:rPr lang="uk-UA" sz="2000" dirty="0" smtClean="0">
                <a:solidFill>
                  <a:srgbClr val="FF6600"/>
                </a:solidFill>
                <a:latin typeface="+mn-lt"/>
                <a:ea typeface="Times New Roman"/>
              </a:rPr>
              <a:t> </a:t>
            </a:r>
            <a:r>
              <a:rPr lang="uk-UA" sz="2000" dirty="0" smtClean="0">
                <a:latin typeface="+mn-lt"/>
                <a:ea typeface="Times New Roman"/>
              </a:rPr>
              <a:t>45; </a:t>
            </a:r>
            <a:endParaRPr lang="uk-UA" sz="2000" kern="1200" dirty="0" smtClean="0">
              <a:solidFill>
                <a:srgbClr val="4E3B30"/>
              </a:solidFill>
              <a:latin typeface="+mn-lt"/>
              <a:ea typeface="Times New Roman"/>
              <a:cs typeface="Arial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sz="2000" dirty="0">
                <a:latin typeface="+mn-lt"/>
                <a:ea typeface="Times New Roman"/>
                <a:cs typeface="Times New Roman"/>
              </a:rPr>
              <a:t>с</a:t>
            </a:r>
            <a:r>
              <a:rPr lang="uk-UA" sz="2000" dirty="0" smtClean="0">
                <a:latin typeface="+mn-lt"/>
                <a:ea typeface="Times New Roman"/>
                <a:cs typeface="Times New Roman"/>
              </a:rPr>
              <a:t>татті в інших закордонних виданнях  - 11;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sz="2000" dirty="0">
                <a:latin typeface="+mn-lt"/>
                <a:ea typeface="Times New Roman"/>
                <a:cs typeface="Times New Roman"/>
              </a:rPr>
              <a:t>с</a:t>
            </a:r>
            <a:r>
              <a:rPr lang="uk-UA" sz="2000" dirty="0" smtClean="0">
                <a:latin typeface="+mn-lt"/>
                <a:ea typeface="Times New Roman"/>
                <a:cs typeface="Times New Roman"/>
              </a:rPr>
              <a:t>татті </a:t>
            </a:r>
            <a:r>
              <a:rPr lang="uk-UA" sz="2000" dirty="0">
                <a:latin typeface="+mn-lt"/>
                <a:ea typeface="Times New Roman"/>
                <a:cs typeface="Times New Roman"/>
              </a:rPr>
              <a:t>у фахових виданнях України </a:t>
            </a:r>
            <a:r>
              <a:rPr lang="uk-UA" sz="2000" dirty="0" smtClean="0">
                <a:latin typeface="+mn-lt"/>
                <a:ea typeface="Times New Roman"/>
                <a:cs typeface="Times New Roman"/>
              </a:rPr>
              <a:t>– 42; </a:t>
            </a:r>
            <a:endParaRPr lang="ru-RU" sz="2000" kern="1200" dirty="0" smtClean="0">
              <a:solidFill>
                <a:srgbClr val="4E3B30"/>
              </a:solidFill>
              <a:latin typeface="+mn-lt"/>
              <a:ea typeface="Times New Roman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sz="2000" dirty="0">
                <a:latin typeface="+mn-lt"/>
                <a:ea typeface="Times New Roman"/>
                <a:cs typeface="Times New Roman"/>
              </a:rPr>
              <a:t>с</a:t>
            </a:r>
            <a:r>
              <a:rPr lang="uk-UA" sz="2000" dirty="0" smtClean="0">
                <a:latin typeface="+mn-lt"/>
                <a:ea typeface="Times New Roman"/>
                <a:cs typeface="Times New Roman"/>
              </a:rPr>
              <a:t>татті </a:t>
            </a:r>
            <a:r>
              <a:rPr lang="uk-UA" sz="2000" dirty="0">
                <a:latin typeface="+mn-lt"/>
                <a:ea typeface="Times New Roman"/>
                <a:cs typeface="Times New Roman"/>
              </a:rPr>
              <a:t>в інших виданнях України </a:t>
            </a:r>
            <a:r>
              <a:rPr lang="uk-UA" sz="2000" dirty="0" smtClean="0">
                <a:latin typeface="+mn-lt"/>
                <a:ea typeface="Times New Roman"/>
                <a:cs typeface="Times New Roman"/>
              </a:rPr>
              <a:t> - 48</a:t>
            </a:r>
          </a:p>
          <a:p>
            <a:pPr algn="just"/>
            <a:r>
              <a:rPr lang="uk-UA" sz="2000" dirty="0" smtClean="0">
                <a:latin typeface="+mn-lt"/>
                <a:ea typeface="Times New Roman"/>
                <a:cs typeface="Times New Roman"/>
              </a:rPr>
              <a:t>3. </a:t>
            </a:r>
            <a:r>
              <a:rPr lang="uk-UA" sz="2000" b="1" dirty="0" smtClean="0">
                <a:latin typeface="+mn-lt"/>
                <a:ea typeface="Times New Roman"/>
                <a:cs typeface="Times New Roman"/>
              </a:rPr>
              <a:t>Тези доповідей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sz="2000" dirty="0">
                <a:latin typeface="+mn-lt"/>
                <a:ea typeface="Times New Roman"/>
              </a:rPr>
              <a:t>т</a:t>
            </a:r>
            <a:r>
              <a:rPr lang="uk-UA" sz="2000" dirty="0" smtClean="0">
                <a:latin typeface="+mn-lt"/>
                <a:ea typeface="Times New Roman"/>
              </a:rPr>
              <a:t>ези </a:t>
            </a:r>
            <a:r>
              <a:rPr lang="uk-UA" sz="2000" dirty="0">
                <a:latin typeface="+mn-lt"/>
                <a:ea typeface="Times New Roman"/>
              </a:rPr>
              <a:t>доповідей на міжнародних конференціях </a:t>
            </a:r>
            <a:r>
              <a:rPr lang="uk-UA" sz="2000" dirty="0" smtClean="0">
                <a:latin typeface="+mn-lt"/>
                <a:ea typeface="Times New Roman"/>
              </a:rPr>
              <a:t>– 52; </a:t>
            </a:r>
            <a:r>
              <a:rPr lang="uk-UA" sz="2000" dirty="0" smtClean="0">
                <a:solidFill>
                  <a:srgbClr val="FF0000"/>
                </a:solidFill>
                <a:latin typeface="+mn-lt"/>
                <a:ea typeface="Times New Roman"/>
              </a:rPr>
              <a:t> </a:t>
            </a:r>
            <a:endParaRPr lang="uk-UA" sz="2000" kern="1200" dirty="0" smtClean="0">
              <a:solidFill>
                <a:srgbClr val="4E3B30"/>
              </a:solidFill>
              <a:latin typeface="+mn-lt"/>
              <a:ea typeface="Times New Roman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sz="2000" dirty="0">
                <a:latin typeface="+mn-lt"/>
                <a:ea typeface="Times New Roman"/>
              </a:rPr>
              <a:t>т</a:t>
            </a:r>
            <a:r>
              <a:rPr lang="uk-UA" sz="2000" dirty="0" smtClean="0">
                <a:latin typeface="+mn-lt"/>
                <a:ea typeface="Times New Roman"/>
              </a:rPr>
              <a:t>ези </a:t>
            </a:r>
            <a:r>
              <a:rPr lang="uk-UA" sz="2000" dirty="0">
                <a:latin typeface="+mn-lt"/>
                <a:ea typeface="Times New Roman"/>
              </a:rPr>
              <a:t>доповідей на вітчизняних конференціях </a:t>
            </a:r>
            <a:r>
              <a:rPr lang="uk-UA" sz="2000" dirty="0" smtClean="0">
                <a:latin typeface="+mn-lt"/>
                <a:ea typeface="Times New Roman"/>
              </a:rPr>
              <a:t>– 95. </a:t>
            </a:r>
            <a:endParaRPr lang="uk-UA" sz="2000" dirty="0">
              <a:latin typeface="+mn-lt"/>
              <a:ea typeface="Times New Roman"/>
            </a:endParaRPr>
          </a:p>
          <a:p>
            <a:pPr>
              <a:buClr>
                <a:srgbClr val="F0A22E"/>
              </a:buClr>
              <a:buSzPct val="70000"/>
            </a:pPr>
            <a:endParaRPr lang="uk-UA" sz="1600" b="1" kern="1200" dirty="0" smtClean="0">
              <a:solidFill>
                <a:srgbClr val="4E3B30"/>
              </a:solidFill>
            </a:endParaRPr>
          </a:p>
          <a:p>
            <a:pPr>
              <a:buClr>
                <a:srgbClr val="F0A22E"/>
              </a:buClr>
              <a:buSzPct val="70000"/>
            </a:pPr>
            <a:endParaRPr lang="uk-UA" sz="1800" b="1" kern="1200" dirty="0">
              <a:solidFill>
                <a:srgbClr val="4E3B30"/>
              </a:solidFill>
              <a:latin typeface="Calibri"/>
            </a:endParaRPr>
          </a:p>
          <a:p>
            <a:pPr marL="285750" indent="-285750">
              <a:spcBef>
                <a:spcPct val="20000"/>
              </a:spcBef>
              <a:buClr>
                <a:srgbClr val="F0A22E"/>
              </a:buClr>
              <a:buSzPct val="70000"/>
              <a:buFont typeface="Wingdings" panose="05000000000000000000" pitchFamily="2" charset="2"/>
              <a:buChar char="§"/>
            </a:pPr>
            <a:endParaRPr lang="uk-UA" altLang="uk-UA" sz="1700" kern="1200" dirty="0">
              <a:solidFill>
                <a:srgbClr val="4E3B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ct val="20000"/>
              </a:spcBef>
              <a:buClr>
                <a:srgbClr val="CE9964"/>
              </a:buClr>
              <a:buSzPct val="70000"/>
              <a:buFont typeface="Arial"/>
              <a:buAutoNum type="arabicPeriod"/>
            </a:pPr>
            <a:endParaRPr lang="uk-UA" altLang="uk-UA" sz="1600" dirty="0" smtClean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20000"/>
              </a:spcBef>
              <a:buClr>
                <a:srgbClr val="CE9964"/>
              </a:buClr>
              <a:buSzPct val="70000"/>
            </a:pPr>
            <a:r>
              <a:rPr lang="uk-UA" altLang="uk-UA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      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Tx/>
              <a:buFont typeface="Arial"/>
              <a:buAutoNum type="arabicPeriod"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      </a:t>
            </a:r>
            <a:endParaRPr lang="uk-UA" altLang="uk-UA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552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77012" cy="685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415275" y="836712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1619672" y="44624"/>
            <a:ext cx="7212431" cy="69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uk" sz="20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</a:t>
            </a:r>
            <a:r>
              <a:rPr lang="uk" sz="28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Наукова робота:  конференції    </a:t>
            </a:r>
            <a:endParaRPr sz="2800" b="1" dirty="0">
              <a:solidFill>
                <a:srgbClr val="141B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14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3" y="405999"/>
            <a:ext cx="96361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1055286"/>
            <a:ext cx="7513422" cy="619862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>
              <a:buClrTx/>
            </a:pPr>
            <a:r>
              <a:rPr lang="uk-UA" altLang="uk-UA" sz="1500" b="1" dirty="0" smtClean="0">
                <a:cs typeface="Arial" pitchFamily="34" charset="0"/>
              </a:rPr>
              <a:t> </a:t>
            </a:r>
            <a:r>
              <a:rPr lang="uk-UA" sz="1600" kern="1200" dirty="0">
                <a:solidFill>
                  <a:prstClr val="black"/>
                </a:solidFill>
                <a:latin typeface="Franklin Gothic Book"/>
              </a:rPr>
              <a:t>ІІІ міжнародна науково-практична </a:t>
            </a:r>
          </a:p>
          <a:p>
            <a:pPr lvl="0">
              <a:buClrTx/>
            </a:pPr>
            <a:r>
              <a:rPr lang="uk-UA" sz="1600" kern="1200" dirty="0">
                <a:solidFill>
                  <a:prstClr val="black"/>
                </a:solidFill>
                <a:latin typeface="Franklin Gothic Book"/>
              </a:rPr>
              <a:t>конференція </a:t>
            </a:r>
            <a:r>
              <a:rPr lang="uk-UA" sz="1600" b="1" kern="1200" dirty="0">
                <a:solidFill>
                  <a:prstClr val="black"/>
                </a:solidFill>
                <a:latin typeface="Franklin Gothic Book"/>
              </a:rPr>
              <a:t>«Актуальні проблеми </a:t>
            </a:r>
          </a:p>
          <a:p>
            <a:pPr lvl="0">
              <a:buClrTx/>
            </a:pPr>
            <a:r>
              <a:rPr lang="uk-UA" sz="1600" b="1" kern="1200" dirty="0">
                <a:solidFill>
                  <a:prstClr val="black"/>
                </a:solidFill>
                <a:latin typeface="Franklin Gothic Book"/>
              </a:rPr>
              <a:t>початкової освіти та інклюзивного </a:t>
            </a:r>
          </a:p>
          <a:p>
            <a:pPr lvl="0">
              <a:buClrTx/>
            </a:pPr>
            <a:r>
              <a:rPr lang="uk-UA" sz="1600" b="1" kern="1200" dirty="0">
                <a:solidFill>
                  <a:prstClr val="black"/>
                </a:solidFill>
                <a:latin typeface="Franklin Gothic Book"/>
              </a:rPr>
              <a:t>навчання» </a:t>
            </a:r>
            <a:r>
              <a:rPr lang="uk-UA" sz="1600" kern="1200" dirty="0">
                <a:solidFill>
                  <a:prstClr val="black"/>
                </a:solidFill>
                <a:latin typeface="Franklin Gothic Book"/>
              </a:rPr>
              <a:t> (травень 2018 р.)  </a:t>
            </a:r>
            <a:endParaRPr lang="uk-UA" altLang="uk-UA" sz="1600" kern="1200" dirty="0">
              <a:solidFill>
                <a:prstClr val="black"/>
              </a:solidFill>
              <a:latin typeface="Franklin Gothic Book"/>
            </a:endParaRPr>
          </a:p>
          <a:p>
            <a:pPr lvl="0">
              <a:buClrTx/>
            </a:pPr>
            <a:endParaRPr lang="uk-UA" altLang="uk-UA" kern="1200" dirty="0">
              <a:solidFill>
                <a:prstClr val="black"/>
              </a:solidFill>
              <a:latin typeface="Franklin Gothic Book"/>
            </a:endParaRPr>
          </a:p>
          <a:p>
            <a:pPr lvl="0">
              <a:buClrTx/>
            </a:pPr>
            <a:r>
              <a:rPr lang="uk-UA" sz="1600" kern="1200" dirty="0">
                <a:solidFill>
                  <a:prstClr val="black"/>
                </a:solidFill>
                <a:latin typeface="Franklin Gothic Book"/>
              </a:rPr>
              <a:t>Всеукраїнська  науково-практична </a:t>
            </a:r>
          </a:p>
          <a:p>
            <a:pPr lvl="0">
              <a:buClrTx/>
            </a:pPr>
            <a:r>
              <a:rPr lang="uk-UA" sz="1600" kern="1200" dirty="0">
                <a:solidFill>
                  <a:prstClr val="black"/>
                </a:solidFill>
                <a:latin typeface="Franklin Gothic Book"/>
              </a:rPr>
              <a:t>конференція  </a:t>
            </a:r>
            <a:r>
              <a:rPr lang="uk-UA" sz="1600" b="1" kern="1200" dirty="0">
                <a:solidFill>
                  <a:prstClr val="black"/>
                </a:solidFill>
                <a:latin typeface="Franklin Gothic Book"/>
              </a:rPr>
              <a:t>«Інноваційні підходи </a:t>
            </a:r>
            <a:endParaRPr lang="uk-UA" sz="1600" b="1" kern="1200" dirty="0" smtClean="0">
              <a:solidFill>
                <a:prstClr val="black"/>
              </a:solidFill>
              <a:latin typeface="Franklin Gothic Book"/>
            </a:endParaRPr>
          </a:p>
          <a:p>
            <a:pPr lvl="0">
              <a:buClrTx/>
            </a:pPr>
            <a:r>
              <a:rPr lang="uk-UA" sz="1600" b="1" kern="1200" dirty="0" smtClean="0">
                <a:solidFill>
                  <a:prstClr val="black"/>
                </a:solidFill>
                <a:latin typeface="Franklin Gothic Book"/>
              </a:rPr>
              <a:t>в </a:t>
            </a:r>
            <a:r>
              <a:rPr lang="uk-UA" sz="1600" b="1" kern="1200" dirty="0">
                <a:solidFill>
                  <a:prstClr val="black"/>
                </a:solidFill>
                <a:latin typeface="Franklin Gothic Book"/>
              </a:rPr>
              <a:t>освіті з дітьми з особливими </a:t>
            </a:r>
            <a:endParaRPr lang="uk-UA" sz="1600" b="1" kern="1200" dirty="0" smtClean="0">
              <a:solidFill>
                <a:prstClr val="black"/>
              </a:solidFill>
              <a:latin typeface="Franklin Gothic Book"/>
            </a:endParaRPr>
          </a:p>
          <a:p>
            <a:pPr lvl="0">
              <a:buClrTx/>
            </a:pPr>
            <a:r>
              <a:rPr lang="uk-UA" sz="1600" b="1" kern="1200" dirty="0" smtClean="0">
                <a:solidFill>
                  <a:prstClr val="black"/>
                </a:solidFill>
                <a:latin typeface="Franklin Gothic Book"/>
              </a:rPr>
              <a:t>освітніми </a:t>
            </a:r>
            <a:r>
              <a:rPr lang="uk-UA" sz="1600" b="1" kern="1200" dirty="0">
                <a:solidFill>
                  <a:prstClr val="black"/>
                </a:solidFill>
                <a:latin typeface="Franklin Gothic Book"/>
              </a:rPr>
              <a:t>потребами» </a:t>
            </a:r>
            <a:endParaRPr lang="uk-UA" sz="1600" b="1" kern="1200" dirty="0" smtClean="0">
              <a:solidFill>
                <a:prstClr val="black"/>
              </a:solidFill>
              <a:latin typeface="Franklin Gothic Book"/>
            </a:endParaRPr>
          </a:p>
          <a:p>
            <a:pPr lvl="0">
              <a:buClrTx/>
            </a:pPr>
            <a:r>
              <a:rPr lang="uk-UA" sz="1600" kern="1200" dirty="0" smtClean="0">
                <a:solidFill>
                  <a:prstClr val="black"/>
                </a:solidFill>
                <a:latin typeface="Franklin Gothic Book"/>
              </a:rPr>
              <a:t>(</a:t>
            </a:r>
            <a:r>
              <a:rPr lang="uk-UA" sz="1600" kern="1200" dirty="0">
                <a:solidFill>
                  <a:prstClr val="black"/>
                </a:solidFill>
                <a:latin typeface="Franklin Gothic Book"/>
              </a:rPr>
              <a:t>травень 2018 р</a:t>
            </a:r>
            <a:r>
              <a:rPr lang="uk-UA" sz="1600" kern="1200" dirty="0" smtClean="0">
                <a:solidFill>
                  <a:prstClr val="black"/>
                </a:solidFill>
                <a:latin typeface="Franklin Gothic Book"/>
              </a:rPr>
              <a:t>.)</a:t>
            </a:r>
          </a:p>
          <a:p>
            <a:pPr lvl="0">
              <a:buClrTx/>
            </a:pPr>
            <a:endParaRPr lang="uk-UA" sz="1600" kern="1200" dirty="0">
              <a:solidFill>
                <a:prstClr val="black"/>
              </a:solidFill>
              <a:latin typeface="Franklin Gothic Book"/>
            </a:endParaRPr>
          </a:p>
          <a:p>
            <a:pPr lvl="0">
              <a:buClrTx/>
            </a:pPr>
            <a:endParaRPr lang="uk-UA" sz="1600" kern="1200" dirty="0">
              <a:solidFill>
                <a:prstClr val="black"/>
              </a:solidFill>
              <a:latin typeface="Franklin Gothic Book"/>
            </a:endParaRPr>
          </a:p>
          <a:p>
            <a:pPr algn="just">
              <a:spcBef>
                <a:spcPct val="20000"/>
              </a:spcBef>
              <a:buClr>
                <a:srgbClr val="CE9964"/>
              </a:buClr>
              <a:buSzPct val="70000"/>
            </a:pPr>
            <a:endParaRPr lang="uk-UA" altLang="uk-UA" sz="1500" b="1" dirty="0" smtClean="0">
              <a:cs typeface="Arial" pitchFamily="34" charset="0"/>
            </a:endParaRPr>
          </a:p>
          <a:p>
            <a:pPr algn="just">
              <a:buClr>
                <a:srgbClr val="CE9964"/>
              </a:buClr>
              <a:buSzPct val="70000"/>
            </a:pPr>
            <a:endParaRPr lang="uk-UA" sz="1600" dirty="0">
              <a:ea typeface="Times New Roman"/>
            </a:endParaRPr>
          </a:p>
          <a:p>
            <a:pPr>
              <a:buClr>
                <a:srgbClr val="F0A22E"/>
              </a:buClr>
              <a:buSzPct val="70000"/>
            </a:pPr>
            <a:endParaRPr lang="uk-UA" sz="1600" b="1" kern="1200" dirty="0" smtClean="0">
              <a:solidFill>
                <a:srgbClr val="4E3B30"/>
              </a:solidFill>
            </a:endParaRPr>
          </a:p>
          <a:p>
            <a:pPr>
              <a:buClr>
                <a:srgbClr val="F0A22E"/>
              </a:buClr>
              <a:buSzPct val="70000"/>
            </a:pPr>
            <a:endParaRPr lang="uk-UA" sz="1800" b="1" kern="1200" dirty="0">
              <a:solidFill>
                <a:srgbClr val="4E3B30"/>
              </a:solidFill>
              <a:latin typeface="Calibri"/>
            </a:endParaRPr>
          </a:p>
          <a:p>
            <a:pPr marL="285750" indent="-285750">
              <a:spcBef>
                <a:spcPct val="20000"/>
              </a:spcBef>
              <a:buClr>
                <a:srgbClr val="F0A22E"/>
              </a:buClr>
              <a:buSzPct val="70000"/>
              <a:buFont typeface="Wingdings" panose="05000000000000000000" pitchFamily="2" charset="2"/>
              <a:buChar char="§"/>
            </a:pPr>
            <a:endParaRPr lang="uk-UA" altLang="uk-UA" sz="1700" kern="1200" dirty="0">
              <a:solidFill>
                <a:srgbClr val="4E3B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ct val="20000"/>
              </a:spcBef>
              <a:buClr>
                <a:srgbClr val="CE9964"/>
              </a:buClr>
              <a:buSzPct val="70000"/>
              <a:buFont typeface="Arial"/>
              <a:buAutoNum type="arabicPeriod"/>
            </a:pPr>
            <a:endParaRPr lang="uk-UA" altLang="uk-UA" sz="1600" dirty="0" smtClean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20000"/>
              </a:spcBef>
              <a:buClr>
                <a:srgbClr val="CE9964"/>
              </a:buClr>
              <a:buSzPct val="70000"/>
            </a:pPr>
            <a:r>
              <a:rPr lang="uk-UA" altLang="uk-UA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      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Tx/>
              <a:buFont typeface="Arial"/>
              <a:buAutoNum type="arabicPeriod"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      </a:t>
            </a:r>
            <a:endParaRPr lang="uk-UA" altLang="uk-UA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http://www.lnu.edu.ua/wp-content/uploads/2018/05/2018-05-03-conferene-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4"/>
            <a:ext cx="4032000" cy="268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Home\Desktop\2018-05-03-conferene-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831" y="4001772"/>
            <a:ext cx="4068000" cy="271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Home\Desktop\2018-05-18-conference-02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475" y="3470055"/>
            <a:ext cx="3348000" cy="223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235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77012" cy="685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415275" y="836712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1619672" y="44624"/>
            <a:ext cx="7212431" cy="69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uk" sz="20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</a:t>
            </a:r>
            <a:r>
              <a:rPr lang="uk" sz="28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Наукова робота:  конференції    </a:t>
            </a:r>
            <a:endParaRPr sz="2800" b="1" dirty="0">
              <a:solidFill>
                <a:srgbClr val="141B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3" y="405999"/>
            <a:ext cx="96361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1055286"/>
            <a:ext cx="7513422" cy="806990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uk-UA" sz="1600" b="1" dirty="0" smtClean="0">
                <a:latin typeface="+mj-lt"/>
                <a:ea typeface="Times New Roman"/>
                <a:cs typeface="Times New Roman"/>
              </a:rPr>
              <a:t>Всеукраїнська  (</a:t>
            </a:r>
            <a:r>
              <a:rPr lang="uk-UA" sz="1600" b="1" dirty="0">
                <a:latin typeface="+mj-lt"/>
                <a:ea typeface="Times New Roman"/>
                <a:cs typeface="Times New Roman"/>
              </a:rPr>
              <a:t>з міжнародною участю)  </a:t>
            </a:r>
            <a:r>
              <a:rPr lang="uk-UA" sz="1600" b="1" dirty="0" smtClean="0">
                <a:latin typeface="+mj-lt"/>
                <a:ea typeface="Times New Roman"/>
                <a:cs typeface="Times New Roman"/>
              </a:rPr>
              <a:t> науково-практична </a:t>
            </a:r>
            <a:endParaRPr lang="uk-UA" sz="1600" b="1" dirty="0">
              <a:latin typeface="+mj-lt"/>
              <a:ea typeface="Times New Roman"/>
              <a:cs typeface="Times New Roman"/>
            </a:endParaRPr>
          </a:p>
          <a:p>
            <a:pPr lvl="0" algn="just"/>
            <a:r>
              <a:rPr lang="uk-UA" sz="1600" b="1" dirty="0">
                <a:latin typeface="+mj-lt"/>
                <a:ea typeface="Times New Roman"/>
                <a:cs typeface="Times New Roman"/>
              </a:rPr>
              <a:t>конференція </a:t>
            </a:r>
            <a:r>
              <a:rPr lang="uk-UA" sz="1600" b="1" dirty="0" smtClean="0">
                <a:latin typeface="+mj-lt"/>
                <a:ea typeface="Times New Roman"/>
                <a:cs typeface="Times New Roman"/>
              </a:rPr>
              <a:t> «</a:t>
            </a:r>
            <a:r>
              <a:rPr lang="uk-UA" sz="1600" b="1" dirty="0">
                <a:latin typeface="+mj-lt"/>
                <a:ea typeface="Times New Roman"/>
                <a:cs typeface="Times New Roman"/>
              </a:rPr>
              <a:t>Соціальний супровід </a:t>
            </a:r>
            <a:r>
              <a:rPr lang="uk-UA" sz="1600" b="1" dirty="0" smtClean="0">
                <a:latin typeface="+mj-lt"/>
                <a:ea typeface="Times New Roman"/>
                <a:cs typeface="Times New Roman"/>
              </a:rPr>
              <a:t> осіб </a:t>
            </a:r>
            <a:r>
              <a:rPr lang="uk-UA" sz="1600" b="1" dirty="0">
                <a:latin typeface="+mj-lt"/>
                <a:ea typeface="Times New Roman"/>
                <a:cs typeface="Times New Roman"/>
              </a:rPr>
              <a:t>з інвалідністю </a:t>
            </a:r>
            <a:r>
              <a:rPr lang="uk-UA" sz="1600" b="1" dirty="0" smtClean="0">
                <a:latin typeface="+mj-lt"/>
                <a:ea typeface="Times New Roman"/>
                <a:cs typeface="Times New Roman"/>
              </a:rPr>
              <a:t> у </a:t>
            </a:r>
            <a:r>
              <a:rPr lang="uk-UA" sz="1600" b="1" dirty="0">
                <a:latin typeface="+mj-lt"/>
                <a:ea typeface="Times New Roman"/>
                <a:cs typeface="Times New Roman"/>
              </a:rPr>
              <a:t>кризових ситуаціях</a:t>
            </a:r>
            <a:r>
              <a:rPr lang="uk-UA" sz="1600" b="1" dirty="0" smtClean="0">
                <a:latin typeface="+mj-lt"/>
                <a:ea typeface="Times New Roman"/>
                <a:cs typeface="Times New Roman"/>
              </a:rPr>
              <a:t>»  </a:t>
            </a:r>
            <a:r>
              <a:rPr lang="uk-UA" sz="1600" dirty="0" smtClean="0">
                <a:latin typeface="+mj-lt"/>
                <a:ea typeface="Times New Roman"/>
                <a:cs typeface="Times New Roman"/>
              </a:rPr>
              <a:t>(жовтень 2018 р.) </a:t>
            </a:r>
          </a:p>
          <a:p>
            <a:pPr lvl="0" algn="just"/>
            <a:endParaRPr lang="uk-UA" sz="1600" dirty="0">
              <a:latin typeface="+mj-lt"/>
              <a:ea typeface="Times New Roman"/>
              <a:cs typeface="Times New Roman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uk-UA" sz="1600" b="1" dirty="0">
                <a:ea typeface="Times New Roman"/>
                <a:cs typeface="Times New Roman"/>
              </a:rPr>
              <a:t>Всеукраїнська </a:t>
            </a:r>
          </a:p>
          <a:p>
            <a:pPr lvl="0" algn="just"/>
            <a:r>
              <a:rPr lang="uk-UA" sz="1600" b="1" dirty="0">
                <a:ea typeface="Times New Roman"/>
                <a:cs typeface="Times New Roman"/>
              </a:rPr>
              <a:t>наукова конференція </a:t>
            </a:r>
          </a:p>
          <a:p>
            <a:pPr lvl="0" algn="just"/>
            <a:r>
              <a:rPr lang="uk-UA" sz="1600" b="1" dirty="0">
                <a:ea typeface="Times New Roman"/>
                <a:cs typeface="Times New Roman"/>
              </a:rPr>
              <a:t>«Дитинство і </a:t>
            </a:r>
            <a:r>
              <a:rPr lang="uk-UA" sz="1600" b="1" dirty="0" smtClean="0">
                <a:ea typeface="Times New Roman"/>
                <a:cs typeface="Times New Roman"/>
              </a:rPr>
              <a:t>література: поетика,</a:t>
            </a:r>
          </a:p>
          <a:p>
            <a:pPr lvl="0" algn="just"/>
            <a:r>
              <a:rPr lang="uk-UA" sz="1600" b="1" dirty="0" smtClean="0">
                <a:ea typeface="Times New Roman"/>
                <a:cs typeface="Times New Roman"/>
              </a:rPr>
              <a:t> </a:t>
            </a:r>
            <a:r>
              <a:rPr lang="uk-UA" sz="1600" b="1" dirty="0">
                <a:ea typeface="Times New Roman"/>
                <a:cs typeface="Times New Roman"/>
              </a:rPr>
              <a:t>методика, дидактика» </a:t>
            </a:r>
            <a:r>
              <a:rPr lang="uk-UA" sz="1600" dirty="0">
                <a:ea typeface="Times New Roman"/>
                <a:cs typeface="Times New Roman"/>
              </a:rPr>
              <a:t> </a:t>
            </a:r>
            <a:endParaRPr lang="uk-UA" sz="1600" dirty="0" smtClean="0">
              <a:ea typeface="Times New Roman"/>
              <a:cs typeface="Times New Roman"/>
            </a:endParaRPr>
          </a:p>
          <a:p>
            <a:pPr lvl="0" algn="just"/>
            <a:r>
              <a:rPr lang="uk-UA" sz="1600" dirty="0" smtClean="0">
                <a:ea typeface="Times New Roman"/>
                <a:cs typeface="Times New Roman"/>
              </a:rPr>
              <a:t>(жовтень  2018 р.) </a:t>
            </a:r>
            <a:endParaRPr lang="uk-UA" sz="1600" dirty="0">
              <a:ea typeface="Times New Roman"/>
              <a:cs typeface="Times New Roman"/>
            </a:endParaRPr>
          </a:p>
          <a:p>
            <a:pPr lvl="0" algn="just"/>
            <a:endParaRPr lang="uk-UA" sz="1600" dirty="0" smtClean="0">
              <a:latin typeface="+mj-lt"/>
              <a:ea typeface="Times New Roman"/>
              <a:cs typeface="Times New Roman"/>
            </a:endParaRPr>
          </a:p>
          <a:p>
            <a:pPr lvl="0" algn="just"/>
            <a:endParaRPr lang="uk-UA" sz="1600" dirty="0" smtClean="0">
              <a:latin typeface="+mj-lt"/>
              <a:ea typeface="Times New Roman"/>
              <a:cs typeface="Times New Roman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uk-UA" sz="1600" b="1" dirty="0" smtClean="0">
                <a:latin typeface="+mj-lt"/>
                <a:ea typeface="Times New Roman"/>
                <a:cs typeface="Times New Roman"/>
              </a:rPr>
              <a:t>Всеукраїнська науково-практична конференція  «Професійна освіта та зайнятість осіб з особливими  потребами; інновації й підходи»</a:t>
            </a:r>
          </a:p>
          <a:p>
            <a:pPr lvl="0" algn="just"/>
            <a:r>
              <a:rPr lang="uk-UA" sz="1600" b="1" dirty="0" smtClean="0">
                <a:latin typeface="+mj-lt"/>
                <a:ea typeface="Times New Roman"/>
                <a:cs typeface="Times New Roman"/>
              </a:rPr>
              <a:t> (листопад 2018 р.) </a:t>
            </a:r>
          </a:p>
          <a:p>
            <a:pPr lvl="0" algn="just"/>
            <a:endParaRPr lang="uk-UA" sz="1600" b="1" dirty="0" smtClean="0">
              <a:latin typeface="+mj-lt"/>
              <a:ea typeface="Times New Roman"/>
              <a:cs typeface="Times New Roman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uk-UA" sz="1600" b="1" dirty="0" smtClean="0">
                <a:latin typeface="+mj-lt"/>
                <a:ea typeface="Times New Roman"/>
                <a:cs typeface="Times New Roman"/>
              </a:rPr>
              <a:t>Міжнародна </a:t>
            </a:r>
            <a:r>
              <a:rPr lang="uk-UA" sz="1600" b="1" dirty="0" err="1" smtClean="0">
                <a:latin typeface="+mj-lt"/>
                <a:ea typeface="Times New Roman"/>
                <a:cs typeface="Times New Roman"/>
              </a:rPr>
              <a:t>наково-</a:t>
            </a:r>
            <a:endParaRPr lang="uk-UA" sz="1600" b="1" dirty="0" smtClean="0">
              <a:latin typeface="+mj-lt"/>
              <a:ea typeface="Times New Roman"/>
              <a:cs typeface="Times New Roman"/>
            </a:endParaRPr>
          </a:p>
          <a:p>
            <a:pPr lvl="0" algn="just"/>
            <a:r>
              <a:rPr lang="uk-UA" sz="1600" b="1" dirty="0" smtClean="0">
                <a:latin typeface="+mj-lt"/>
                <a:ea typeface="Times New Roman"/>
                <a:cs typeface="Times New Roman"/>
              </a:rPr>
              <a:t>практична  конференція </a:t>
            </a:r>
          </a:p>
          <a:p>
            <a:pPr lvl="0" algn="just"/>
            <a:r>
              <a:rPr lang="uk-UA" sz="1600" b="1" dirty="0" smtClean="0">
                <a:latin typeface="+mj-lt"/>
                <a:ea typeface="Times New Roman"/>
                <a:cs typeface="Times New Roman"/>
              </a:rPr>
              <a:t> «Психолого-педагогічний </a:t>
            </a:r>
          </a:p>
          <a:p>
            <a:pPr lvl="0" algn="just"/>
            <a:r>
              <a:rPr lang="uk-UA" sz="1600" b="1" dirty="0">
                <a:latin typeface="+mj-lt"/>
                <a:ea typeface="Times New Roman"/>
                <a:cs typeface="Times New Roman"/>
              </a:rPr>
              <a:t>с</a:t>
            </a:r>
            <a:r>
              <a:rPr lang="uk-UA" sz="1600" b="1" dirty="0" smtClean="0">
                <a:latin typeface="+mj-lt"/>
                <a:ea typeface="Times New Roman"/>
                <a:cs typeface="Times New Roman"/>
              </a:rPr>
              <a:t>упровід осіб з </a:t>
            </a:r>
          </a:p>
          <a:p>
            <a:pPr lvl="0" algn="just"/>
            <a:r>
              <a:rPr lang="uk-UA" sz="1600" b="1" dirty="0" smtClean="0">
                <a:latin typeface="+mj-lt"/>
                <a:ea typeface="Times New Roman"/>
                <a:cs typeface="Times New Roman"/>
              </a:rPr>
              <a:t>особливими  потребами </a:t>
            </a:r>
          </a:p>
          <a:p>
            <a:pPr lvl="0" algn="just"/>
            <a:r>
              <a:rPr lang="uk-UA" sz="1600" b="1" dirty="0" smtClean="0">
                <a:latin typeface="+mj-lt"/>
                <a:ea typeface="Times New Roman"/>
                <a:cs typeface="Times New Roman"/>
              </a:rPr>
              <a:t>в інклюзивній  та </a:t>
            </a:r>
          </a:p>
          <a:p>
            <a:pPr lvl="0" algn="just"/>
            <a:r>
              <a:rPr lang="uk-UA" sz="1600" b="1" dirty="0" smtClean="0">
                <a:latin typeface="+mj-lt"/>
                <a:ea typeface="Times New Roman"/>
                <a:cs typeface="Times New Roman"/>
              </a:rPr>
              <a:t>спеціальній </a:t>
            </a:r>
            <a:r>
              <a:rPr lang="uk-UA" sz="1600" b="1" dirty="0" err="1" smtClean="0">
                <a:latin typeface="+mj-lt"/>
                <a:ea typeface="Times New Roman"/>
                <a:cs typeface="Times New Roman"/>
              </a:rPr>
              <a:t>освіт</a:t>
            </a:r>
            <a:r>
              <a:rPr lang="uk-UA" sz="1600" b="1" dirty="0" smtClean="0">
                <a:latin typeface="+mj-lt"/>
                <a:ea typeface="Times New Roman"/>
                <a:cs typeface="Times New Roman"/>
              </a:rPr>
              <a:t>»</a:t>
            </a:r>
          </a:p>
          <a:p>
            <a:pPr lvl="0" algn="just"/>
            <a:r>
              <a:rPr lang="uk-UA" sz="1600" b="1" dirty="0" smtClean="0">
                <a:latin typeface="+mj-lt"/>
                <a:ea typeface="Times New Roman"/>
                <a:cs typeface="Times New Roman"/>
              </a:rPr>
              <a:t>(</a:t>
            </a:r>
            <a:r>
              <a:rPr lang="uk-UA" sz="1600" b="1" dirty="0">
                <a:latin typeface="+mj-lt"/>
                <a:ea typeface="Times New Roman"/>
                <a:cs typeface="Times New Roman"/>
              </a:rPr>
              <a:t>к</a:t>
            </a:r>
            <a:r>
              <a:rPr lang="uk-UA" sz="1600" b="1" dirty="0" smtClean="0">
                <a:latin typeface="+mj-lt"/>
                <a:ea typeface="Times New Roman"/>
                <a:cs typeface="Times New Roman"/>
              </a:rPr>
              <a:t>вітень 2019 р.)  </a:t>
            </a:r>
          </a:p>
          <a:p>
            <a:pPr lvl="0" algn="just"/>
            <a:endParaRPr lang="uk-UA" sz="1600" kern="1200" dirty="0">
              <a:solidFill>
                <a:prstClr val="black"/>
              </a:solidFill>
              <a:latin typeface="+mj-lt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600" b="1" dirty="0" smtClean="0">
                <a:solidFill>
                  <a:srgbClr val="666666"/>
                </a:solidFill>
                <a:latin typeface="+mj-lt"/>
              </a:rPr>
              <a:t> </a:t>
            </a:r>
            <a:endParaRPr lang="uk-UA" altLang="uk-UA" sz="1600" kern="1200" dirty="0">
              <a:solidFill>
                <a:srgbClr val="4E3B30"/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 algn="just">
              <a:spcBef>
                <a:spcPct val="20000"/>
              </a:spcBef>
              <a:buClr>
                <a:srgbClr val="CE9964"/>
              </a:buClr>
              <a:buSzPct val="70000"/>
              <a:buFont typeface="Arial"/>
              <a:buAutoNum type="arabicPeriod"/>
            </a:pPr>
            <a:endParaRPr lang="uk-UA" altLang="uk-UA" sz="1600" dirty="0" smtClean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20000"/>
              </a:spcBef>
              <a:buClr>
                <a:srgbClr val="CE9964"/>
              </a:buClr>
              <a:buSzPct val="70000"/>
            </a:pPr>
            <a:r>
              <a:rPr lang="uk-UA" altLang="uk-UA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      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Tx/>
              <a:buFont typeface="Arial"/>
              <a:buAutoNum type="arabicPeriod"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      </a:t>
            </a:r>
            <a:endParaRPr lang="uk-UA" altLang="uk-UA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 descr="C:\Users\Home\Desktop\Звіт декана  2019\8-233x1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431" y="4804222"/>
            <a:ext cx="221932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Home\Desktop\Звіт декана  2019\DSC_0664-300x2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613351"/>
            <a:ext cx="28575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Home\Desktop\Звіт декана  2019\44337427_334813967292168_572318226281660416_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4574"/>
            <a:ext cx="3744000" cy="21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949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77012" cy="685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415275" y="1053400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1907704" y="433424"/>
            <a:ext cx="6924399" cy="592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uk" sz="3000" b="1" dirty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uk" sz="30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Видавничі проекти </a:t>
            </a:r>
            <a:endParaRPr sz="2200" b="1" dirty="0">
              <a:solidFill>
                <a:srgbClr val="141B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16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86334" y="1217146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3" y="405999"/>
            <a:ext cx="96361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1283676"/>
            <a:ext cx="7513422" cy="697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rgbClr val="F0A22E"/>
              </a:buClr>
              <a:buSzPct val="70000"/>
              <a:buFont typeface="Wingdings" panose="05000000000000000000" pitchFamily="2" charset="2"/>
              <a:buChar char="Ø"/>
            </a:pPr>
            <a:r>
              <a:rPr lang="uk-UA" altLang="uk-UA" sz="1600" kern="1200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Видання </a:t>
            </a:r>
            <a:r>
              <a:rPr lang="uk-UA" altLang="uk-UA" sz="1600" kern="1200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Вісника </a:t>
            </a:r>
            <a:endParaRPr lang="uk-UA" altLang="uk-UA" sz="1600" kern="1200" dirty="0" smtClean="0">
              <a:solidFill>
                <a:srgbClr val="4E3B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F0A22E"/>
              </a:buClr>
              <a:buSzPct val="70000"/>
            </a:pPr>
            <a:r>
              <a:rPr lang="uk-UA" altLang="uk-UA" sz="1600" kern="1200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Львівського </a:t>
            </a:r>
            <a:r>
              <a:rPr lang="uk-UA" altLang="uk-UA" sz="1600" kern="1200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університету </a:t>
            </a:r>
            <a:endParaRPr lang="uk-UA" altLang="uk-UA" sz="1600" kern="1200" dirty="0" smtClean="0">
              <a:solidFill>
                <a:srgbClr val="4E3B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F0A22E"/>
              </a:buClr>
              <a:buSzPct val="70000"/>
            </a:pPr>
            <a:r>
              <a:rPr lang="uk-UA" altLang="uk-UA" sz="1600" kern="1200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uk-UA" altLang="uk-UA" sz="1600" kern="1200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Серія педагогічна</a:t>
            </a:r>
            <a:r>
              <a:rPr lang="uk-UA" altLang="uk-UA" sz="1600" kern="1200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 </a:t>
            </a:r>
          </a:p>
          <a:p>
            <a:pPr marL="285750" lvl="0" indent="-285750">
              <a:buClr>
                <a:srgbClr val="F0A22E"/>
              </a:buClr>
              <a:buSzPct val="70000"/>
              <a:buFont typeface="Wingdings" panose="05000000000000000000" pitchFamily="2" charset="2"/>
              <a:buChar char="Ø"/>
            </a:pPr>
            <a:r>
              <a:rPr lang="uk-UA" altLang="uk-UA" sz="1600" kern="1200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Видання збірника </a:t>
            </a:r>
          </a:p>
          <a:p>
            <a:pPr lvl="0">
              <a:buClr>
                <a:srgbClr val="F0A22E"/>
              </a:buClr>
              <a:buSzPct val="70000"/>
            </a:pPr>
            <a:r>
              <a:rPr lang="uk-UA" altLang="uk-UA" sz="1600" kern="1200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«Матеріали звітних наукових </a:t>
            </a:r>
          </a:p>
          <a:p>
            <a:pPr lvl="0">
              <a:buClr>
                <a:srgbClr val="F0A22E"/>
              </a:buClr>
              <a:buSzPct val="70000"/>
            </a:pPr>
            <a:r>
              <a:rPr lang="uk-UA" altLang="uk-UA" sz="1600" kern="1200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конференцій факультету </a:t>
            </a:r>
          </a:p>
          <a:p>
            <a:pPr lvl="0">
              <a:buClr>
                <a:srgbClr val="F0A22E"/>
              </a:buClr>
              <a:buSzPct val="70000"/>
            </a:pPr>
            <a:r>
              <a:rPr lang="uk-UA" altLang="uk-UA" sz="1600" kern="1200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педагогічної освіти  </a:t>
            </a:r>
            <a:endParaRPr lang="uk-UA" altLang="uk-UA" sz="1600" kern="1200" dirty="0">
              <a:solidFill>
                <a:srgbClr val="4E3B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0A22E"/>
              </a:buClr>
              <a:buSzPct val="70000"/>
              <a:buFont typeface="Wingdings" panose="05000000000000000000" pitchFamily="2" charset="2"/>
              <a:buChar char="Ø"/>
            </a:pPr>
            <a:r>
              <a:rPr lang="uk-UA" altLang="uk-UA" sz="1600" kern="1200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Спільно ЛКТ «Рідна школа» </a:t>
            </a:r>
            <a:endParaRPr lang="uk-UA" altLang="uk-UA" sz="1600" kern="1200" dirty="0" smtClean="0">
              <a:solidFill>
                <a:srgbClr val="4E3B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F0A22E"/>
              </a:buClr>
              <a:buSzPct val="70000"/>
            </a:pPr>
            <a:r>
              <a:rPr lang="uk-UA" altLang="uk-UA" sz="1600" kern="1200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видання  </a:t>
            </a:r>
            <a:r>
              <a:rPr lang="uk-UA" altLang="uk-UA" sz="1600" kern="1200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Наукового альманаху </a:t>
            </a:r>
            <a:endParaRPr lang="uk-UA" altLang="uk-UA" sz="1600" kern="1200" dirty="0" smtClean="0">
              <a:solidFill>
                <a:srgbClr val="4E3B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F0A22E"/>
              </a:buClr>
              <a:buSzPct val="70000"/>
            </a:pPr>
            <a:r>
              <a:rPr lang="uk-UA" altLang="uk-UA" sz="1600" kern="1200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uk-UA" altLang="uk-UA" sz="1600" kern="1200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Товариство «Рідна школа: </a:t>
            </a:r>
            <a:endParaRPr lang="uk-UA" altLang="uk-UA" sz="1600" kern="1200" dirty="0" smtClean="0">
              <a:solidFill>
                <a:srgbClr val="4E3B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F0A22E"/>
              </a:buClr>
              <a:buSzPct val="70000"/>
            </a:pPr>
            <a:r>
              <a:rPr lang="uk-UA" altLang="uk-UA" sz="1600" kern="1200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історія </a:t>
            </a:r>
            <a:r>
              <a:rPr lang="uk-UA" altLang="uk-UA" sz="1600" kern="1200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 сучасність»  </a:t>
            </a:r>
            <a:endParaRPr lang="uk-UA" altLang="uk-UA" sz="1600" kern="1200" dirty="0" smtClean="0">
              <a:solidFill>
                <a:srgbClr val="4E3B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F0A22E"/>
              </a:buClr>
              <a:buSzPct val="70000"/>
            </a:pPr>
            <a:r>
              <a:rPr lang="uk-UA" altLang="uk-UA" sz="1600" kern="1200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  </a:t>
            </a:r>
            <a:r>
              <a:rPr lang="uk-UA" altLang="uk-UA" sz="1600" kern="1200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серії книг «Видатні українські </a:t>
            </a:r>
            <a:r>
              <a:rPr lang="uk-UA" altLang="uk-UA" sz="1600" kern="1200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педагоги»; </a:t>
            </a:r>
          </a:p>
          <a:p>
            <a:pPr marL="285750" lvl="0" indent="-285750">
              <a:buClr>
                <a:srgbClr val="F0A22E"/>
              </a:buClr>
              <a:buSzPct val="70000"/>
              <a:buFont typeface="Wingdings" panose="05000000000000000000" pitchFamily="2" charset="2"/>
              <a:buChar char="Ø"/>
            </a:pPr>
            <a:r>
              <a:rPr lang="uk-UA" altLang="uk-UA" sz="1600" kern="1200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Спільно </a:t>
            </a:r>
            <a:r>
              <a:rPr lang="uk-UA" altLang="uk-UA" sz="1600" kern="1200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Інститутом педагогіки </a:t>
            </a:r>
            <a:endParaRPr lang="uk-UA" altLang="uk-UA" sz="1600" kern="1200" dirty="0" smtClean="0">
              <a:solidFill>
                <a:srgbClr val="4E3B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F0A22E"/>
              </a:buClr>
              <a:buSzPct val="70000"/>
            </a:pPr>
            <a:r>
              <a:rPr lang="uk-UA" altLang="uk-UA" sz="1600" kern="1200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Вроцлавського </a:t>
            </a:r>
            <a:r>
              <a:rPr lang="uk-UA" altLang="uk-UA" sz="1600" kern="1200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університету  видання </a:t>
            </a:r>
            <a:endParaRPr lang="uk-UA" altLang="uk-UA" sz="1600" kern="1200" dirty="0" smtClean="0">
              <a:solidFill>
                <a:srgbClr val="4E3B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F0A22E"/>
              </a:buClr>
              <a:buSzPct val="70000"/>
            </a:pPr>
            <a:r>
              <a:rPr lang="uk-UA" altLang="uk-UA" sz="1600" kern="1200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щорічника «</a:t>
            </a:r>
            <a:r>
              <a:rPr lang="uk-UA" altLang="uk-UA" sz="1600" kern="1200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Розвиток  української </a:t>
            </a:r>
            <a:endParaRPr lang="uk-UA" altLang="uk-UA" sz="1600" kern="1200" dirty="0" smtClean="0">
              <a:solidFill>
                <a:srgbClr val="4E3B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F0A22E"/>
              </a:buClr>
              <a:buSzPct val="70000"/>
            </a:pPr>
            <a:r>
              <a:rPr lang="uk-UA" altLang="uk-UA" sz="1600" kern="1200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uk-UA" altLang="uk-UA" sz="1600" kern="1200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польської  </a:t>
            </a:r>
            <a:endParaRPr lang="uk-UA" altLang="uk-UA" sz="1600" kern="1200" dirty="0" smtClean="0">
              <a:solidFill>
                <a:srgbClr val="4E3B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F0A22E"/>
              </a:buClr>
              <a:buSzPct val="70000"/>
            </a:pPr>
            <a:r>
              <a:rPr lang="uk-UA" altLang="uk-UA" sz="1600" kern="1200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освіти  </a:t>
            </a:r>
            <a:r>
              <a:rPr lang="uk-UA" altLang="uk-UA" sz="1600" kern="1200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 педагогічної думки</a:t>
            </a:r>
            <a:r>
              <a:rPr lang="uk-UA" altLang="uk-UA" sz="1600" kern="1200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 </a:t>
            </a:r>
            <a:endParaRPr lang="uk-UA" altLang="uk-UA" sz="1600" kern="1200" dirty="0">
              <a:solidFill>
                <a:srgbClr val="4E3B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0A22E"/>
              </a:buClr>
              <a:buSzPct val="70000"/>
              <a:buFont typeface="Wingdings" panose="05000000000000000000" pitchFamily="2" charset="2"/>
              <a:buChar char="Ø"/>
            </a:pPr>
            <a:r>
              <a:rPr lang="uk-UA" altLang="uk-UA" sz="1600" kern="1200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Спільно з Інститутом педагогіки </a:t>
            </a:r>
            <a:endParaRPr lang="uk-UA" altLang="uk-UA" sz="1600" kern="1200" dirty="0" smtClean="0">
              <a:solidFill>
                <a:srgbClr val="4E3B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F0A22E"/>
              </a:buClr>
              <a:buSzPct val="70000"/>
            </a:pPr>
            <a:r>
              <a:rPr lang="uk-UA" altLang="uk-UA" sz="1600" kern="1200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Академії </a:t>
            </a:r>
            <a:r>
              <a:rPr lang="uk-UA" altLang="uk-UA" sz="1600" kern="1200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імені Яна </a:t>
            </a:r>
            <a:r>
              <a:rPr lang="uk-UA" altLang="uk-UA" sz="1600" kern="1200" dirty="0" err="1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Длугоша</a:t>
            </a:r>
            <a:r>
              <a:rPr lang="uk-UA" altLang="uk-UA" sz="1600" kern="1200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в </a:t>
            </a:r>
            <a:r>
              <a:rPr lang="uk-UA" altLang="uk-UA" sz="1600" kern="1200" dirty="0" err="1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Ченстохові</a:t>
            </a:r>
            <a:r>
              <a:rPr lang="uk-UA" altLang="uk-UA" sz="1600" kern="1200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k-UA" altLang="uk-UA" sz="1600" kern="1200" dirty="0" smtClean="0">
              <a:solidFill>
                <a:srgbClr val="4E3B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F0A22E"/>
              </a:buClr>
              <a:buSzPct val="70000"/>
            </a:pPr>
            <a:r>
              <a:rPr lang="uk-UA" altLang="uk-UA" sz="1600" kern="1200" dirty="0" smtClean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altLang="uk-UA" sz="1600" kern="1200" dirty="0">
                <a:solidFill>
                  <a:srgbClr val="4E3B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видання   Польсько-Українського вісника </a:t>
            </a:r>
            <a:endParaRPr lang="uk-UA" altLang="uk-UA" sz="1600" kern="1200" dirty="0" smtClean="0">
              <a:solidFill>
                <a:srgbClr val="4E3B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F0A22E"/>
              </a:buClr>
              <a:buSzPct val="70000"/>
            </a:pPr>
            <a:endParaRPr lang="uk-UA" altLang="uk-UA" sz="1600" kern="1200" dirty="0">
              <a:solidFill>
                <a:srgbClr val="4E3B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endParaRPr lang="uk-UA" altLang="uk-UA" sz="2600" kern="1200" dirty="0">
              <a:solidFill>
                <a:srgbClr val="4E3B30"/>
              </a:solidFill>
              <a:latin typeface="Calibri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      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Tx/>
              <a:buFont typeface="Arial"/>
              <a:buAutoNum type="arabicPeriod"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      </a:t>
            </a:r>
            <a:endParaRPr lang="uk-UA" altLang="uk-UA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C:\Users\User\Desktop\Рідна школа  2016 Ювілейний випуск\ві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3" t="10417" r="9415" b="9721"/>
          <a:stretch>
            <a:fillRect/>
          </a:stretch>
        </p:blipFill>
        <p:spPr bwMode="auto">
          <a:xfrm>
            <a:off x="7155597" y="1045397"/>
            <a:ext cx="1472091" cy="20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User\Desktop\Рідна школа  2016 Ювілейний випуск\об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7291" r="4726" b="11458"/>
          <a:stretch>
            <a:fillRect/>
          </a:stretch>
        </p:blipFill>
        <p:spPr>
          <a:xfrm>
            <a:off x="7166863" y="2168999"/>
            <a:ext cx="1712686" cy="2520000"/>
          </a:xfrm>
          <a:prstGeom prst="rect">
            <a:avLst/>
          </a:prstGeom>
          <a:noFill/>
        </p:spPr>
      </p:pic>
      <p:pic>
        <p:nvPicPr>
          <p:cNvPr id="11" name="Picture 2" descr="C:\Users\User\Desktop\Рідна школа  2016 Ювілейний випуск\ше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9" t="17709" r="16037" b="16666"/>
          <a:stretch>
            <a:fillRect/>
          </a:stretch>
        </p:blipFill>
        <p:spPr bwMode="auto">
          <a:xfrm>
            <a:off x="5690758" y="1937742"/>
            <a:ext cx="1512000" cy="202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User\Desktop\чент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9" t="11458" r="8798" b="9375"/>
          <a:stretch>
            <a:fillRect/>
          </a:stretch>
        </p:blipFill>
        <p:spPr>
          <a:xfrm>
            <a:off x="6872880" y="3900565"/>
            <a:ext cx="2006669" cy="2880000"/>
          </a:xfrm>
          <a:prstGeom prst="rect">
            <a:avLst/>
          </a:prstGeom>
          <a:noFill/>
        </p:spPr>
      </p:pic>
      <p:pic>
        <p:nvPicPr>
          <p:cNvPr id="13" name="Picture 2" descr="C:\Users\User\Desktop\звіт.tif"/>
          <p:cNvPicPr>
            <a:picLocks noChangeAspect="1" noChangeArrowheads="1"/>
          </p:cNvPicPr>
          <p:nvPr/>
        </p:nvPicPr>
        <p:blipFill>
          <a:blip r:embed="rId9" cstate="print"/>
          <a:srcRect l="23343" t="17540" r="8232" b="12903"/>
          <a:stretch>
            <a:fillRect/>
          </a:stretch>
        </p:blipFill>
        <p:spPr bwMode="auto">
          <a:xfrm>
            <a:off x="4929311" y="1102505"/>
            <a:ext cx="1260000" cy="1811248"/>
          </a:xfrm>
          <a:prstGeom prst="rect">
            <a:avLst/>
          </a:prstGeom>
          <a:noFill/>
        </p:spPr>
      </p:pic>
      <p:pic>
        <p:nvPicPr>
          <p:cNvPr id="14" name="Picture 3" descr="C:\Users\User\Desktop\вроц кол..t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0" t="9091" r="7536" b="11363"/>
          <a:stretch>
            <a:fillRect/>
          </a:stretch>
        </p:blipFill>
        <p:spPr bwMode="auto">
          <a:xfrm>
            <a:off x="5559311" y="4467702"/>
            <a:ext cx="1728000" cy="223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330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77012" cy="685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415275" y="1053400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1907704" y="433424"/>
            <a:ext cx="6924399" cy="592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uk" sz="30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uk" sz="22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Участь у міжнародних проектах і програмах  </a:t>
            </a:r>
            <a:endParaRPr sz="2200" b="1" dirty="0">
              <a:solidFill>
                <a:srgbClr val="141B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17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3" y="405999"/>
            <a:ext cx="96361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1283676"/>
            <a:ext cx="7513422" cy="635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  <a:buClr>
                <a:srgbClr val="CE9964"/>
              </a:buClr>
              <a:buSzPct val="70000"/>
            </a:pPr>
            <a:r>
              <a:rPr lang="uk-UA" altLang="uk-UA" sz="1600" dirty="0" smtClean="0">
                <a:latin typeface="Arial" pitchFamily="34" charset="0"/>
                <a:cs typeface="Arial" pitchFamily="34" charset="0"/>
              </a:rPr>
              <a:t>1.Завершена участь факультету (грудень 2018 р.) у  проекті </a:t>
            </a:r>
            <a:r>
              <a:rPr lang="uk-UA" altLang="uk-UA" sz="1600" dirty="0" err="1" smtClean="0">
                <a:latin typeface="Arial" pitchFamily="34" charset="0"/>
                <a:cs typeface="Arial" pitchFamily="34" charset="0"/>
              </a:rPr>
              <a:t>Еразмус</a:t>
            </a:r>
            <a:r>
              <a:rPr lang="uk-UA" altLang="uk-UA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1600" dirty="0" smtClean="0">
                <a:latin typeface="+mj-lt"/>
                <a:cs typeface="Arial" pitchFamily="34" charset="0"/>
              </a:rPr>
              <a:t>+ </a:t>
            </a:r>
            <a:r>
              <a:rPr lang="uk-UA" altLang="uk-UA" sz="1600" kern="1200" dirty="0" smtClean="0">
                <a:solidFill>
                  <a:prstClr val="black"/>
                </a:solidFill>
                <a:latin typeface="+mj-lt"/>
              </a:rPr>
              <a:t>"</a:t>
            </a:r>
            <a:r>
              <a:rPr lang="uk-UA" altLang="uk-UA" sz="1600" kern="1200" dirty="0">
                <a:solidFill>
                  <a:prstClr val="black"/>
                </a:solidFill>
                <a:latin typeface="+mj-lt"/>
              </a:rPr>
              <a:t>Удосконалення практико-орієнтованої підготовки викладачів професійної освіти і навчання" </a:t>
            </a:r>
            <a:r>
              <a:rPr lang="uk-UA" altLang="uk-UA" sz="1600" kern="1200" dirty="0" smtClean="0">
                <a:solidFill>
                  <a:prstClr val="black"/>
                </a:solidFill>
                <a:latin typeface="+mj-lt"/>
              </a:rPr>
              <a:t> (2016-2018 рр.)</a:t>
            </a:r>
          </a:p>
          <a:p>
            <a:pPr lvl="0" algn="just">
              <a:spcBef>
                <a:spcPct val="20000"/>
              </a:spcBef>
              <a:buClr>
                <a:srgbClr val="CE9964"/>
              </a:buClr>
              <a:buSzPct val="70000"/>
            </a:pPr>
            <a:r>
              <a:rPr lang="uk-UA" altLang="uk-UA" sz="1600" kern="1200" dirty="0" smtClean="0">
                <a:solidFill>
                  <a:prstClr val="black"/>
                </a:solidFill>
                <a:latin typeface="+mj-lt"/>
              </a:rPr>
              <a:t> </a:t>
            </a:r>
            <a:endParaRPr lang="uk-UA" altLang="uk-UA" sz="1600" kern="1200" dirty="0">
              <a:solidFill>
                <a:prstClr val="black"/>
              </a:solidFill>
              <a:latin typeface="+mj-lt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1600" dirty="0" smtClean="0">
                <a:latin typeface="Arial" pitchFamily="34" charset="0"/>
                <a:cs typeface="Arial" pitchFamily="34" charset="0"/>
              </a:rPr>
              <a:t>2. Участь  ФПО як партнера (</a:t>
            </a:r>
            <a:r>
              <a:rPr lang="uk-UA" altLang="uk-UA" i="1" dirty="0" smtClean="0">
                <a:latin typeface="Arial" pitchFamily="34" charset="0"/>
                <a:cs typeface="Arial" pitchFamily="34" charset="0"/>
              </a:rPr>
              <a:t>кафедра загальної педагогіки та педагогіки вищої школи</a:t>
            </a:r>
            <a:r>
              <a:rPr lang="uk-UA" altLang="uk-UA" sz="1600" dirty="0" smtClean="0">
                <a:latin typeface="Arial" pitchFamily="34" charset="0"/>
                <a:cs typeface="Arial" pitchFamily="34" charset="0"/>
              </a:rPr>
              <a:t>) у Міжнародному проекті «Переосмислення педагогіки для реалізації освіти в інтересах сталого розвитку в університетах країн Балтійського регіону (</a:t>
            </a:r>
            <a:r>
              <a:rPr lang="uk-UA" altLang="uk-UA" i="1" dirty="0" smtClean="0">
                <a:latin typeface="Arial" pitchFamily="34" charset="0"/>
                <a:cs typeface="Arial" pitchFamily="34" charset="0"/>
              </a:rPr>
              <a:t>керівник проекту -  </a:t>
            </a:r>
            <a:r>
              <a:rPr lang="uk-UA" altLang="uk-UA" i="1" dirty="0" err="1" smtClean="0">
                <a:latin typeface="Arial" pitchFamily="34" charset="0"/>
                <a:cs typeface="Arial" pitchFamily="34" charset="0"/>
              </a:rPr>
              <a:t>Уппсальський</a:t>
            </a:r>
            <a:r>
              <a:rPr lang="uk-UA" altLang="uk-UA" i="1" dirty="0" smtClean="0">
                <a:latin typeface="Arial" pitchFamily="34" charset="0"/>
                <a:cs typeface="Arial" pitchFamily="34" charset="0"/>
              </a:rPr>
              <a:t>  університет (Швеція</a:t>
            </a:r>
            <a:r>
              <a:rPr lang="uk-UA" altLang="uk-UA" sz="1600" i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</a:pPr>
            <a:endParaRPr lang="uk-UA" altLang="uk-UA" sz="1600" i="1" dirty="0" smtClean="0">
              <a:latin typeface="Arial" pitchFamily="34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sz="1600" dirty="0" smtClean="0">
                <a:latin typeface="+mn-lt"/>
                <a:ea typeface="Times New Roman"/>
              </a:rPr>
              <a:t>3.Участь </a:t>
            </a:r>
            <a:r>
              <a:rPr lang="uk-UA" sz="1600" dirty="0">
                <a:latin typeface="+mn-lt"/>
                <a:ea typeface="Times New Roman"/>
              </a:rPr>
              <a:t>у </a:t>
            </a:r>
            <a:r>
              <a:rPr lang="uk-UA" sz="1600" dirty="0" smtClean="0">
                <a:latin typeface="+mn-lt"/>
                <a:ea typeface="Times New Roman"/>
              </a:rPr>
              <a:t>підготовці </a:t>
            </a:r>
            <a:r>
              <a:rPr lang="uk-UA" sz="1600" dirty="0">
                <a:latin typeface="+mn-lt"/>
                <a:ea typeface="Times New Roman"/>
              </a:rPr>
              <a:t>та виконанні </a:t>
            </a:r>
            <a:r>
              <a:rPr lang="uk-UA" sz="1600" dirty="0" smtClean="0">
                <a:latin typeface="+mn-lt"/>
                <a:ea typeface="Times New Roman"/>
              </a:rPr>
              <a:t> міжнародного колективного гранту (</a:t>
            </a:r>
            <a:r>
              <a:rPr lang="uk-UA" i="1" dirty="0" smtClean="0">
                <a:latin typeface="+mn-lt"/>
                <a:ea typeface="Times New Roman"/>
              </a:rPr>
              <a:t>кафедра</a:t>
            </a:r>
            <a:r>
              <a:rPr lang="uk-UA" altLang="uk-UA" i="1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i="1" dirty="0" err="1">
                <a:latin typeface="Arial" pitchFamily="34" charset="0"/>
                <a:cs typeface="Arial" pitchFamily="34" charset="0"/>
              </a:rPr>
              <a:t>кафедра</a:t>
            </a:r>
            <a:r>
              <a:rPr lang="uk-UA" altLang="uk-UA" i="1" dirty="0">
                <a:latin typeface="Arial" pitchFamily="34" charset="0"/>
                <a:cs typeface="Arial" pitchFamily="34" charset="0"/>
              </a:rPr>
              <a:t> загальної педагогіки та </a:t>
            </a:r>
            <a:r>
              <a:rPr lang="uk-UA" altLang="uk-UA" i="1" dirty="0" smtClean="0">
                <a:latin typeface="Arial" pitchFamily="34" charset="0"/>
                <a:cs typeface="Arial" pitchFamily="34" charset="0"/>
              </a:rPr>
              <a:t>педагогіки </a:t>
            </a:r>
            <a:r>
              <a:rPr lang="uk-UA" altLang="uk-UA" i="1" dirty="0">
                <a:latin typeface="Arial" pitchFamily="34" charset="0"/>
                <a:cs typeface="Arial" pitchFamily="34" charset="0"/>
              </a:rPr>
              <a:t>вищої </a:t>
            </a:r>
            <a:r>
              <a:rPr lang="uk-UA" altLang="uk-UA" i="1" dirty="0" smtClean="0">
                <a:latin typeface="Arial" pitchFamily="34" charset="0"/>
                <a:cs typeface="Arial" pitchFamily="34" charset="0"/>
              </a:rPr>
              <a:t>школи)</a:t>
            </a:r>
            <a:r>
              <a:rPr lang="uk-UA" i="1" dirty="0" smtClean="0">
                <a:latin typeface="+mn-lt"/>
                <a:ea typeface="Times New Roman"/>
              </a:rPr>
              <a:t>   </a:t>
            </a:r>
            <a:r>
              <a:rPr lang="uk-UA" sz="1600" dirty="0" smtClean="0">
                <a:latin typeface="+mn-lt"/>
                <a:ea typeface="Times New Roman"/>
              </a:rPr>
              <a:t>«</a:t>
            </a:r>
            <a:r>
              <a:rPr lang="uk-UA" sz="1600" dirty="0">
                <a:latin typeface="+mn-lt"/>
                <a:ea typeface="Times New Roman"/>
              </a:rPr>
              <a:t>Європейська якість освітніх досліджень для розширення можливостей освітян в Україні» </a:t>
            </a:r>
            <a:r>
              <a:rPr lang="uk-UA" sz="1600" dirty="0" smtClean="0">
                <a:latin typeface="+mn-lt"/>
                <a:ea typeface="Times New Roman"/>
              </a:rPr>
              <a:t>(</a:t>
            </a:r>
            <a:r>
              <a:rPr lang="uk-UA" i="1" dirty="0" smtClean="0">
                <a:ea typeface="Times New Roman"/>
              </a:rPr>
              <a:t>Українська  асоціація </a:t>
            </a:r>
            <a:r>
              <a:rPr lang="uk-UA" i="1" dirty="0">
                <a:ea typeface="Times New Roman"/>
              </a:rPr>
              <a:t>дослідників освіти </a:t>
            </a:r>
            <a:r>
              <a:rPr lang="uk-UA" sz="1600" i="1" dirty="0" smtClean="0">
                <a:ea typeface="Times New Roman"/>
              </a:rPr>
              <a:t>)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</a:pPr>
            <a:endParaRPr lang="uk-UA" altLang="uk-UA" sz="1600" i="1" dirty="0" smtClean="0">
              <a:latin typeface="+mn-lt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1600" dirty="0" smtClean="0">
                <a:latin typeface="Arial" pitchFamily="34" charset="0"/>
                <a:cs typeface="Arial" pitchFamily="34" charset="0"/>
              </a:rPr>
              <a:t>4. Підготовка проектної пропозиції  щодо участі як партнера у проекті </a:t>
            </a:r>
            <a:r>
              <a:rPr lang="uk-UA" altLang="uk-UA" sz="1600" dirty="0" err="1" smtClean="0">
                <a:latin typeface="Arial" pitchFamily="34" charset="0"/>
                <a:cs typeface="Arial" pitchFamily="34" charset="0"/>
              </a:rPr>
              <a:t>Еразмус+</a:t>
            </a:r>
            <a:r>
              <a:rPr lang="uk-UA" altLang="uk-UA" sz="1600" dirty="0" smtClean="0">
                <a:latin typeface="Arial" pitchFamily="34" charset="0"/>
                <a:cs typeface="Arial" pitchFamily="34" charset="0"/>
              </a:rPr>
              <a:t>  К2 (2019 р.) «Розробка моделі та поширення практики  комплексного супроводу  студентів із обмеженнями життєдіяльності в системі вищої освіти» (</a:t>
            </a:r>
            <a:r>
              <a:rPr lang="uk-UA" altLang="uk-UA" i="1" dirty="0" smtClean="0">
                <a:latin typeface="Arial" pitchFamily="34" charset="0"/>
                <a:cs typeface="Arial" pitchFamily="34" charset="0"/>
              </a:rPr>
              <a:t>Південноукраїнський національний університет ім. К </a:t>
            </a:r>
            <a:r>
              <a:rPr lang="uk-UA" altLang="uk-UA" i="1" dirty="0" err="1" smtClean="0">
                <a:latin typeface="Arial" pitchFamily="34" charset="0"/>
                <a:cs typeface="Arial" pitchFamily="34" charset="0"/>
              </a:rPr>
              <a:t>Ущинського</a:t>
            </a:r>
            <a:r>
              <a:rPr lang="uk-UA" altLang="uk-UA" i="1" dirty="0" smtClean="0">
                <a:latin typeface="Arial" pitchFamily="34" charset="0"/>
                <a:cs typeface="Arial" pitchFamily="34" charset="0"/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      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Tx/>
              <a:buFont typeface="Arial"/>
              <a:buAutoNum type="arabicPeriod"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      </a:t>
            </a:r>
            <a:endParaRPr lang="uk-UA" altLang="uk-UA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615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77012" cy="685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415275" y="1053400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1907704" y="433424"/>
            <a:ext cx="6924399" cy="592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uk" sz="30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uk" sz="22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Участь у міжнародних проектах і програмах  </a:t>
            </a:r>
            <a:endParaRPr sz="2200" b="1" dirty="0">
              <a:solidFill>
                <a:srgbClr val="141B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18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3" y="405999"/>
            <a:ext cx="96361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D:\Erasmus 2016-2018\erasmus_2018_tech_FPO\IMG_28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438" y="1367735"/>
            <a:ext cx="2250293" cy="1500195"/>
          </a:xfrm>
          <a:prstGeom prst="rect">
            <a:avLst/>
          </a:prstGeom>
          <a:noFill/>
        </p:spPr>
      </p:pic>
      <p:pic>
        <p:nvPicPr>
          <p:cNvPr id="11" name="Picture 4" descr="D:\Erasmus 2016-2018\erasmus_2018_tech_FPO\IMG_28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98349" y="3030669"/>
            <a:ext cx="2143108" cy="1428739"/>
          </a:xfrm>
          <a:prstGeom prst="rect">
            <a:avLst/>
          </a:prstGeom>
          <a:noFill/>
        </p:spPr>
      </p:pic>
      <p:pic>
        <p:nvPicPr>
          <p:cNvPr id="12" name="Picture 3" descr="D:\Erasmus 2016-2018\erasmus_2018_tech_FPO\IMG_28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7355690" y="3313953"/>
            <a:ext cx="1656000" cy="1104000"/>
          </a:xfrm>
          <a:prstGeom prst="rect">
            <a:avLst/>
          </a:prstGeom>
          <a:noFill/>
        </p:spPr>
      </p:pic>
      <p:pic>
        <p:nvPicPr>
          <p:cNvPr id="13" name="Picture 6" descr="D:\Erasmus 2016-2018\erasmus_2018_tech_FPO\IMG_283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4752911" y="4279117"/>
            <a:ext cx="3071834" cy="2047889"/>
          </a:xfrm>
          <a:prstGeom prst="rect">
            <a:avLst/>
          </a:prstGeom>
          <a:noFill/>
        </p:spPr>
      </p:pic>
      <p:pic>
        <p:nvPicPr>
          <p:cNvPr id="14" name="Picture 8" descr="D:\Erasmus 2016-2018\erasmus_2018_tech_FPO\IMG_283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92000" y="1378165"/>
            <a:ext cx="2952000" cy="196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76900" y="1196753"/>
            <a:ext cx="3611124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CE9964"/>
              </a:buClr>
              <a:buSzPct val="70000"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Calibri"/>
              </a:rPr>
              <a:t>В ході  виконання </a:t>
            </a:r>
          </a:p>
          <a:p>
            <a:pPr lvl="0" algn="just">
              <a:buClr>
                <a:srgbClr val="CE9964"/>
              </a:buClr>
              <a:buSzPct val="70000"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Calibri"/>
              </a:rPr>
              <a:t>проекту  відбулися</a:t>
            </a:r>
          </a:p>
          <a:p>
            <a:pPr lvl="0" algn="just">
              <a:buClr>
                <a:srgbClr val="CE9964"/>
              </a:buClr>
              <a:buSzPct val="70000"/>
            </a:pPr>
            <a:r>
              <a:rPr lang="uk-UA" altLang="uk-UA" sz="1600" kern="1200" dirty="0" smtClean="0">
                <a:solidFill>
                  <a:prstClr val="black"/>
                </a:solidFill>
              </a:rPr>
              <a:t>"Удосконалення </a:t>
            </a:r>
          </a:p>
          <a:p>
            <a:pPr lvl="0" algn="just">
              <a:buClr>
                <a:srgbClr val="CE9964"/>
              </a:buClr>
              <a:buSzPct val="70000"/>
            </a:pPr>
            <a:r>
              <a:rPr lang="uk-UA" altLang="uk-UA" sz="1600" kern="1200" dirty="0" smtClean="0">
                <a:solidFill>
                  <a:prstClr val="black"/>
                </a:solidFill>
              </a:rPr>
              <a:t>практико-орієнтованої </a:t>
            </a:r>
          </a:p>
          <a:p>
            <a:pPr lvl="0" algn="just">
              <a:buClr>
                <a:srgbClr val="CE9964"/>
              </a:buClr>
              <a:buSzPct val="70000"/>
            </a:pPr>
            <a:r>
              <a:rPr lang="uk-UA" altLang="uk-UA" sz="1600" kern="1200" dirty="0" smtClean="0">
                <a:solidFill>
                  <a:prstClr val="black"/>
                </a:solidFill>
              </a:rPr>
              <a:t>підготовки </a:t>
            </a:r>
            <a:r>
              <a:rPr lang="uk-UA" altLang="uk-UA" sz="1600" kern="1200" dirty="0">
                <a:solidFill>
                  <a:prstClr val="black"/>
                </a:solidFill>
              </a:rPr>
              <a:t>викладачів </a:t>
            </a:r>
            <a:endParaRPr lang="uk-UA" altLang="uk-UA" sz="1600" kern="1200" dirty="0" smtClean="0">
              <a:solidFill>
                <a:prstClr val="black"/>
              </a:solidFill>
            </a:endParaRPr>
          </a:p>
          <a:p>
            <a:pPr lvl="0" algn="just">
              <a:buClr>
                <a:srgbClr val="CE9964"/>
              </a:buClr>
              <a:buSzPct val="70000"/>
            </a:pPr>
            <a:r>
              <a:rPr lang="uk-UA" altLang="uk-UA" sz="1600" kern="1200" dirty="0" smtClean="0">
                <a:solidFill>
                  <a:prstClr val="black"/>
                </a:solidFill>
              </a:rPr>
              <a:t>професійної </a:t>
            </a:r>
            <a:r>
              <a:rPr lang="uk-UA" altLang="uk-UA" sz="1600" kern="1200" dirty="0">
                <a:solidFill>
                  <a:prstClr val="black"/>
                </a:solidFill>
              </a:rPr>
              <a:t>освіти </a:t>
            </a:r>
            <a:endParaRPr lang="uk-UA" altLang="uk-UA" sz="1600" kern="1200" dirty="0" smtClean="0">
              <a:solidFill>
                <a:prstClr val="black"/>
              </a:solidFill>
            </a:endParaRPr>
          </a:p>
          <a:p>
            <a:pPr lvl="0" algn="just">
              <a:buClr>
                <a:srgbClr val="CE9964"/>
              </a:buClr>
              <a:buSzPct val="70000"/>
            </a:pPr>
            <a:r>
              <a:rPr lang="uk-UA" altLang="uk-UA" sz="1600" kern="1200" dirty="0" smtClean="0">
                <a:solidFill>
                  <a:prstClr val="black"/>
                </a:solidFill>
              </a:rPr>
              <a:t>і навчання </a:t>
            </a:r>
            <a:endParaRPr lang="uk-UA" altLang="uk-UA" sz="1600" kern="1200" dirty="0">
              <a:solidFill>
                <a:prstClr val="black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800" b="1" kern="1200" dirty="0" err="1" smtClean="0">
                <a:solidFill>
                  <a:srgbClr val="4E3B30"/>
                </a:solidFill>
                <a:latin typeface="Calibri"/>
              </a:rPr>
              <a:t>ідбулися</a:t>
            </a:r>
            <a:r>
              <a:rPr lang="uk-UA" sz="1800" b="1" kern="1200" dirty="0" smtClean="0">
                <a:solidFill>
                  <a:srgbClr val="4E3B30"/>
                </a:solidFill>
                <a:latin typeface="Calibri"/>
              </a:rPr>
              <a:t> </a:t>
            </a:r>
            <a:endParaRPr kumimoji="0" lang="uk-UA" sz="1800" b="1" i="0" u="none" strike="noStrike" kern="1200" cap="none" spc="0" normalizeH="0" baseline="0" noProof="0" dirty="0" smtClean="0">
              <a:ln>
                <a:noFill/>
              </a:ln>
              <a:solidFill>
                <a:srgbClr val="4E3B30"/>
              </a:solidFill>
              <a:effectLst/>
              <a:uLnTx/>
              <a:uFillTx/>
              <a:latin typeface="Calibri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Calibri"/>
              </a:rPr>
              <a:t>6 наукових семінарів для викладачів;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uk-UA" sz="1800" b="1" kern="1200" dirty="0">
                <a:solidFill>
                  <a:srgbClr val="4E3B30"/>
                </a:solidFill>
                <a:latin typeface="Calibri"/>
              </a:rPr>
              <a:t>с</a:t>
            </a:r>
            <a:r>
              <a:rPr lang="uk-UA" sz="1800" b="1" kern="1200" dirty="0" smtClean="0">
                <a:solidFill>
                  <a:srgbClr val="4E3B30"/>
                </a:solidFill>
                <a:latin typeface="Calibri"/>
              </a:rPr>
              <a:t>тажування викладачів; </a:t>
            </a:r>
            <a:endParaRPr kumimoji="0" lang="uk-UA" sz="1800" b="1" i="0" u="none" strike="noStrike" kern="1200" cap="none" spc="0" normalizeH="0" baseline="0" noProof="0" dirty="0" smtClean="0">
              <a:ln>
                <a:noFill/>
              </a:ln>
              <a:solidFill>
                <a:srgbClr val="4E3B30"/>
              </a:solidFill>
              <a:effectLst/>
              <a:uLnTx/>
              <a:uFillTx/>
              <a:latin typeface="Calibri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uk-UA" sz="1800" b="1" kern="1200" dirty="0" smtClean="0">
                <a:solidFill>
                  <a:srgbClr val="4E3B30"/>
                </a:solidFill>
                <a:latin typeface="Calibri"/>
              </a:rPr>
              <a:t>15 студентів факультету пройшли </a:t>
            </a:r>
            <a:r>
              <a:rPr lang="uk-UA" sz="1800" b="1" kern="1200" dirty="0">
                <a:solidFill>
                  <a:srgbClr val="4E3B30"/>
                </a:solidFill>
                <a:latin typeface="Calibri"/>
              </a:rPr>
              <a:t> </a:t>
            </a:r>
            <a:r>
              <a:rPr lang="uk-UA" sz="1800" b="1" kern="1200" dirty="0" smtClean="0">
                <a:solidFill>
                  <a:srgbClr val="4E3B30"/>
                </a:solidFill>
                <a:latin typeface="Calibri"/>
              </a:rPr>
              <a:t>стажування  в закордонних університетах </a:t>
            </a:r>
            <a:r>
              <a:rPr lang="uk-UA" sz="1800" b="1" kern="1200" dirty="0" err="1" smtClean="0">
                <a:solidFill>
                  <a:srgbClr val="4E3B30"/>
                </a:solidFill>
                <a:latin typeface="Calibri"/>
              </a:rPr>
              <a:t>–партнерах</a:t>
            </a:r>
            <a:r>
              <a:rPr lang="uk-UA" sz="1800" b="1" kern="1200" dirty="0" smtClean="0">
                <a:solidFill>
                  <a:srgbClr val="4E3B30"/>
                </a:solidFill>
                <a:latin typeface="Calibri"/>
              </a:rPr>
              <a:t> проекту </a:t>
            </a:r>
            <a:endParaRPr kumimoji="0" lang="uk-UA" sz="1800" b="1" i="0" u="none" strike="noStrike" kern="1200" cap="none" spc="0" normalizeH="0" baseline="0" noProof="0" dirty="0" smtClean="0">
              <a:ln>
                <a:noFill/>
              </a:ln>
              <a:solidFill>
                <a:srgbClr val="4E3B30"/>
              </a:solidFill>
              <a:effectLst/>
              <a:uLnTx/>
              <a:uFillTx/>
              <a:latin typeface="Calibri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6"/>
              <a:tabLst/>
              <a:defRPr/>
            </a:pPr>
            <a:endParaRPr kumimoji="0" lang="uk-UA" sz="1800" b="1" i="0" u="none" strike="noStrike" kern="1200" cap="none" spc="0" normalizeH="0" baseline="0" noProof="0" dirty="0" smtClean="0">
              <a:ln>
                <a:noFill/>
              </a:ln>
              <a:solidFill>
                <a:srgbClr val="4E3B30"/>
              </a:solidFill>
              <a:effectLst/>
              <a:uLnTx/>
              <a:uFillTx/>
              <a:latin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Calibri"/>
              </a:rPr>
              <a:t>За результатами Проекту  придбано обладнання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Calibri"/>
              </a:rPr>
              <a:t>для ЛНУ імені Івана Франка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Calibri"/>
              </a:rPr>
              <a:t>на суму  1млн. 139 тис. 207  </a:t>
            </a:r>
            <a:r>
              <a:rPr kumimoji="0" lang="uk-UA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Calibri"/>
              </a:rPr>
              <a:t>грн</a:t>
            </a: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147" name="Picture 3" descr="E:\ЕРАЗМУС+\erasmus_2018_tech_FPO\IMG_288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90" y="4807583"/>
            <a:ext cx="2196000" cy="14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667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77012" cy="685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415275" y="1053400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1835697" y="260649"/>
            <a:ext cx="6912768" cy="792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uk" sz="20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Наукові стажування  і участь у міжнародних стипендійних програмах </a:t>
            </a:r>
            <a:endParaRPr sz="2000" b="1" dirty="0">
              <a:solidFill>
                <a:srgbClr val="141B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3" y="405999"/>
            <a:ext cx="96361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1283677"/>
            <a:ext cx="751342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000" dirty="0" smtClean="0"/>
              <a:t> Інститут </a:t>
            </a:r>
            <a:r>
              <a:rPr lang="uk-UA" sz="2000" dirty="0"/>
              <a:t>педагогіки Вроцлавського університету (Польща)   -  </a:t>
            </a:r>
            <a:r>
              <a:rPr lang="uk-UA" sz="2000" dirty="0" smtClean="0"/>
              <a:t> доц. </a:t>
            </a:r>
            <a:r>
              <a:rPr lang="uk-UA" sz="2000" dirty="0" err="1" smtClean="0"/>
              <a:t>Мищишин</a:t>
            </a:r>
            <a:r>
              <a:rPr lang="uk-UA" sz="2000" dirty="0" smtClean="0"/>
              <a:t> І.Я., доц. </a:t>
            </a:r>
            <a:r>
              <a:rPr lang="uk-UA" sz="2000" dirty="0" err="1" smtClean="0"/>
              <a:t>Цюра</a:t>
            </a:r>
            <a:r>
              <a:rPr lang="uk-UA" sz="2000" dirty="0" smtClean="0"/>
              <a:t> С.Б. (травень </a:t>
            </a:r>
            <a:r>
              <a:rPr lang="uk-UA" sz="2000" dirty="0"/>
              <a:t>2018 р</a:t>
            </a:r>
            <a:r>
              <a:rPr lang="uk-UA" sz="2000" dirty="0" smtClean="0"/>
              <a:t>.); </a:t>
            </a:r>
            <a:endParaRPr lang="uk-UA" sz="2000" dirty="0"/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uk-UA" sz="2000" dirty="0" smtClean="0"/>
              <a:t> Віденський  університет  </a:t>
            </a:r>
            <a:r>
              <a:rPr lang="uk-UA" sz="2000" dirty="0"/>
              <a:t>економіки та бізнесу (Австрія ) – </a:t>
            </a:r>
            <a:r>
              <a:rPr lang="uk-UA" sz="2000" dirty="0" smtClean="0"/>
              <a:t>проф. </a:t>
            </a:r>
            <a:r>
              <a:rPr lang="uk-UA" sz="2000" dirty="0" err="1" smtClean="0"/>
              <a:t>Островська</a:t>
            </a:r>
            <a:r>
              <a:rPr lang="uk-UA" sz="2000" dirty="0" smtClean="0"/>
              <a:t> К.О. (травень 2018 р.);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uk-UA" sz="2000" dirty="0" smtClean="0"/>
              <a:t>Інститут міжнародної  академічної і наукової співпраці (Варшава) – доц. </a:t>
            </a:r>
            <a:r>
              <a:rPr lang="uk-UA" sz="2000" dirty="0" err="1" smtClean="0"/>
              <a:t>Жаркова</a:t>
            </a:r>
            <a:r>
              <a:rPr lang="uk-UA" sz="2000" dirty="0" smtClean="0"/>
              <a:t>  Р.Є. (жовтень 2018 р.); 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uk-UA" sz="2000" dirty="0" smtClean="0"/>
              <a:t>Університет </a:t>
            </a:r>
            <a:r>
              <a:rPr lang="uk-UA" sz="2000" dirty="0" err="1" smtClean="0"/>
              <a:t>Масарика</a:t>
            </a:r>
            <a:r>
              <a:rPr lang="uk-UA" sz="2000" dirty="0" smtClean="0"/>
              <a:t> (м. Брно, Чеська Республіка) – доц. Ферт  О.Г. (листопад 2018 р.);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uk-UA" sz="2000" dirty="0" err="1" smtClean="0"/>
              <a:t>Жешівський</a:t>
            </a:r>
            <a:r>
              <a:rPr lang="uk-UA" sz="2000" dirty="0" smtClean="0"/>
              <a:t> університет (Польща) – доц. Крохмальна Г.І., доц. </a:t>
            </a:r>
            <a:r>
              <a:rPr lang="uk-UA" sz="2000" dirty="0" err="1" smtClean="0"/>
              <a:t>Субашкевич</a:t>
            </a:r>
            <a:r>
              <a:rPr lang="uk-UA" sz="2000" dirty="0" smtClean="0"/>
              <a:t> І.Р. (листопад 2018);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uk-UA" sz="2000" dirty="0" smtClean="0"/>
              <a:t> </a:t>
            </a:r>
            <a:r>
              <a:rPr lang="uk-UA" sz="2000" dirty="0"/>
              <a:t>Люблінський науково-технологічний парк та Університет Марії </a:t>
            </a:r>
            <a:r>
              <a:rPr lang="uk-UA" sz="2000" dirty="0" err="1"/>
              <a:t>Кюрі-Склодовської</a:t>
            </a:r>
            <a:r>
              <a:rPr lang="uk-UA" sz="2000" dirty="0"/>
              <a:t> (м. Люблін, </a:t>
            </a:r>
            <a:r>
              <a:rPr lang="uk-UA" sz="2000" dirty="0" smtClean="0"/>
              <a:t> </a:t>
            </a:r>
            <a:r>
              <a:rPr lang="uk-UA" sz="2000" dirty="0" err="1"/>
              <a:t>Польша</a:t>
            </a:r>
            <a:r>
              <a:rPr lang="uk-UA" sz="2000" dirty="0"/>
              <a:t>) </a:t>
            </a:r>
            <a:r>
              <a:rPr lang="uk-UA" sz="2000" dirty="0" smtClean="0"/>
              <a:t>  -   </a:t>
            </a:r>
            <a:r>
              <a:rPr lang="uk-UA" sz="2000" dirty="0"/>
              <a:t>ас. Сало І. О., ас. </a:t>
            </a:r>
            <a:r>
              <a:rPr lang="uk-UA" sz="2000" dirty="0" err="1"/>
              <a:t>Сивик</a:t>
            </a:r>
            <a:r>
              <a:rPr lang="uk-UA" sz="2000" dirty="0"/>
              <a:t> Г.Є., ас. Сидорович </a:t>
            </a:r>
            <a:r>
              <a:rPr lang="uk-UA" sz="2000" dirty="0" smtClean="0"/>
              <a:t>О.І (грудень 2018 р.);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uk-UA" sz="2000" dirty="0" smtClean="0"/>
              <a:t>Навчальний заклад інклюзивного типу м. </a:t>
            </a:r>
            <a:r>
              <a:rPr lang="uk-UA" sz="2000" dirty="0" err="1" smtClean="0"/>
              <a:t>Гамме</a:t>
            </a:r>
            <a:r>
              <a:rPr lang="uk-UA" sz="2000" dirty="0" smtClean="0"/>
              <a:t> (Бельгія)-  </a:t>
            </a:r>
            <a:r>
              <a:rPr lang="uk-UA" sz="2000" dirty="0" err="1"/>
              <a:t>а</a:t>
            </a:r>
            <a:r>
              <a:rPr lang="uk-UA" sz="2000" dirty="0" err="1" smtClean="0"/>
              <a:t>сист</a:t>
            </a:r>
            <a:r>
              <a:rPr lang="uk-UA" sz="2000" dirty="0" smtClean="0"/>
              <a:t>. </a:t>
            </a:r>
            <a:r>
              <a:rPr lang="uk-UA" sz="2000" dirty="0" err="1" smtClean="0"/>
              <a:t>Призванська</a:t>
            </a:r>
            <a:r>
              <a:rPr lang="uk-UA" sz="2000" dirty="0" smtClean="0"/>
              <a:t>  Р.А. (грудень 2018 р.);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uk-UA" sz="2000" dirty="0"/>
              <a:t>м</a:t>
            </a:r>
            <a:r>
              <a:rPr lang="uk-UA" sz="2000" dirty="0" smtClean="0"/>
              <a:t>. </a:t>
            </a:r>
            <a:r>
              <a:rPr lang="uk-UA" sz="2000" dirty="0" err="1" smtClean="0"/>
              <a:t>Вольфсбург</a:t>
            </a:r>
            <a:r>
              <a:rPr lang="uk-UA" sz="2000" dirty="0" smtClean="0"/>
              <a:t> (</a:t>
            </a:r>
            <a:r>
              <a:rPr lang="uk-UA" sz="2000" dirty="0"/>
              <a:t>Н</a:t>
            </a:r>
            <a:r>
              <a:rPr lang="uk-UA" sz="2000" dirty="0" smtClean="0"/>
              <a:t>імеччина)  - проф. </a:t>
            </a:r>
            <a:r>
              <a:rPr lang="uk-UA" sz="2000" dirty="0" err="1" smtClean="0"/>
              <a:t>Островська</a:t>
            </a:r>
            <a:r>
              <a:rPr lang="uk-UA" sz="2000" dirty="0" smtClean="0"/>
              <a:t> К.О., доц. Лобода В.В., ас. </a:t>
            </a:r>
            <a:r>
              <a:rPr lang="uk-UA" sz="2000" dirty="0" err="1"/>
              <a:t>Д</a:t>
            </a:r>
            <a:r>
              <a:rPr lang="uk-UA" sz="2000" dirty="0" err="1" smtClean="0"/>
              <a:t>робіт</a:t>
            </a:r>
            <a:r>
              <a:rPr lang="uk-UA" sz="2000" dirty="0" smtClean="0"/>
              <a:t> Л.Т. (лютий 2019 р.).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endParaRPr lang="uk-UA" sz="2000" dirty="0" smtClean="0"/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uk-UA" sz="2000" dirty="0" smtClean="0"/>
              <a:t> </a:t>
            </a: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marL="457200" algn="just"/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Tx/>
              <a:buFont typeface="Arial"/>
              <a:buAutoNum type="arabicPeriod"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      </a:t>
            </a:r>
            <a:endParaRPr lang="uk-UA" altLang="uk-UA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532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6715" y="0"/>
            <a:ext cx="1177012" cy="6857998"/>
          </a:xfrm>
          <a:prstGeom prst="rect">
            <a:avLst/>
          </a:prstGeom>
          <a:solidFill>
            <a:srgbClr val="FFC000"/>
          </a:solidFill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415275" y="1053400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3502150" y="326425"/>
            <a:ext cx="52959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uk" sz="30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uk" sz="24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Вступна кампанія 2018 </a:t>
            </a:r>
            <a:endParaRPr sz="2400" b="1" dirty="0">
              <a:solidFill>
                <a:srgbClr val="141B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" y="252181"/>
            <a:ext cx="963198" cy="12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6487"/>
              </p:ext>
            </p:extLst>
          </p:nvPr>
        </p:nvGraphicFramePr>
        <p:xfrm>
          <a:off x="1331640" y="1242208"/>
          <a:ext cx="7560841" cy="4920988"/>
        </p:xfrm>
        <a:graphic>
          <a:graphicData uri="http://schemas.openxmlformats.org/drawingml/2006/table">
            <a:tbl>
              <a:tblPr firstRow="1" firstCol="1" bandRow="1"/>
              <a:tblGrid>
                <a:gridCol w="813050"/>
                <a:gridCol w="813050"/>
                <a:gridCol w="736678"/>
                <a:gridCol w="736678"/>
                <a:gridCol w="599844"/>
                <a:gridCol w="563779"/>
                <a:gridCol w="752059"/>
                <a:gridCol w="752059"/>
                <a:gridCol w="676746"/>
                <a:gridCol w="526123"/>
                <a:gridCol w="590775"/>
              </a:tblGrid>
              <a:tr h="16248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b="1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 b="1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Спеціаль-ність</a:t>
                      </a:r>
                      <a:r>
                        <a:rPr lang="uk-UA" sz="9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    Денна форма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 </a:t>
                      </a:r>
                      <a:r>
                        <a:rPr lang="uk-UA" sz="9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        Заочна </a:t>
                      </a:r>
                      <a:r>
                        <a:rPr lang="uk-UA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форма 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ВСЬОГО ПО СПЕЦ, 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649957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Ліценз</a:t>
                      </a: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обсяг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Бюджет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9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держ.зам</a:t>
                      </a: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9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зарах</a:t>
                      </a: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Платне</a:t>
                      </a: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9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навчання</a:t>
                      </a: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Всього</a:t>
                      </a: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Ліценз</a:t>
                      </a: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 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обсяг</a:t>
                      </a: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Бюджет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9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держ.зам</a:t>
                      </a: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9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зар</a:t>
                      </a: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.)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Платне</a:t>
                      </a: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навчання</a:t>
                      </a: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Всього</a:t>
                      </a: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24979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Вступ на  І курс  на базі  середньої освіти (ОР  БАКАЛАВР) 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Дошкільна</a:t>
                      </a: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9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освіта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75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19 / 16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37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53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9/6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21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27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80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2497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Початкова </a:t>
                      </a:r>
                      <a:r>
                        <a:rPr lang="ru-RU" sz="9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освіта</a:t>
                      </a: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75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32/30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46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7/6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9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55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2497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Спеціальна</a:t>
                      </a: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9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освіта</a:t>
                      </a: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75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10/8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57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65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3/1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76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2497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Соціальна робота 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25/13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24979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Вступ на  ІІІ курс  на базі  молодшого спеціаліста (ОР  БАКАЛАВР)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Дошкільна освіта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29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2497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Початкова </a:t>
                      </a:r>
                      <a:r>
                        <a:rPr lang="ru-RU" sz="9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освіта</a:t>
                      </a: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7128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Соціальна</a:t>
                      </a:r>
                      <a:r>
                        <a:rPr lang="ru-RU" sz="9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робота 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87468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Вступ на  ІІ-ІІІ  курс  на базі  середньої освіти (ОР  БАКАЛАВР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Дошкільна</a:t>
                      </a: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9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освіта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2497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Спеціальна</a:t>
                      </a: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9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освіта</a:t>
                      </a: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24979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Вступ на   І курс  магістратури 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Дошкільна</a:t>
                      </a: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9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освіта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46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2497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Початкова </a:t>
                      </a:r>
                      <a:r>
                        <a:rPr lang="ru-RU" sz="9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освіта</a:t>
                      </a: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2497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Спеціальна</a:t>
                      </a: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9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освіта</a:t>
                      </a: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uk-UA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49</a:t>
                      </a:r>
                      <a:endParaRPr lang="uk-UA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06" marR="540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1646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77012" cy="685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415275" y="1053400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1835697" y="260649"/>
            <a:ext cx="6912768" cy="792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uk-UA" sz="2400" b="1" dirty="0" err="1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</a:t>
            </a:r>
            <a:r>
              <a:rPr lang="uk-UA" sz="2400" b="1" dirty="0" err="1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</a:t>
            </a:r>
            <a:r>
              <a:rPr lang="uk" sz="24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ві закордонні  партнери </a:t>
            </a:r>
            <a:endParaRPr sz="2400" b="1" dirty="0">
              <a:solidFill>
                <a:srgbClr val="141B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3" y="405999"/>
            <a:ext cx="96361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1283677"/>
            <a:ext cx="751342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000" dirty="0" smtClean="0"/>
              <a:t> </a:t>
            </a:r>
            <a:r>
              <a:rPr lang="uk-UA" altLang="uk-UA" sz="2000" dirty="0" smtClean="0"/>
              <a:t>Інститут педагогіки </a:t>
            </a:r>
          </a:p>
          <a:p>
            <a:r>
              <a:rPr lang="uk-UA" altLang="uk-UA" sz="2000" dirty="0" smtClean="0"/>
              <a:t>Католицького університету</a:t>
            </a:r>
          </a:p>
          <a:p>
            <a:r>
              <a:rPr lang="uk-UA" altLang="uk-UA" sz="2000" dirty="0" smtClean="0"/>
              <a:t> у </a:t>
            </a:r>
            <a:r>
              <a:rPr lang="uk-UA" altLang="uk-UA" sz="2000" dirty="0" err="1" smtClean="0"/>
              <a:t>Ружемберку</a:t>
            </a:r>
            <a:r>
              <a:rPr lang="uk-UA" altLang="uk-UA" sz="2000" dirty="0" smtClean="0"/>
              <a:t> (</a:t>
            </a:r>
            <a:r>
              <a:rPr lang="uk-UA" altLang="uk-UA" sz="2000" dirty="0"/>
              <a:t>С</a:t>
            </a:r>
            <a:r>
              <a:rPr lang="uk-UA" altLang="uk-UA" sz="2000" dirty="0" smtClean="0"/>
              <a:t>ловаччина)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altLang="uk-UA" sz="2000" dirty="0" smtClean="0"/>
              <a:t>Факультет соціального </a:t>
            </a:r>
          </a:p>
          <a:p>
            <a:r>
              <a:rPr lang="uk-UA" altLang="uk-UA" sz="2000" dirty="0" smtClean="0"/>
              <a:t>забезпечення і психології </a:t>
            </a:r>
          </a:p>
          <a:p>
            <a:r>
              <a:rPr lang="uk-UA" altLang="uk-UA" sz="2000" dirty="0" err="1" smtClean="0"/>
              <a:t>Шауляйського</a:t>
            </a:r>
            <a:r>
              <a:rPr lang="uk-UA" altLang="uk-UA" sz="2000" dirty="0" smtClean="0"/>
              <a:t>  університету </a:t>
            </a:r>
          </a:p>
          <a:p>
            <a:r>
              <a:rPr lang="uk-UA" altLang="uk-UA" sz="2000" dirty="0" smtClean="0"/>
              <a:t>(Литва)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dirty="0" smtClean="0"/>
              <a:t>Інститут </a:t>
            </a:r>
            <a:r>
              <a:rPr lang="uk-UA" sz="2000" dirty="0"/>
              <a:t>системної консультативної </a:t>
            </a:r>
            <a:endParaRPr lang="uk-UA" sz="2000" dirty="0" smtClean="0"/>
          </a:p>
          <a:p>
            <a:pPr lvl="0">
              <a:buClr>
                <a:srgbClr val="F0A22E"/>
              </a:buClr>
              <a:buSzPct val="70000"/>
            </a:pPr>
            <a:r>
              <a:rPr lang="uk-UA" sz="2000" dirty="0" smtClean="0"/>
              <a:t>терапії </a:t>
            </a:r>
            <a:r>
              <a:rPr lang="uk-UA" sz="2000" dirty="0"/>
              <a:t>міста </a:t>
            </a:r>
            <a:r>
              <a:rPr lang="uk-UA" sz="2000" dirty="0" err="1"/>
              <a:t>Брауншвайг</a:t>
            </a:r>
            <a:r>
              <a:rPr lang="uk-UA" sz="2000" dirty="0"/>
              <a:t> </a:t>
            </a:r>
            <a:endParaRPr lang="uk-UA" sz="2000" dirty="0" smtClean="0"/>
          </a:p>
          <a:p>
            <a:pPr lvl="0">
              <a:buClr>
                <a:srgbClr val="F0A22E"/>
              </a:buClr>
              <a:buSzPct val="70000"/>
            </a:pPr>
            <a:r>
              <a:rPr lang="uk-UA" sz="2000" dirty="0" smtClean="0"/>
              <a:t>(</a:t>
            </a:r>
            <a:r>
              <a:rPr lang="uk-UA" sz="2000" dirty="0"/>
              <a:t>Німеччина) </a:t>
            </a:r>
            <a:r>
              <a:rPr lang="uk-UA" sz="2000" dirty="0" smtClean="0"/>
              <a:t> </a:t>
            </a: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Організація </a:t>
            </a:r>
            <a:r>
              <a:rPr lang="uk-UA" sz="2000" dirty="0" smtClean="0"/>
              <a:t>молодіжної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sz="2000" dirty="0" smtClean="0"/>
              <a:t>та </a:t>
            </a:r>
            <a:r>
              <a:rPr lang="uk-UA" sz="2000" dirty="0"/>
              <a:t>освітньої </a:t>
            </a:r>
            <a:r>
              <a:rPr lang="uk-UA" sz="2000" dirty="0" smtClean="0"/>
              <a:t>допомоги </a:t>
            </a:r>
            <a:r>
              <a:rPr lang="en-US" sz="2000" dirty="0"/>
              <a:t>AWO (</a:t>
            </a:r>
            <a:r>
              <a:rPr lang="uk-UA" sz="2000" dirty="0"/>
              <a:t>Німеччина</a:t>
            </a:r>
            <a:r>
              <a:rPr lang="uk-UA" sz="2000" dirty="0" smtClean="0"/>
              <a:t>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uk-UA" sz="2000" dirty="0" smtClean="0"/>
              <a:t>Університет  прикладних наук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sz="2000" dirty="0" err="1" smtClean="0"/>
              <a:t>Гайдельберзького</a:t>
            </a:r>
            <a:r>
              <a:rPr lang="uk-UA" sz="2000" dirty="0" smtClean="0"/>
              <a:t> університету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sz="2000" dirty="0" smtClean="0"/>
              <a:t>(Німеччина) </a:t>
            </a:r>
            <a:r>
              <a:rPr lang="uk-UA" sz="2000" dirty="0"/>
              <a:t> </a:t>
            </a:r>
            <a:endParaRPr lang="uk-UA" altLang="uk-UA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 descr="C:\Users\Home\Desktop\2018-05-03-conferene-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344" y="1044272"/>
            <a:ext cx="2196000" cy="14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Home\Desktop\33037674_1666162330170469_6153237711827238912_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20"/>
          <a:stretch/>
        </p:blipFill>
        <p:spPr bwMode="auto">
          <a:xfrm>
            <a:off x="6948264" y="1326353"/>
            <a:ext cx="1980000" cy="150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Home\Desktop\Звіт декана  2019\7-300x2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873" y="2680904"/>
            <a:ext cx="28575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ome\Desktop\гайдельберг\1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264" y="4677125"/>
            <a:ext cx="2736000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338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77012" cy="685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415275" y="1053400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1835697" y="260649"/>
            <a:ext cx="6912768" cy="792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uk" sz="24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Студенська наукова робота </a:t>
            </a:r>
            <a:endParaRPr sz="2400" b="1" dirty="0">
              <a:solidFill>
                <a:srgbClr val="141B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21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3" y="405999"/>
            <a:ext cx="96361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1196752"/>
            <a:ext cx="727280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269240" algn="just"/>
            <a:endParaRPr lang="uk-UA" sz="1600" dirty="0" smtClean="0">
              <a:latin typeface="+mj-lt"/>
            </a:endParaRPr>
          </a:p>
          <a:p>
            <a:pPr marL="179388" indent="-179388" algn="just"/>
            <a:r>
              <a:rPr lang="uk-UA" sz="1600" dirty="0" smtClean="0">
                <a:latin typeface="+mj-lt"/>
              </a:rPr>
              <a:t>1.</a:t>
            </a:r>
            <a:r>
              <a:rPr lang="uk-UA" sz="1600" b="1" dirty="0" smtClean="0">
                <a:latin typeface="+mj-lt"/>
              </a:rPr>
              <a:t> Публікації </a:t>
            </a:r>
            <a:r>
              <a:rPr lang="uk-UA" sz="1600" dirty="0" smtClean="0">
                <a:latin typeface="+mj-lt"/>
              </a:rPr>
              <a:t>(2018 - </a:t>
            </a:r>
            <a:r>
              <a:rPr lang="uk-UA" sz="1600" dirty="0" smtClean="0">
                <a:latin typeface="+mj-lt"/>
                <a:ea typeface="Calibri"/>
                <a:cs typeface="Times New Roman"/>
              </a:rPr>
              <a:t>12 </a:t>
            </a:r>
            <a:r>
              <a:rPr lang="uk-UA" sz="1600" dirty="0">
                <a:latin typeface="+mj-lt"/>
                <a:ea typeface="Calibri"/>
                <a:cs typeface="Times New Roman"/>
              </a:rPr>
              <a:t>статей у співавторстві з науковими керівниками, 83 тези, з них 79 </a:t>
            </a:r>
            <a:r>
              <a:rPr lang="uk-UA" sz="1600" dirty="0" smtClean="0">
                <a:latin typeface="+mj-lt"/>
                <a:ea typeface="Calibri"/>
                <a:cs typeface="Times New Roman"/>
              </a:rPr>
              <a:t>самостійно). </a:t>
            </a:r>
            <a:endParaRPr lang="uk-UA" sz="1600" dirty="0"/>
          </a:p>
          <a:p>
            <a:pPr marL="0" indent="0">
              <a:buNone/>
            </a:pPr>
            <a:r>
              <a:rPr lang="uk-UA" sz="1600" dirty="0"/>
              <a:t>2. Організація </a:t>
            </a:r>
            <a:r>
              <a:rPr lang="uk-UA" sz="1600" b="1" dirty="0"/>
              <a:t>студентських </a:t>
            </a:r>
            <a:r>
              <a:rPr lang="uk-UA" sz="1600" b="1" dirty="0" smtClean="0"/>
              <a:t>конференцій</a:t>
            </a:r>
            <a:r>
              <a:rPr lang="uk-UA" sz="1600" dirty="0" smtClean="0"/>
              <a:t>.</a:t>
            </a:r>
            <a:endParaRPr lang="uk-UA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1600" dirty="0"/>
              <a:t>Щорічна  </a:t>
            </a:r>
            <a:r>
              <a:rPr lang="uk-UA" sz="1600" dirty="0" err="1"/>
              <a:t>міжфакультетська</a:t>
            </a:r>
            <a:r>
              <a:rPr lang="uk-UA" sz="1600" dirty="0"/>
              <a:t> студентська наукова конференція  «Актуальні проблеми української освіти» – кафедра загальної та соціальної педагогіки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uk-UA" sz="1600" dirty="0"/>
              <a:t>Щорічна студентська науково-практична конференція «Сучасні тенденції</a:t>
            </a:r>
            <a:r>
              <a:rPr lang="ru-RU" sz="1600" dirty="0"/>
              <a:t> </a:t>
            </a:r>
            <a:r>
              <a:rPr lang="uk-UA" sz="1600" dirty="0"/>
              <a:t> та актуальні проблеми педагогічної освіти» - кафедра початкової та дошкільної освіти </a:t>
            </a:r>
            <a:endParaRPr lang="uk-UA" sz="1600" dirty="0" smtClean="0"/>
          </a:p>
          <a:p>
            <a:pPr lvl="0"/>
            <a:r>
              <a:rPr lang="uk-UA" sz="1600" dirty="0" smtClean="0"/>
              <a:t>3. Участь  студентів у  </a:t>
            </a:r>
            <a:r>
              <a:rPr lang="uk-UA" sz="1600" b="1" dirty="0" smtClean="0"/>
              <a:t>всеукраїнських і </a:t>
            </a:r>
          </a:p>
          <a:p>
            <a:pPr lvl="0"/>
            <a:r>
              <a:rPr lang="uk-UA" sz="1600" b="1" dirty="0" smtClean="0"/>
              <a:t>регіональних наукових конференціях і семінарах</a:t>
            </a:r>
            <a:r>
              <a:rPr lang="uk-UA" sz="1600" dirty="0" smtClean="0"/>
              <a:t>. </a:t>
            </a:r>
          </a:p>
          <a:p>
            <a:pPr lvl="0"/>
            <a:r>
              <a:rPr lang="uk-UA" sz="1600" dirty="0" smtClean="0"/>
              <a:t>4. Участь </a:t>
            </a:r>
            <a:r>
              <a:rPr lang="uk-UA" sz="1600" b="1" dirty="0" smtClean="0"/>
              <a:t>в конкурсах і олімпіадах </a:t>
            </a:r>
            <a:endParaRPr lang="uk-UA" sz="1600" b="1" dirty="0"/>
          </a:p>
          <a:p>
            <a:pPr marL="0" indent="0">
              <a:buNone/>
            </a:pPr>
            <a:r>
              <a:rPr lang="uk-UA" sz="1600" dirty="0"/>
              <a:t> </a:t>
            </a:r>
            <a:r>
              <a:rPr lang="uk-UA" sz="1600" dirty="0" smtClean="0"/>
              <a:t>2018/2019 </a:t>
            </a:r>
            <a:r>
              <a:rPr lang="uk-UA" sz="1600" dirty="0" err="1" smtClean="0"/>
              <a:t>н.р</a:t>
            </a:r>
            <a:r>
              <a:rPr lang="uk-UA" sz="1600" dirty="0" smtClean="0"/>
              <a:t>. :</a:t>
            </a:r>
            <a:endParaRPr lang="uk-UA" sz="1600" dirty="0"/>
          </a:p>
          <a:p>
            <a:pPr marL="0" indent="0">
              <a:buNone/>
            </a:pPr>
            <a:r>
              <a:rPr lang="uk-UA" sz="1600" dirty="0" smtClean="0"/>
              <a:t>ІІ етап Всеукраїнського конкурсу </a:t>
            </a:r>
            <a:r>
              <a:rPr lang="uk-UA" sz="1600" dirty="0"/>
              <a:t>студентських наукових робіт –  8 ст. ( 5 </a:t>
            </a:r>
            <a:r>
              <a:rPr lang="uk-UA" sz="1600" dirty="0" err="1"/>
              <a:t>конк</a:t>
            </a:r>
            <a:r>
              <a:rPr lang="uk-UA" sz="1600" dirty="0"/>
              <a:t>.)</a:t>
            </a:r>
          </a:p>
          <a:p>
            <a:pPr marL="0" indent="0">
              <a:buNone/>
            </a:pPr>
            <a:r>
              <a:rPr lang="uk-UA" sz="1600" dirty="0" smtClean="0"/>
              <a:t>ІІ етап Всеукраїнської  студентської олімпіади  -  </a:t>
            </a:r>
            <a:r>
              <a:rPr lang="uk-UA" sz="1600" dirty="0"/>
              <a:t>5 (3 </a:t>
            </a:r>
            <a:r>
              <a:rPr lang="uk-UA" sz="1600" dirty="0" err="1"/>
              <a:t>сп</a:t>
            </a:r>
            <a:r>
              <a:rPr lang="uk-UA" sz="1600" dirty="0" smtClean="0"/>
              <a:t>.)</a:t>
            </a:r>
          </a:p>
          <a:p>
            <a:pPr marL="0" indent="0">
              <a:buNone/>
            </a:pPr>
            <a:r>
              <a:rPr lang="uk-UA" sz="1600" dirty="0" smtClean="0"/>
              <a:t>5. Участь  </a:t>
            </a:r>
            <a:r>
              <a:rPr lang="uk-UA" sz="1600" b="1" dirty="0" smtClean="0"/>
              <a:t>у міжнародних </a:t>
            </a:r>
            <a:r>
              <a:rPr lang="uk-UA" sz="1600" b="1" dirty="0" err="1" smtClean="0"/>
              <a:t>стипендійних</a:t>
            </a:r>
            <a:r>
              <a:rPr lang="uk-UA" sz="1600" b="1" dirty="0" smtClean="0"/>
              <a:t> програмах та проектах </a:t>
            </a:r>
          </a:p>
          <a:p>
            <a:pPr marL="0" indent="0">
              <a:buNone/>
            </a:pPr>
            <a:r>
              <a:rPr lang="uk-UA" sz="1600" b="1" dirty="0" smtClean="0"/>
              <a:t>Ольга </a:t>
            </a:r>
            <a:r>
              <a:rPr lang="uk-UA" sz="1600" b="1" dirty="0" err="1" smtClean="0"/>
              <a:t>Скібчик</a:t>
            </a:r>
            <a:r>
              <a:rPr lang="uk-UA" sz="1600" b="1" dirty="0" smtClean="0"/>
              <a:t>  </a:t>
            </a:r>
            <a:r>
              <a:rPr lang="uk-UA" sz="1600" dirty="0" smtClean="0"/>
              <a:t>-  програма </a:t>
            </a:r>
            <a:r>
              <a:rPr lang="uk-UA" sz="1600" dirty="0" err="1" smtClean="0"/>
              <a:t>Еразмус</a:t>
            </a:r>
            <a:r>
              <a:rPr lang="uk-UA" sz="1600" dirty="0" smtClean="0"/>
              <a:t> + (Університет прикладних наук у </a:t>
            </a:r>
            <a:r>
              <a:rPr lang="uk-UA" sz="1600" dirty="0" err="1" smtClean="0"/>
              <a:t>Гайдельбергу</a:t>
            </a:r>
            <a:r>
              <a:rPr lang="uk-UA" sz="1600" dirty="0" smtClean="0"/>
              <a:t>, Німеччина)</a:t>
            </a:r>
          </a:p>
          <a:p>
            <a:pPr marL="0" indent="0">
              <a:buNone/>
            </a:pPr>
            <a:r>
              <a:rPr lang="uk-UA" sz="1600" b="1" dirty="0" smtClean="0"/>
              <a:t>Ольга Лавро  </a:t>
            </a:r>
            <a:r>
              <a:rPr lang="uk-UA" sz="1600" dirty="0" smtClean="0"/>
              <a:t>-  програма </a:t>
            </a:r>
            <a:r>
              <a:rPr lang="uk-UA" sz="1600" dirty="0" err="1" smtClean="0"/>
              <a:t>Еразмус</a:t>
            </a:r>
            <a:r>
              <a:rPr lang="uk-UA" sz="1600" dirty="0" smtClean="0"/>
              <a:t> + ( Університет м. Салоніки, Греція) 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1123791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77012" cy="685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415275" y="1053400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1835697" y="116632"/>
            <a:ext cx="6912768" cy="792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uk" sz="20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Студенська наукова робота: Нащі перможці </a:t>
            </a:r>
            <a:endParaRPr sz="2000" b="1" dirty="0">
              <a:solidFill>
                <a:srgbClr val="141B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22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3" y="405999"/>
            <a:ext cx="96361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1196752"/>
            <a:ext cx="72728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269240" algn="just"/>
            <a:r>
              <a:rPr lang="uk-UA" sz="1600" dirty="0" smtClean="0"/>
              <a:t> </a:t>
            </a:r>
            <a:endParaRPr lang="uk-UA" sz="1600" dirty="0"/>
          </a:p>
        </p:txBody>
      </p:sp>
      <p:pic>
        <p:nvPicPr>
          <p:cNvPr id="7170" name="Picture 2" descr="C:\Users\Home\Desktop\Звіт декана  2019\IMG_37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008" y="3012634"/>
            <a:ext cx="5472000" cy="364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0" y="1196752"/>
            <a:ext cx="77048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solidFill>
                  <a:srgbClr val="1C1E21"/>
                </a:solidFill>
                <a:latin typeface="+mj-lt"/>
              </a:rPr>
              <a:t>Софія </a:t>
            </a:r>
            <a:r>
              <a:rPr lang="uk-UA" sz="1600" b="1" dirty="0" err="1">
                <a:solidFill>
                  <a:srgbClr val="1C1E21"/>
                </a:solidFill>
                <a:latin typeface="+mj-lt"/>
              </a:rPr>
              <a:t>Рикун</a:t>
            </a:r>
            <a:r>
              <a:rPr lang="uk-UA" sz="1600" b="1" dirty="0">
                <a:solidFill>
                  <a:srgbClr val="1C1E21"/>
                </a:solidFill>
                <a:latin typeface="+mj-lt"/>
              </a:rPr>
              <a:t>, </a:t>
            </a:r>
            <a:r>
              <a:rPr lang="uk-UA" sz="1600" dirty="0">
                <a:solidFill>
                  <a:srgbClr val="1C1E21"/>
                </a:solidFill>
                <a:latin typeface="+mj-lt"/>
              </a:rPr>
              <a:t>студентка І </a:t>
            </a:r>
            <a:r>
              <a:rPr lang="uk-UA" sz="1600" dirty="0" smtClean="0">
                <a:solidFill>
                  <a:srgbClr val="1C1E21"/>
                </a:solidFill>
                <a:latin typeface="+mj-lt"/>
              </a:rPr>
              <a:t>курсу магістратури,  отримала </a:t>
            </a:r>
            <a:r>
              <a:rPr lang="uk-UA" sz="1600" dirty="0">
                <a:solidFill>
                  <a:srgbClr val="1C1E21"/>
                </a:solidFill>
                <a:latin typeface="+mj-lt"/>
              </a:rPr>
              <a:t>престижну нагороду - диплом ІІ ступеня  </a:t>
            </a:r>
            <a:r>
              <a:rPr lang="uk-UA" sz="1600" dirty="0" smtClean="0">
                <a:solidFill>
                  <a:srgbClr val="1C1E21"/>
                </a:solidFill>
                <a:latin typeface="+mj-lt"/>
              </a:rPr>
              <a:t>за </a:t>
            </a:r>
            <a:r>
              <a:rPr lang="uk-UA" sz="1600" dirty="0">
                <a:solidFill>
                  <a:srgbClr val="1C1E21"/>
                </a:solidFill>
                <a:latin typeface="+mj-lt"/>
              </a:rPr>
              <a:t>участь у ІІ турі Всеукраїнського конкурсу студентських наукових робіт </a:t>
            </a:r>
            <a:r>
              <a:rPr lang="uk-UA" sz="1600" dirty="0" smtClean="0">
                <a:solidFill>
                  <a:srgbClr val="1C1E21"/>
                </a:solidFill>
                <a:latin typeface="+mj-lt"/>
              </a:rPr>
              <a:t>зі </a:t>
            </a:r>
            <a:r>
              <a:rPr lang="uk-UA" sz="1600" dirty="0">
                <a:solidFill>
                  <a:srgbClr val="1C1E21"/>
                </a:solidFill>
                <a:latin typeface="+mj-lt"/>
              </a:rPr>
              <a:t>спеціальності  </a:t>
            </a:r>
            <a:r>
              <a:rPr lang="uk-UA" sz="1600" dirty="0" smtClean="0">
                <a:solidFill>
                  <a:srgbClr val="1C1E21"/>
                </a:solidFill>
                <a:latin typeface="+mj-lt"/>
              </a:rPr>
              <a:t>"</a:t>
            </a:r>
            <a:r>
              <a:rPr lang="uk-UA" sz="1600" dirty="0">
                <a:solidFill>
                  <a:srgbClr val="1C1E21"/>
                </a:solidFill>
                <a:latin typeface="+mj-lt"/>
              </a:rPr>
              <a:t>Освітні, педагогічні науки",  </a:t>
            </a:r>
            <a:r>
              <a:rPr lang="uk-UA" sz="1600" dirty="0" smtClean="0">
                <a:solidFill>
                  <a:srgbClr val="1C1E21"/>
                </a:solidFill>
                <a:latin typeface="+mj-lt"/>
              </a:rPr>
              <a:t>який </a:t>
            </a:r>
            <a:r>
              <a:rPr lang="uk-UA" sz="1600" dirty="0">
                <a:solidFill>
                  <a:srgbClr val="1C1E21"/>
                </a:solidFill>
                <a:latin typeface="+mj-lt"/>
              </a:rPr>
              <a:t>відбувся </a:t>
            </a:r>
            <a:r>
              <a:rPr lang="uk-UA" sz="1600" dirty="0" smtClean="0">
                <a:solidFill>
                  <a:srgbClr val="1C1E21"/>
                </a:solidFill>
                <a:latin typeface="+mj-lt"/>
              </a:rPr>
              <a:t> 11.12 квітня 2019 р. на </a:t>
            </a:r>
            <a:r>
              <a:rPr lang="uk-UA" sz="1600" dirty="0">
                <a:solidFill>
                  <a:srgbClr val="1C1E21"/>
                </a:solidFill>
                <a:latin typeface="+mj-lt"/>
              </a:rPr>
              <a:t>базі  </a:t>
            </a:r>
            <a:r>
              <a:rPr lang="uk-UA" sz="1600" dirty="0" smtClean="0">
                <a:solidFill>
                  <a:srgbClr val="1C1E21"/>
                </a:solidFill>
                <a:latin typeface="+mj-lt"/>
              </a:rPr>
              <a:t>Дрогобицького </a:t>
            </a:r>
            <a:r>
              <a:rPr lang="uk-UA" sz="1600" dirty="0">
                <a:solidFill>
                  <a:srgbClr val="1C1E21"/>
                </a:solidFill>
                <a:latin typeface="+mj-lt"/>
              </a:rPr>
              <a:t>державного педагогічного університету імені Івана Франка. </a:t>
            </a:r>
            <a:endParaRPr lang="uk-UA" sz="1600" dirty="0" smtClean="0">
              <a:solidFill>
                <a:srgbClr val="1C1E21"/>
              </a:solidFill>
              <a:latin typeface="+mj-lt"/>
            </a:endParaRPr>
          </a:p>
          <a:p>
            <a:r>
              <a:rPr lang="uk-UA" sz="1600" dirty="0" smtClean="0">
                <a:solidFill>
                  <a:srgbClr val="1C1E21"/>
                </a:solidFill>
                <a:latin typeface="+mj-lt"/>
              </a:rPr>
              <a:t>Науковий керівник </a:t>
            </a:r>
            <a:r>
              <a:rPr lang="uk-UA" sz="1600" dirty="0">
                <a:solidFill>
                  <a:srgbClr val="1C1E21"/>
                </a:solidFill>
                <a:latin typeface="+mj-lt"/>
              </a:rPr>
              <a:t>- </a:t>
            </a:r>
            <a:r>
              <a:rPr lang="uk-UA" sz="1600" dirty="0" smtClean="0">
                <a:solidFill>
                  <a:srgbClr val="1C1E21"/>
                </a:solidFill>
                <a:latin typeface="+mj-lt"/>
              </a:rPr>
              <a:t>доцент </a:t>
            </a:r>
            <a:r>
              <a:rPr lang="uk-UA" sz="1600" dirty="0">
                <a:solidFill>
                  <a:srgbClr val="1C1E21"/>
                </a:solidFill>
                <a:latin typeface="+mj-lt"/>
              </a:rPr>
              <a:t>кафедри загальної педагогіки та педагогіки вищої школи </a:t>
            </a:r>
            <a:r>
              <a:rPr lang="uk-UA" sz="1600" b="1" dirty="0" smtClean="0">
                <a:solidFill>
                  <a:srgbClr val="1C1E21"/>
                </a:solidFill>
                <a:latin typeface="+mj-lt"/>
              </a:rPr>
              <a:t>Наталя </a:t>
            </a:r>
            <a:r>
              <a:rPr lang="uk-UA" sz="1600" b="1" dirty="0">
                <a:solidFill>
                  <a:srgbClr val="1C1E21"/>
                </a:solidFill>
                <a:latin typeface="+mj-lt"/>
              </a:rPr>
              <a:t>Яремчук</a:t>
            </a:r>
            <a:endParaRPr lang="uk-UA" sz="1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7959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77012" cy="685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415275" y="1053400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1835697" y="260649"/>
            <a:ext cx="6912768" cy="792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uk" sz="24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Інноваційна діяльність факультету  </a:t>
            </a:r>
            <a:endParaRPr sz="2400" b="1" dirty="0">
              <a:solidFill>
                <a:srgbClr val="141B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23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3" y="405999"/>
            <a:ext cx="96361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1196752"/>
            <a:ext cx="7272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269240" algn="just"/>
            <a:endParaRPr lang="uk-UA" sz="1600" dirty="0" smtClean="0"/>
          </a:p>
          <a:p>
            <a:pPr marL="179388" indent="-179388" algn="just"/>
            <a:r>
              <a:rPr lang="uk-UA" sz="1600" b="1" dirty="0" smtClean="0"/>
              <a:t>1.  </a:t>
            </a:r>
            <a:r>
              <a:rPr lang="uk-UA" sz="2000" b="1" dirty="0" smtClean="0"/>
              <a:t>Факультет і Нова Українська школа </a:t>
            </a:r>
          </a:p>
          <a:p>
            <a:r>
              <a:rPr lang="uk-UA" sz="1600" dirty="0"/>
              <a:t> </a:t>
            </a:r>
            <a:r>
              <a:rPr lang="uk-UA" sz="1600" dirty="0" smtClean="0"/>
              <a:t> </a:t>
            </a:r>
            <a:endParaRPr lang="uk-UA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1843083"/>
            <a:ext cx="763284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uk-UA" sz="1600" dirty="0" smtClean="0"/>
              <a:t>Організація </a:t>
            </a:r>
            <a:r>
              <a:rPr lang="uk-UA" sz="1600" dirty="0"/>
              <a:t>круглих столів і  </a:t>
            </a:r>
            <a:r>
              <a:rPr lang="uk-UA" sz="1600" dirty="0" smtClean="0"/>
              <a:t>тренінгів </a:t>
            </a:r>
            <a:r>
              <a:rPr lang="uk-UA" sz="1600" dirty="0"/>
              <a:t>за участю  тренерів </a:t>
            </a:r>
            <a:r>
              <a:rPr lang="uk-UA" sz="1600" dirty="0" smtClean="0"/>
              <a:t>Нової </a:t>
            </a:r>
          </a:p>
          <a:p>
            <a:pPr lvl="0"/>
            <a:r>
              <a:rPr lang="uk-UA" sz="1600" dirty="0" smtClean="0"/>
              <a:t>української </a:t>
            </a:r>
            <a:r>
              <a:rPr lang="uk-UA" sz="1600" dirty="0"/>
              <a:t>школи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uk-UA" sz="1600" dirty="0"/>
              <a:t>Залучення вчителів-практиків  </a:t>
            </a:r>
            <a:r>
              <a:rPr lang="uk-UA" sz="1600" dirty="0" smtClean="0"/>
              <a:t>НУШ </a:t>
            </a:r>
            <a:r>
              <a:rPr lang="uk-UA" sz="1600" dirty="0"/>
              <a:t>до навчального процесу  на факультеті (проведення навчальних занять, керівництво педагогічною практикою та ін.) </a:t>
            </a:r>
            <a:endParaRPr lang="uk-UA" sz="1600" dirty="0" smtClean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dirty="0" smtClean="0"/>
              <a:t>Участь </a:t>
            </a:r>
            <a:r>
              <a:rPr lang="ru-RU" sz="1600" dirty="0" err="1"/>
              <a:t>викладачів</a:t>
            </a:r>
            <a:r>
              <a:rPr lang="ru-RU" sz="1600" dirty="0"/>
              <a:t>  </a:t>
            </a:r>
            <a:r>
              <a:rPr lang="ru-RU" sz="1600" dirty="0" err="1"/>
              <a:t>кафедри</a:t>
            </a:r>
            <a:r>
              <a:rPr lang="ru-RU" sz="1600" dirty="0"/>
              <a:t> </a:t>
            </a:r>
            <a:r>
              <a:rPr lang="ru-RU" sz="1600" dirty="0" err="1"/>
              <a:t>початкової</a:t>
            </a:r>
            <a:r>
              <a:rPr lang="ru-RU" sz="1600" dirty="0"/>
              <a:t> та </a:t>
            </a:r>
            <a:r>
              <a:rPr lang="ru-RU" sz="1600" dirty="0" err="1"/>
              <a:t>дошкільної</a:t>
            </a:r>
            <a:r>
              <a:rPr lang="ru-RU" sz="1600" dirty="0"/>
              <a:t> </a:t>
            </a:r>
            <a:r>
              <a:rPr lang="ru-RU" sz="1600" dirty="0" err="1"/>
              <a:t>освіти</a:t>
            </a:r>
            <a:r>
              <a:rPr lang="ru-RU" sz="1600" dirty="0"/>
              <a:t> </a:t>
            </a:r>
            <a:r>
              <a:rPr lang="ru-RU" sz="1600" dirty="0" smtClean="0"/>
              <a:t> (проф. </a:t>
            </a:r>
            <a:r>
              <a:rPr lang="ru-RU" sz="1600" dirty="0" err="1" smtClean="0"/>
              <a:t>Мачинська</a:t>
            </a:r>
            <a:r>
              <a:rPr lang="ru-RU" sz="1600" dirty="0" smtClean="0"/>
              <a:t> Н.І., </a:t>
            </a:r>
            <a:r>
              <a:rPr lang="ru-RU" sz="1600" dirty="0" err="1" smtClean="0"/>
              <a:t>асист</a:t>
            </a:r>
            <a:r>
              <a:rPr lang="ru-RU" sz="1600" dirty="0" smtClean="0"/>
              <a:t>. П </a:t>
            </a:r>
            <a:r>
              <a:rPr lang="ru-RU" sz="1600" dirty="0" err="1" smtClean="0"/>
              <a:t>Ростикус</a:t>
            </a:r>
            <a:r>
              <a:rPr lang="ru-RU" sz="1600" dirty="0" smtClean="0"/>
              <a:t> Н.П.)  </a:t>
            </a:r>
            <a:r>
              <a:rPr lang="ru-RU" sz="1600" dirty="0"/>
              <a:t>в  </a:t>
            </a:r>
            <a:r>
              <a:rPr lang="ru-RU" sz="1600" dirty="0" err="1"/>
              <a:t>реалізації</a:t>
            </a:r>
            <a:r>
              <a:rPr lang="ru-RU" sz="1600" dirty="0"/>
              <a:t> </a:t>
            </a:r>
            <a:r>
              <a:rPr lang="ru-RU" sz="1600" dirty="0" err="1"/>
              <a:t>українсько-швейцарського</a:t>
            </a:r>
            <a:r>
              <a:rPr lang="ru-RU" sz="1600" dirty="0"/>
              <a:t> </a:t>
            </a:r>
            <a:r>
              <a:rPr lang="ru-RU" sz="1600" dirty="0" err="1"/>
              <a:t>освітнього</a:t>
            </a:r>
            <a:r>
              <a:rPr lang="ru-RU" sz="1600" dirty="0"/>
              <a:t> проекту «</a:t>
            </a:r>
            <a:r>
              <a:rPr lang="ru-RU" sz="1600" dirty="0" err="1"/>
              <a:t>Розвиток</a:t>
            </a:r>
            <a:r>
              <a:rPr lang="ru-RU" sz="1600" dirty="0"/>
              <a:t> </a:t>
            </a:r>
            <a:r>
              <a:rPr lang="ru-RU" sz="1600" dirty="0" err="1"/>
              <a:t>громадянських</a:t>
            </a:r>
            <a:r>
              <a:rPr lang="ru-RU" sz="1600" dirty="0"/>
              <a:t> компетентностей в </a:t>
            </a:r>
            <a:r>
              <a:rPr lang="ru-RU" sz="1600" dirty="0" err="1"/>
              <a:t>Україні</a:t>
            </a:r>
            <a:r>
              <a:rPr lang="ru-RU" sz="1600" dirty="0"/>
              <a:t>» (</a:t>
            </a:r>
            <a:r>
              <a:rPr lang="ru-RU" sz="1600" dirty="0" err="1"/>
              <a:t>підготовка</a:t>
            </a:r>
            <a:r>
              <a:rPr lang="ru-RU" sz="1600" dirty="0"/>
              <a:t> </a:t>
            </a:r>
            <a:r>
              <a:rPr lang="ru-RU" sz="1600" dirty="0" err="1" smtClean="0"/>
              <a:t>тренерів</a:t>
            </a:r>
            <a:r>
              <a:rPr lang="ru-RU" sz="1600" dirty="0" smtClean="0"/>
              <a:t>)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600" dirty="0" smtClean="0"/>
              <a:t>Участь  </a:t>
            </a:r>
            <a:r>
              <a:rPr lang="ru-RU" sz="1600" dirty="0" err="1" smtClean="0"/>
              <a:t>викладачів</a:t>
            </a:r>
            <a:r>
              <a:rPr lang="ru-RU" sz="1600" dirty="0" smtClean="0"/>
              <a:t>  у </a:t>
            </a:r>
            <a:r>
              <a:rPr lang="ru-RU" sz="1600" dirty="0" err="1" smtClean="0"/>
              <a:t>проекті</a:t>
            </a:r>
            <a:r>
              <a:rPr lang="ru-RU" sz="1600" dirty="0"/>
              <a:t> </a:t>
            </a:r>
            <a:r>
              <a:rPr lang="ru-RU" sz="1600" dirty="0" smtClean="0"/>
              <a:t>  в </a:t>
            </a:r>
            <a:r>
              <a:rPr lang="ru-RU" sz="1600" dirty="0" err="1" smtClean="0"/>
              <a:t>українсько-фінському</a:t>
            </a:r>
            <a:r>
              <a:rPr lang="ru-RU" sz="1600" dirty="0" smtClean="0"/>
              <a:t> </a:t>
            </a:r>
            <a:r>
              <a:rPr lang="ru-RU" sz="1600" dirty="0" err="1" smtClean="0"/>
              <a:t>проекті</a:t>
            </a:r>
            <a:r>
              <a:rPr lang="ru-RU" sz="1600" dirty="0" smtClean="0"/>
              <a:t> «</a:t>
            </a:r>
            <a:r>
              <a:rPr lang="ru-RU" sz="1600" dirty="0" err="1" smtClean="0"/>
              <a:t>Навчаємось</a:t>
            </a:r>
            <a:r>
              <a:rPr lang="ru-RU" sz="1600" dirty="0" smtClean="0"/>
              <a:t> </a:t>
            </a:r>
            <a:r>
              <a:rPr lang="ru-RU" sz="1600" dirty="0"/>
              <a:t>разом — </a:t>
            </a:r>
            <a:r>
              <a:rPr lang="ru-RU" sz="1600" dirty="0" err="1"/>
              <a:t>Працюємо</a:t>
            </a:r>
            <a:r>
              <a:rPr lang="ru-RU" sz="1600" dirty="0"/>
              <a:t> </a:t>
            </a:r>
            <a:r>
              <a:rPr lang="ru-RU" sz="1800" dirty="0" smtClean="0"/>
              <a:t>разом» </a:t>
            </a:r>
            <a:endParaRPr lang="uk-UA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uk-UA" sz="3000" dirty="0"/>
          </a:p>
        </p:txBody>
      </p:sp>
      <p:pic>
        <p:nvPicPr>
          <p:cNvPr id="9218" name="Picture 2" descr="C:\Users\Home\Desktop\Звіт декана  2019\IMG_3012-768x57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712" y="4650857"/>
            <a:ext cx="2844000" cy="213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 </a:t>
            </a:r>
          </a:p>
        </p:txBody>
      </p:sp>
      <p:pic>
        <p:nvPicPr>
          <p:cNvPr id="9219" name="Picture 3" descr="C:\Users\Home\Desktop\Звіт декана  2019\IMG-ff6eb3f22f9042c1543c6f27f5d92840-V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167" y="4654548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153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77012" cy="685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415275" y="1053400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1835697" y="260649"/>
            <a:ext cx="6912768" cy="792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uk" sz="24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Інноваційна діяльність факультету  </a:t>
            </a:r>
            <a:endParaRPr sz="2400" b="1" dirty="0">
              <a:solidFill>
                <a:srgbClr val="141B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24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3" y="405999"/>
            <a:ext cx="96361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1196752"/>
            <a:ext cx="727280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 smtClean="0"/>
              <a:t>Розробка  проблем  та ініціювання проведення  експериментів  всеукраїнського рівня за темами </a:t>
            </a:r>
            <a:r>
              <a:rPr lang="uk-UA" sz="2000" i="1" dirty="0" smtClean="0"/>
              <a:t>(кафедра спеціальної освіти та соціальної роботи) </a:t>
            </a:r>
          </a:p>
          <a:p>
            <a:pPr algn="just"/>
            <a:endParaRPr lang="uk-UA" sz="2000" b="1" dirty="0" smtClean="0"/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uk-UA" sz="2000" dirty="0" smtClean="0"/>
              <a:t>Науково-методичні  засади формування  професійної компетентності осіб з особливими освітніми потребами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uk-UA" sz="2000" dirty="0" smtClean="0"/>
              <a:t>Впровадження структурно-функціональної моделі забезпечення комплексної підтримки україномовної освіти за кордоном  </a:t>
            </a:r>
          </a:p>
          <a:p>
            <a:r>
              <a:rPr lang="uk-UA" sz="1600" dirty="0"/>
              <a:t> </a:t>
            </a:r>
            <a:r>
              <a:rPr lang="uk-UA" sz="1600" dirty="0" smtClean="0"/>
              <a:t> </a:t>
            </a:r>
            <a:endParaRPr lang="uk-UA" sz="1600" dirty="0"/>
          </a:p>
        </p:txBody>
      </p:sp>
      <p:pic>
        <p:nvPicPr>
          <p:cNvPr id="8194" name="Picture 2" descr="C:\Users\Home\Desktop\Звіт декана  2019\3-1-233x1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542" y="4065783"/>
            <a:ext cx="3546914" cy="26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ome\Desktop\Звіт декана  2019\FB_IMG_1541335723168-300x27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550" y="4102383"/>
            <a:ext cx="28575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386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77012" cy="685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415275" y="1053400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1835697" y="260649"/>
            <a:ext cx="6912768" cy="792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uk" sz="24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Виховна  та громадська робота  </a:t>
            </a:r>
            <a:endParaRPr sz="2400" b="1" dirty="0">
              <a:solidFill>
                <a:srgbClr val="141B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25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3" y="405999"/>
            <a:ext cx="96361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1196752"/>
            <a:ext cx="7272808" cy="619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uk-UA" sz="1800" kern="1200" dirty="0" smtClean="0">
                <a:solidFill>
                  <a:srgbClr val="4E3B30"/>
                </a:solidFill>
                <a:latin typeface="+mj-lt"/>
              </a:rPr>
              <a:t>1.Робота </a:t>
            </a:r>
            <a:r>
              <a:rPr lang="uk-UA" sz="1800" kern="1200" dirty="0">
                <a:solidFill>
                  <a:srgbClr val="4E3B30"/>
                </a:solidFill>
                <a:latin typeface="+mj-lt"/>
              </a:rPr>
              <a:t>кураторів груп. </a:t>
            </a:r>
            <a:endParaRPr lang="uk-UA" sz="1800" kern="1200" dirty="0" smtClean="0">
              <a:solidFill>
                <a:srgbClr val="4E3B30"/>
              </a:solidFill>
              <a:latin typeface="+mj-lt"/>
            </a:endParaRP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uk-UA" sz="1800" kern="1200" dirty="0" smtClean="0">
                <a:solidFill>
                  <a:srgbClr val="4E3B30"/>
                </a:solidFill>
                <a:latin typeface="+mj-lt"/>
              </a:rPr>
              <a:t>2. Гуртожитки  ( додаткові місця для студентів ФПО у гуртожитку № 8) </a:t>
            </a:r>
            <a:endParaRPr lang="uk-UA" sz="1800" kern="1200" dirty="0">
              <a:solidFill>
                <a:srgbClr val="4E3B30"/>
              </a:solidFill>
              <a:latin typeface="+mj-lt"/>
            </a:endParaRP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uk-UA" sz="1800" kern="1200" dirty="0">
                <a:solidFill>
                  <a:srgbClr val="4E3B30"/>
                </a:solidFill>
                <a:latin typeface="+mj-lt"/>
              </a:rPr>
              <a:t>2.Організація та  проведення різноманітних вечорів, презентацій:</a:t>
            </a:r>
          </a:p>
          <a:p>
            <a:pPr marL="342900" lvl="0" indent="-342900">
              <a:spcBef>
                <a:spcPct val="20000"/>
              </a:spcBef>
              <a:buClr>
                <a:srgbClr val="F0A22E"/>
              </a:buClr>
              <a:buSzPct val="70000"/>
              <a:buFont typeface="Wingdings" panose="05000000000000000000" pitchFamily="2" charset="2"/>
              <a:buChar char="v"/>
            </a:pPr>
            <a:r>
              <a:rPr lang="ru-RU" sz="1800" kern="1200" dirty="0">
                <a:solidFill>
                  <a:srgbClr val="4E3B30"/>
                </a:solidFill>
                <a:latin typeface="+mj-lt"/>
              </a:rPr>
              <a:t>День </a:t>
            </a:r>
            <a:r>
              <a:rPr lang="ru-RU" sz="1800" kern="1200" dirty="0" err="1">
                <a:solidFill>
                  <a:srgbClr val="4E3B30"/>
                </a:solidFill>
                <a:latin typeface="+mj-lt"/>
              </a:rPr>
              <a:t>рідної</a:t>
            </a:r>
            <a:r>
              <a:rPr lang="ru-RU" sz="1800" kern="1200" dirty="0">
                <a:solidFill>
                  <a:srgbClr val="4E3B30"/>
                </a:solidFill>
                <a:latin typeface="+mj-lt"/>
              </a:rPr>
              <a:t> </a:t>
            </a:r>
            <a:r>
              <a:rPr lang="ru-RU" sz="1800" kern="1200" dirty="0" err="1">
                <a:solidFill>
                  <a:srgbClr val="4E3B30"/>
                </a:solidFill>
                <a:latin typeface="+mj-lt"/>
              </a:rPr>
              <a:t>мови</a:t>
            </a:r>
            <a:r>
              <a:rPr lang="ru-RU" sz="1800" kern="1200" dirty="0">
                <a:solidFill>
                  <a:srgbClr val="4E3B30"/>
                </a:solidFill>
                <a:latin typeface="+mj-lt"/>
              </a:rPr>
              <a:t>  </a:t>
            </a:r>
            <a:endParaRPr lang="uk-UA" sz="1800" kern="1200" dirty="0">
              <a:solidFill>
                <a:srgbClr val="4E3B30"/>
              </a:solidFill>
              <a:latin typeface="+mj-lt"/>
            </a:endParaRPr>
          </a:p>
          <a:p>
            <a:pPr marL="342900" lvl="0" indent="-342900">
              <a:spcBef>
                <a:spcPct val="20000"/>
              </a:spcBef>
              <a:buClr>
                <a:srgbClr val="F0A22E"/>
              </a:buClr>
              <a:buSzPct val="70000"/>
              <a:buFont typeface="Wingdings" panose="05000000000000000000" pitchFamily="2" charset="2"/>
              <a:buChar char="v"/>
            </a:pPr>
            <a:r>
              <a:rPr lang="ru-RU" sz="1800" kern="1200" dirty="0" err="1">
                <a:solidFill>
                  <a:srgbClr val="4E3B30"/>
                </a:solidFill>
                <a:latin typeface="+mj-lt"/>
              </a:rPr>
              <a:t>Шевченківські</a:t>
            </a:r>
            <a:r>
              <a:rPr lang="ru-RU" sz="1800" kern="1200" dirty="0">
                <a:solidFill>
                  <a:srgbClr val="4E3B30"/>
                </a:solidFill>
                <a:latin typeface="+mj-lt"/>
              </a:rPr>
              <a:t> </a:t>
            </a:r>
            <a:r>
              <a:rPr lang="ru-RU" sz="1800" kern="1200" dirty="0" err="1">
                <a:solidFill>
                  <a:srgbClr val="4E3B30"/>
                </a:solidFill>
                <a:latin typeface="+mj-lt"/>
              </a:rPr>
              <a:t>дні</a:t>
            </a:r>
            <a:endParaRPr lang="uk-UA" sz="1800" kern="1200" dirty="0">
              <a:solidFill>
                <a:srgbClr val="4E3B30"/>
              </a:solidFill>
              <a:latin typeface="+mj-lt"/>
            </a:endParaRPr>
          </a:p>
          <a:p>
            <a:pPr marL="342900" lvl="0" indent="-342900">
              <a:spcBef>
                <a:spcPct val="20000"/>
              </a:spcBef>
              <a:buClr>
                <a:srgbClr val="F0A22E"/>
              </a:buClr>
              <a:buSzPct val="70000"/>
              <a:buFont typeface="Wingdings" panose="05000000000000000000" pitchFamily="2" charset="2"/>
              <a:buChar char="v"/>
            </a:pPr>
            <a:r>
              <a:rPr lang="uk-UA" sz="1800" kern="1200" dirty="0">
                <a:solidFill>
                  <a:srgbClr val="4E3B30"/>
                </a:solidFill>
                <a:latin typeface="+mj-lt"/>
              </a:rPr>
              <a:t>Писанкові узори </a:t>
            </a:r>
          </a:p>
          <a:p>
            <a:pPr marL="342900" lvl="0" indent="-342900">
              <a:spcBef>
                <a:spcPct val="20000"/>
              </a:spcBef>
              <a:buClr>
                <a:srgbClr val="F0A22E"/>
              </a:buClr>
              <a:buSzPct val="70000"/>
              <a:buFont typeface="Wingdings" panose="05000000000000000000" pitchFamily="2" charset="2"/>
              <a:buChar char="v"/>
            </a:pPr>
            <a:r>
              <a:rPr lang="uk-UA" sz="1800" kern="1200" dirty="0">
                <a:solidFill>
                  <a:srgbClr val="4E3B30"/>
                </a:solidFill>
                <a:latin typeface="+mj-lt"/>
              </a:rPr>
              <a:t>День вишиванки</a:t>
            </a:r>
          </a:p>
          <a:p>
            <a:pPr marL="342900" lvl="0" indent="-342900">
              <a:spcBef>
                <a:spcPct val="20000"/>
              </a:spcBef>
              <a:buClr>
                <a:srgbClr val="F0A22E"/>
              </a:buClr>
              <a:buSzPct val="70000"/>
              <a:buFont typeface="Wingdings" panose="05000000000000000000" pitchFamily="2" charset="2"/>
              <a:buChar char="v"/>
            </a:pPr>
            <a:r>
              <a:rPr lang="uk-UA" sz="1800" kern="1200" dirty="0">
                <a:solidFill>
                  <a:srgbClr val="4E3B30"/>
                </a:solidFill>
                <a:latin typeface="+mj-lt"/>
              </a:rPr>
              <a:t>День Матері</a:t>
            </a:r>
          </a:p>
          <a:p>
            <a:pPr marL="342900" lvl="0" indent="-342900">
              <a:spcBef>
                <a:spcPct val="20000"/>
              </a:spcBef>
              <a:buClr>
                <a:srgbClr val="F0A22E"/>
              </a:buClr>
              <a:buSzPct val="70000"/>
              <a:buFont typeface="Wingdings" panose="05000000000000000000" pitchFamily="2" charset="2"/>
              <a:buChar char="v"/>
            </a:pPr>
            <a:r>
              <a:rPr lang="uk-UA" sz="1800" kern="1200" dirty="0">
                <a:solidFill>
                  <a:srgbClr val="4E3B30"/>
                </a:solidFill>
                <a:latin typeface="+mj-lt"/>
              </a:rPr>
              <a:t>Вшанування </a:t>
            </a:r>
            <a:r>
              <a:rPr lang="uk-UA" sz="1800" kern="1200" dirty="0" err="1" smtClean="0">
                <a:solidFill>
                  <a:srgbClr val="4E3B30"/>
                </a:solidFill>
                <a:latin typeface="+mj-lt"/>
              </a:rPr>
              <a:t>пам</a:t>
            </a:r>
            <a:r>
              <a:rPr lang="ru-RU" sz="1800" kern="1200" dirty="0">
                <a:solidFill>
                  <a:srgbClr val="4E3B30"/>
                </a:solidFill>
                <a:latin typeface="+mj-lt"/>
              </a:rPr>
              <a:t>’</a:t>
            </a:r>
            <a:r>
              <a:rPr lang="uk-UA" sz="1800" kern="1200" dirty="0">
                <a:solidFill>
                  <a:srgbClr val="4E3B30"/>
                </a:solidFill>
                <a:latin typeface="+mj-lt"/>
              </a:rPr>
              <a:t>яті </a:t>
            </a:r>
            <a:r>
              <a:rPr lang="uk-UA" sz="1800" kern="1200" dirty="0" smtClean="0">
                <a:solidFill>
                  <a:srgbClr val="4E3B30"/>
                </a:solidFill>
                <a:latin typeface="+mj-lt"/>
              </a:rPr>
              <a:t> відомих  особистостей </a:t>
            </a:r>
          </a:p>
          <a:p>
            <a:pPr marL="342900" lvl="0" indent="-342900">
              <a:spcBef>
                <a:spcPct val="20000"/>
              </a:spcBef>
              <a:buClr>
                <a:srgbClr val="F0A22E"/>
              </a:buClr>
              <a:buSzPct val="70000"/>
              <a:buFont typeface="Wingdings" panose="05000000000000000000" pitchFamily="2" charset="2"/>
              <a:buChar char="v"/>
            </a:pPr>
            <a:r>
              <a:rPr lang="uk-UA" sz="1800" kern="1200" dirty="0" smtClean="0">
                <a:solidFill>
                  <a:srgbClr val="4E3B30"/>
                </a:solidFill>
                <a:latin typeface="+mj-lt"/>
              </a:rPr>
              <a:t>Поетичні конкурси  </a:t>
            </a:r>
            <a:r>
              <a:rPr lang="uk-UA" sz="1800" kern="1200" dirty="0">
                <a:solidFill>
                  <a:srgbClr val="4E3B30"/>
                </a:solidFill>
                <a:latin typeface="+mj-lt"/>
              </a:rPr>
              <a:t>т</a:t>
            </a:r>
            <a:r>
              <a:rPr lang="uk-UA" sz="1800" kern="1200" dirty="0" smtClean="0">
                <a:solidFill>
                  <a:srgbClr val="4E3B30"/>
                </a:solidFill>
                <a:latin typeface="+mj-lt"/>
              </a:rPr>
              <a:t>а ін. </a:t>
            </a:r>
            <a:endParaRPr lang="uk-UA" sz="1800" kern="1200" dirty="0">
              <a:solidFill>
                <a:srgbClr val="4E3B30"/>
              </a:solidFill>
              <a:latin typeface="+mj-lt"/>
            </a:endParaRP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uk-UA" sz="1800" kern="1200" dirty="0">
                <a:solidFill>
                  <a:srgbClr val="4E3B30"/>
                </a:solidFill>
                <a:latin typeface="+mj-lt"/>
              </a:rPr>
              <a:t>3. Волонтерська  діяльність :</a:t>
            </a:r>
            <a:r>
              <a:rPr lang="uk-UA" sz="1800" b="1" kern="1200" dirty="0">
                <a:solidFill>
                  <a:srgbClr val="4E3B30"/>
                </a:solidFill>
                <a:latin typeface="+mj-lt"/>
              </a:rPr>
              <a:t> </a:t>
            </a:r>
            <a:endParaRPr lang="uk-UA" sz="1800" b="1" kern="1200" dirty="0" smtClean="0">
              <a:solidFill>
                <a:srgbClr val="4E3B30"/>
              </a:solidFill>
              <a:latin typeface="+mj-lt"/>
            </a:endParaRPr>
          </a:p>
          <a:p>
            <a:pPr marL="285750" lvl="0" indent="-285750">
              <a:spcBef>
                <a:spcPct val="20000"/>
              </a:spcBef>
              <a:buClr>
                <a:srgbClr val="F0A22E"/>
              </a:buClr>
              <a:buSzPct val="70000"/>
              <a:buFont typeface="Wingdings" panose="05000000000000000000" pitchFamily="2" charset="2"/>
              <a:buChar char="v"/>
            </a:pPr>
            <a:r>
              <a:rPr lang="uk-UA" sz="1800" kern="1200" dirty="0" smtClean="0">
                <a:solidFill>
                  <a:srgbClr val="4E3B30"/>
                </a:solidFill>
                <a:latin typeface="+mj-lt"/>
              </a:rPr>
              <a:t>допомога </a:t>
            </a:r>
            <a:r>
              <a:rPr lang="uk-UA" sz="1800" kern="1200" dirty="0">
                <a:solidFill>
                  <a:srgbClr val="4E3B30"/>
                </a:solidFill>
                <a:latin typeface="+mj-lt"/>
              </a:rPr>
              <a:t>воїнам і сім</a:t>
            </a:r>
            <a:r>
              <a:rPr lang="en-US" sz="1800" kern="1200" dirty="0">
                <a:solidFill>
                  <a:srgbClr val="4E3B30"/>
                </a:solidFill>
                <a:latin typeface="+mj-lt"/>
              </a:rPr>
              <a:t>’</a:t>
            </a:r>
            <a:r>
              <a:rPr lang="uk-UA" sz="1800" kern="1200" dirty="0">
                <a:solidFill>
                  <a:srgbClr val="4E3B30"/>
                </a:solidFill>
                <a:latin typeface="+mj-lt"/>
              </a:rPr>
              <a:t>ям воїнів АТО, </a:t>
            </a:r>
            <a:endParaRPr lang="uk-UA" sz="1800" kern="1200" dirty="0" smtClean="0">
              <a:solidFill>
                <a:srgbClr val="4E3B30"/>
              </a:solidFill>
              <a:latin typeface="+mj-lt"/>
            </a:endParaRPr>
          </a:p>
          <a:p>
            <a:pPr marL="285750" lvl="0" indent="-285750">
              <a:spcBef>
                <a:spcPct val="20000"/>
              </a:spcBef>
              <a:buClr>
                <a:srgbClr val="F0A22E"/>
              </a:buClr>
              <a:buSzPct val="70000"/>
              <a:buFont typeface="Wingdings" panose="05000000000000000000" pitchFamily="2" charset="2"/>
              <a:buChar char="v"/>
            </a:pPr>
            <a:r>
              <a:rPr lang="uk-UA" sz="1800" kern="1200" dirty="0" smtClean="0">
                <a:solidFill>
                  <a:srgbClr val="4E3B30"/>
                </a:solidFill>
                <a:latin typeface="+mj-lt"/>
              </a:rPr>
              <a:t>вшанування </a:t>
            </a:r>
            <a:r>
              <a:rPr lang="uk-UA" sz="1800" kern="1200" dirty="0" err="1">
                <a:solidFill>
                  <a:srgbClr val="4E3B30"/>
                </a:solidFill>
                <a:latin typeface="+mj-lt"/>
              </a:rPr>
              <a:t>пам</a:t>
            </a:r>
            <a:r>
              <a:rPr lang="en-US" sz="1800" kern="1200" dirty="0">
                <a:solidFill>
                  <a:srgbClr val="4E3B30"/>
                </a:solidFill>
                <a:latin typeface="+mj-lt"/>
              </a:rPr>
              <a:t>’</a:t>
            </a:r>
            <a:r>
              <a:rPr lang="uk-UA" sz="1800" kern="1200" dirty="0">
                <a:solidFill>
                  <a:srgbClr val="4E3B30"/>
                </a:solidFill>
                <a:latin typeface="+mj-lt"/>
              </a:rPr>
              <a:t>яті Героїв Майдану;  </a:t>
            </a:r>
            <a:endParaRPr lang="uk-UA" sz="1800" kern="1200" dirty="0" smtClean="0">
              <a:solidFill>
                <a:srgbClr val="4E3B30"/>
              </a:solidFill>
              <a:latin typeface="+mj-lt"/>
            </a:endParaRPr>
          </a:p>
          <a:p>
            <a:pPr marL="285750" lvl="0" indent="-285750">
              <a:spcBef>
                <a:spcPct val="20000"/>
              </a:spcBef>
              <a:buClr>
                <a:srgbClr val="F0A22E"/>
              </a:buClr>
              <a:buSzPct val="70000"/>
              <a:buFont typeface="Wingdings" panose="05000000000000000000" pitchFamily="2" charset="2"/>
              <a:buChar char="v"/>
            </a:pPr>
            <a:r>
              <a:rPr lang="uk-UA" sz="1800" kern="1200" dirty="0" smtClean="0">
                <a:solidFill>
                  <a:srgbClr val="4E3B30"/>
                </a:solidFill>
                <a:latin typeface="+mj-lt"/>
              </a:rPr>
              <a:t>допомога </a:t>
            </a:r>
            <a:r>
              <a:rPr lang="uk-UA" sz="1800" kern="1200" dirty="0">
                <a:solidFill>
                  <a:srgbClr val="4E3B30"/>
                </a:solidFill>
                <a:latin typeface="+mj-lt"/>
              </a:rPr>
              <a:t>дітям-сиротам тощо. </a:t>
            </a:r>
          </a:p>
          <a:p>
            <a:pPr algn="just"/>
            <a:endParaRPr lang="uk-UA" sz="2000" b="1" dirty="0" smtClean="0"/>
          </a:p>
          <a:p>
            <a:pPr algn="just"/>
            <a:endParaRPr lang="uk-UA" sz="2000" b="1" dirty="0"/>
          </a:p>
          <a:p>
            <a:pPr algn="just"/>
            <a:endParaRPr lang="uk-UA" sz="2000" b="1" dirty="0" smtClean="0"/>
          </a:p>
          <a:p>
            <a:pPr algn="just"/>
            <a:r>
              <a:rPr lang="uk-UA" sz="2000" b="1" dirty="0" smtClean="0"/>
              <a:t> 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37735418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77012" cy="685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415275" y="1053400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1835697" y="260649"/>
            <a:ext cx="6912768" cy="792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uk" sz="24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Виховна  та громадська робота  </a:t>
            </a:r>
            <a:endParaRPr sz="2400" b="1" dirty="0">
              <a:solidFill>
                <a:srgbClr val="141B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26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3" y="405999"/>
            <a:ext cx="96361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1196752"/>
            <a:ext cx="727280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uk-UA" sz="1800" kern="1200" dirty="0" smtClean="0">
                <a:solidFill>
                  <a:srgbClr val="4E3B30"/>
                </a:solidFill>
              </a:rPr>
              <a:t> </a:t>
            </a:r>
            <a:endParaRPr lang="uk-UA" sz="2000" b="1" dirty="0" smtClean="0"/>
          </a:p>
          <a:p>
            <a:pPr algn="just"/>
            <a:endParaRPr lang="uk-UA" sz="2000" b="1" dirty="0"/>
          </a:p>
          <a:p>
            <a:pPr algn="just"/>
            <a:endParaRPr lang="uk-UA" sz="2000" b="1" dirty="0" smtClean="0"/>
          </a:p>
          <a:p>
            <a:pPr algn="just"/>
            <a:r>
              <a:rPr lang="uk-UA" sz="2000" b="1" dirty="0" smtClean="0"/>
              <a:t> </a:t>
            </a:r>
            <a:endParaRPr lang="uk-UA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1268758"/>
            <a:ext cx="6912768" cy="337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Tx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+mj-lt"/>
              </a:rPr>
              <a:t>Реалізуються </a:t>
            </a: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+mj-lt"/>
              </a:rPr>
              <a:t>факультетські проекти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+mj-lt"/>
              </a:rPr>
              <a:t>Педагогічна</a:t>
            </a: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+mj-lt"/>
              </a:rPr>
              <a:t> світлиця  </a:t>
            </a: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+mj-lt"/>
              </a:rPr>
              <a:t>(серія зустрічей із відомими  та цікавими людьми)</a:t>
            </a:r>
            <a:r>
              <a:rPr kumimoji="0" lang="uk-UA" sz="2400" b="0" i="0" u="none" strike="noStrike" kern="1200" cap="none" spc="0" normalizeH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+mj-lt"/>
              </a:rPr>
              <a:t>  </a:t>
            </a:r>
            <a:endParaRPr kumimoji="0" lang="uk-UA" sz="2400" b="0" i="0" u="none" strike="noStrike" kern="1200" cap="none" spc="0" normalizeH="0" baseline="0" noProof="0" dirty="0" smtClean="0">
              <a:ln>
                <a:noFill/>
              </a:ln>
              <a:solidFill>
                <a:srgbClr val="4E3B30"/>
              </a:solidFill>
              <a:effectLst/>
              <a:uLnTx/>
              <a:uFillTx/>
              <a:latin typeface="+mj-lt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+mj-lt"/>
              </a:rPr>
              <a:t>Мистецький конкурс </a:t>
            </a: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+mj-lt"/>
              </a:rPr>
              <a:t>«Таланти твої, </a:t>
            </a:r>
            <a:r>
              <a:rPr kumimoji="0" lang="uk-UA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+mj-lt"/>
              </a:rPr>
              <a:t>Факультете</a:t>
            </a: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+mj-lt"/>
              </a:rPr>
              <a:t>»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+mj-lt"/>
              </a:rPr>
              <a:t> (Конкурс «</a:t>
            </a: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+mj-lt"/>
              </a:rPr>
              <a:t>Поетичний </a:t>
            </a:r>
            <a:r>
              <a:rPr kumimoji="0" lang="uk-UA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+mj-lt"/>
              </a:rPr>
              <a:t>велосиПЕД</a:t>
            </a:r>
            <a:r>
              <a:rPr kumimoji="0" lang="uk-UA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+mj-lt"/>
              </a:rPr>
              <a:t>»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r>
              <a:rPr lang="uk-UA" sz="2400" kern="1200" noProof="0" dirty="0" smtClean="0">
                <a:solidFill>
                  <a:srgbClr val="4E3B30"/>
                </a:solidFill>
                <a:latin typeface="+mj-lt"/>
              </a:rPr>
              <a:t>Культурологічний проект Обереги </a:t>
            </a:r>
            <a:r>
              <a:rPr lang="uk-UA" sz="2400" kern="1200" noProof="0" dirty="0" err="1" smtClean="0">
                <a:solidFill>
                  <a:srgbClr val="4E3B30"/>
                </a:solidFill>
                <a:latin typeface="+mj-lt"/>
              </a:rPr>
              <a:t>пам</a:t>
            </a:r>
            <a:r>
              <a:rPr lang="en-US" sz="2400" kern="1200" noProof="0" dirty="0" smtClean="0">
                <a:solidFill>
                  <a:srgbClr val="4E3B30"/>
                </a:solidFill>
                <a:latin typeface="+mj-lt"/>
              </a:rPr>
              <a:t>’</a:t>
            </a:r>
            <a:r>
              <a:rPr lang="uk-UA" sz="2400" kern="1200" noProof="0" dirty="0" smtClean="0">
                <a:solidFill>
                  <a:srgbClr val="4E3B30"/>
                </a:solidFill>
                <a:latin typeface="+mj-lt"/>
              </a:rPr>
              <a:t>яті </a:t>
            </a: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+mj-lt"/>
              </a:rPr>
              <a:t>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" panose="05000000000000000000" pitchFamily="2" charset="2"/>
              <a:buChar char="q"/>
              <a:tabLst/>
              <a:defRPr/>
            </a:pP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88978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77012" cy="685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415275" y="1053400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1403648" y="326425"/>
            <a:ext cx="7394402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uk" sz="24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Виховна робота  /Студентське життя життя </a:t>
            </a:r>
            <a:endParaRPr sz="2400" b="1" dirty="0">
              <a:solidFill>
                <a:srgbClr val="141B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13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8194" name="Picture 2" descr="C:\Users\Home\Desktop\56461023_2248044005446331_1973642304073760768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162" y="1064751"/>
            <a:ext cx="1476000" cy="208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ome\Desktop\54433058_2238452033072195_2921210641890934784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956" y="3793203"/>
            <a:ext cx="152549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Home\Desktop\54278211_2239876532929745_664194861007634432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694" y="2906425"/>
            <a:ext cx="1548000" cy="21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Home\Desktop\45400798_2157399234510809_7907177122857222144_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876" y="1060414"/>
            <a:ext cx="134871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Home\Desktop\45660927_2158988071018592_2076792214339452928_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295" y="4484542"/>
            <a:ext cx="1652625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Home\Desktop\22688868_494707220911762_5626186623263268986_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419" y="2924090"/>
            <a:ext cx="1347525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Home\Desktop\47686087_2179164085667657_943354193215750144_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825" y="2826889"/>
            <a:ext cx="1620000" cy="229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Home\Desktop\48367155_2181337458783653_4323732053485944832_n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603" y="1114414"/>
            <a:ext cx="1449222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:\Users\Home\Desktop\53850284_2232338280350237_7482136456186560512_n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9" y="4899227"/>
            <a:ext cx="1404000" cy="198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C:\Users\Home\Desktop\47378751_2175998022650930_7106126118259785728_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493" y="1053400"/>
            <a:ext cx="1584000" cy="224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C:\Users\Home\Desktop\46522661_2167863793464353_1415819098494861312_n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636912"/>
            <a:ext cx="1584000" cy="224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C:\Users\Home\Desktop\45702056_2159000844350648_1414009113376980992_n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050" y="4581708"/>
            <a:ext cx="1584000" cy="224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C:\Users\Home\Desktop\53604815_2230181443899254_2116645632490864640_n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20" y="4721816"/>
            <a:ext cx="1423800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7" name="Picture 15" descr="C:\Users\Home\Desktop\55638487_2243031682614230_6590132110277738496_n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69" y="998425"/>
            <a:ext cx="1349513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596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77012" cy="685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415275" y="836712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1619672" y="44624"/>
            <a:ext cx="7212431" cy="69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uk" sz="20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</a:t>
            </a:r>
            <a:r>
              <a:rPr lang="uk" sz="24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Матеріально-технічне забезпечення і  господарська робота </a:t>
            </a:r>
            <a:endParaRPr sz="2400" b="1" dirty="0">
              <a:solidFill>
                <a:srgbClr val="141B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27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3" y="405999"/>
            <a:ext cx="96361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908720"/>
            <a:ext cx="7416824" cy="606012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Clr>
                <a:srgbClr val="CE9964"/>
              </a:buClr>
              <a:buSzPct val="70000"/>
            </a:pPr>
            <a:r>
              <a:rPr lang="uk-UA" altLang="uk-UA" sz="1500" b="1" dirty="0" smtClean="0">
                <a:cs typeface="Arial" pitchFamily="34" charset="0"/>
              </a:rPr>
              <a:t> 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Завершено  капітальний 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ремонт покрівлі  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навчального корпусу  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(вул. </a:t>
            </a:r>
            <a:r>
              <a:rPr lang="uk-UA" altLang="uk-UA" sz="2000" b="1" kern="1200" dirty="0" err="1" smtClean="0">
                <a:solidFill>
                  <a:srgbClr val="4E3B30"/>
                </a:solidFill>
                <a:cs typeface="Arial" pitchFamily="34" charset="0"/>
              </a:rPr>
              <a:t>Туган-Барановського</a:t>
            </a: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, 7)</a:t>
            </a:r>
          </a:p>
          <a:p>
            <a:pPr marL="457200" indent="-457200" algn="just">
              <a:buClr>
                <a:srgbClr val="CE9964"/>
              </a:buClr>
              <a:buSzPct val="70000"/>
              <a:buAutoNum type="arabicPeriod"/>
            </a:pPr>
            <a:endParaRPr lang="uk-UA" altLang="uk-UA" sz="2000" b="1" kern="1200" dirty="0" smtClean="0">
              <a:solidFill>
                <a:srgbClr val="4E3B30"/>
              </a:solidFill>
              <a:cs typeface="Arial" pitchFamily="34" charset="0"/>
            </a:endParaRP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 </a:t>
            </a:r>
          </a:p>
          <a:p>
            <a:pPr lvl="0"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 </a:t>
            </a:r>
            <a:endParaRPr lang="uk-UA" altLang="uk-UA" sz="2000" b="1" kern="1200" dirty="0">
              <a:solidFill>
                <a:srgbClr val="4E3B30"/>
              </a:solidFill>
              <a:cs typeface="Arial" pitchFamily="34" charset="0"/>
            </a:endParaRPr>
          </a:p>
          <a:p>
            <a:pPr algn="just">
              <a:buClr>
                <a:srgbClr val="CE9964"/>
              </a:buClr>
              <a:buSzPct val="70000"/>
            </a:pPr>
            <a:endParaRPr lang="uk-UA" altLang="uk-UA" sz="2000" b="1" kern="1200" dirty="0" smtClean="0">
              <a:solidFill>
                <a:srgbClr val="4E3B30"/>
              </a:solidFill>
              <a:cs typeface="Arial" pitchFamily="34" charset="0"/>
            </a:endParaRPr>
          </a:p>
          <a:p>
            <a:pPr marL="457200" indent="-457200" algn="just">
              <a:buClr>
                <a:srgbClr val="CE9964"/>
              </a:buClr>
              <a:buSzPct val="70000"/>
              <a:buAutoNum type="arabicPeriod" startAt="3"/>
            </a:pPr>
            <a:endParaRPr lang="en-US" altLang="uk-UA" sz="2000" b="1" kern="1200" dirty="0" smtClean="0">
              <a:solidFill>
                <a:srgbClr val="4E3B30"/>
              </a:solidFill>
              <a:cs typeface="Arial" pitchFamily="34" charset="0"/>
            </a:endParaRPr>
          </a:p>
          <a:p>
            <a:pPr marL="457200" indent="-457200" algn="just">
              <a:buClr>
                <a:srgbClr val="CE9964"/>
              </a:buClr>
              <a:buSzPct val="70000"/>
              <a:buAutoNum type="arabicPeriod" startAt="2"/>
            </a:pPr>
            <a:endParaRPr lang="uk-UA" altLang="uk-UA" sz="2000" b="1" kern="1200" dirty="0" smtClean="0">
              <a:solidFill>
                <a:srgbClr val="4E3B30"/>
              </a:solidFill>
              <a:cs typeface="Arial" pitchFamily="34" charset="0"/>
            </a:endParaRPr>
          </a:p>
          <a:p>
            <a:pPr algn="just">
              <a:buClr>
                <a:srgbClr val="CE9964"/>
              </a:buClr>
              <a:buSzPct val="70000"/>
            </a:pPr>
            <a:endParaRPr lang="uk-UA" sz="1600" b="1" kern="1200" dirty="0" smtClean="0">
              <a:solidFill>
                <a:srgbClr val="4E3B30"/>
              </a:solidFill>
            </a:endParaRPr>
          </a:p>
          <a:p>
            <a:pPr>
              <a:buClr>
                <a:srgbClr val="F0A22E"/>
              </a:buClr>
              <a:buSzPct val="70000"/>
            </a:pPr>
            <a:endParaRPr lang="uk-UA" sz="1800" b="1" kern="1200" dirty="0">
              <a:solidFill>
                <a:srgbClr val="4E3B30"/>
              </a:solidFill>
              <a:latin typeface="Calibri"/>
            </a:endParaRPr>
          </a:p>
          <a:p>
            <a:pPr marL="285750" indent="-285750">
              <a:spcBef>
                <a:spcPct val="20000"/>
              </a:spcBef>
              <a:buClr>
                <a:srgbClr val="F0A22E"/>
              </a:buClr>
              <a:buSzPct val="70000"/>
              <a:buFont typeface="Wingdings" panose="05000000000000000000" pitchFamily="2" charset="2"/>
              <a:buChar char="§"/>
            </a:pPr>
            <a:endParaRPr lang="uk-UA" altLang="uk-UA" sz="1700" kern="1200" dirty="0">
              <a:solidFill>
                <a:srgbClr val="4E3B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ct val="20000"/>
              </a:spcBef>
              <a:buClr>
                <a:srgbClr val="CE9964"/>
              </a:buClr>
              <a:buSzPct val="70000"/>
              <a:buFont typeface="Arial"/>
              <a:buAutoNum type="arabicPeriod"/>
            </a:pPr>
            <a:endParaRPr lang="uk-UA" altLang="uk-UA" sz="1600" dirty="0" smtClean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20000"/>
              </a:spcBef>
              <a:buClr>
                <a:srgbClr val="CE9964"/>
              </a:buClr>
              <a:buSzPct val="70000"/>
            </a:pPr>
            <a:r>
              <a:rPr lang="uk-UA" altLang="uk-UA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      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Tx/>
              <a:buFont typeface="Arial"/>
              <a:buAutoNum type="arabicPeriod"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      </a:t>
            </a:r>
            <a:endParaRPr lang="uk-UA" altLang="uk-UA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Users\Home\Desktop\Робочі фото\20180710_1749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54283" y="1476217"/>
            <a:ext cx="3816000" cy="28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ome\Desktop\Робочі фото\20181009_09443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62"/>
          <a:stretch/>
        </p:blipFill>
        <p:spPr bwMode="auto">
          <a:xfrm>
            <a:off x="1440008" y="2751594"/>
            <a:ext cx="3204000" cy="332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Home\Desktop\Робочі фото\20190228_10110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6" r="-1316" b="-4677"/>
          <a:stretch/>
        </p:blipFill>
        <p:spPr bwMode="auto">
          <a:xfrm rot="5400000">
            <a:off x="4357679" y="3454417"/>
            <a:ext cx="3347208" cy="322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8948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77012" cy="685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415275" y="836712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1619672" y="44624"/>
            <a:ext cx="7212431" cy="69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uk" sz="20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</a:t>
            </a:r>
            <a:r>
              <a:rPr lang="uk" sz="24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Матеріально-технічне забезпечення і  господарська робота </a:t>
            </a:r>
            <a:endParaRPr sz="2400" b="1" dirty="0">
              <a:solidFill>
                <a:srgbClr val="141B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28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3" y="405999"/>
            <a:ext cx="96361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908720"/>
            <a:ext cx="7416824" cy="61832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Clr>
                <a:srgbClr val="CE9964"/>
              </a:buClr>
              <a:buSzPct val="70000"/>
            </a:pPr>
            <a:r>
              <a:rPr lang="uk-UA" altLang="uk-UA" sz="1500" b="1" dirty="0" smtClean="0">
                <a:cs typeface="Arial" pitchFamily="34" charset="0"/>
              </a:rPr>
              <a:t> </a:t>
            </a:r>
          </a:p>
          <a:p>
            <a:pPr algn="just">
              <a:buClr>
                <a:srgbClr val="CE9964"/>
              </a:buClr>
              <a:buSzPct val="70000"/>
            </a:pPr>
            <a:endParaRPr lang="en-US" altLang="uk-UA" sz="2000" b="1" kern="1200" dirty="0" smtClean="0">
              <a:solidFill>
                <a:srgbClr val="4E3B30"/>
              </a:solidFill>
              <a:cs typeface="Arial" pitchFamily="34" charset="0"/>
            </a:endParaRP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Здійснено 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капітальний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ремонт  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400" b="1" kern="1200" dirty="0" smtClean="0">
                <a:solidFill>
                  <a:srgbClr val="4E3B30"/>
                </a:solidFill>
                <a:cs typeface="Arial" pitchFamily="34" charset="0"/>
              </a:rPr>
              <a:t>актової зали  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і  встановлення  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мультимедійного  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обладнання</a:t>
            </a:r>
          </a:p>
          <a:p>
            <a:pPr algn="just">
              <a:buClr>
                <a:srgbClr val="CE9964"/>
              </a:buClr>
              <a:buSzPct val="70000"/>
            </a:pPr>
            <a:endParaRPr lang="uk-UA" altLang="uk-UA" sz="2000" b="1" kern="1200" dirty="0" smtClean="0">
              <a:solidFill>
                <a:srgbClr val="4E3B30"/>
              </a:solidFill>
              <a:cs typeface="Arial" pitchFamily="34" charset="0"/>
            </a:endParaRPr>
          </a:p>
          <a:p>
            <a:pPr marL="457200" indent="-457200" algn="just">
              <a:buClr>
                <a:srgbClr val="CE9964"/>
              </a:buClr>
              <a:buSzPct val="70000"/>
              <a:buFont typeface="Arial"/>
              <a:buAutoNum type="arabicPeriod" startAt="3"/>
            </a:pPr>
            <a:endParaRPr lang="en-US" altLang="uk-UA" sz="2000" b="1" kern="1200" dirty="0" smtClean="0">
              <a:solidFill>
                <a:srgbClr val="4E3B30"/>
              </a:solidFill>
              <a:cs typeface="Arial" pitchFamily="34" charset="0"/>
            </a:endParaRP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 </a:t>
            </a:r>
            <a:endParaRPr lang="uk-UA" sz="1600" b="1" kern="1200" dirty="0" smtClean="0">
              <a:solidFill>
                <a:srgbClr val="4E3B30"/>
              </a:solidFill>
            </a:endParaRPr>
          </a:p>
          <a:p>
            <a:pPr>
              <a:buClr>
                <a:srgbClr val="F0A22E"/>
              </a:buClr>
              <a:buSzPct val="70000"/>
            </a:pPr>
            <a:endParaRPr lang="uk-UA" sz="1800" b="1" kern="1200" dirty="0">
              <a:solidFill>
                <a:srgbClr val="4E3B30"/>
              </a:solidFill>
              <a:latin typeface="Calibri"/>
            </a:endParaRPr>
          </a:p>
          <a:p>
            <a:pPr marL="285750" indent="-285750">
              <a:spcBef>
                <a:spcPct val="20000"/>
              </a:spcBef>
              <a:buClr>
                <a:srgbClr val="F0A22E"/>
              </a:buClr>
              <a:buSzPct val="70000"/>
              <a:buFont typeface="Wingdings" panose="05000000000000000000" pitchFamily="2" charset="2"/>
              <a:buChar char="§"/>
            </a:pPr>
            <a:endParaRPr lang="uk-UA" altLang="uk-UA" sz="1700" kern="1200" dirty="0">
              <a:solidFill>
                <a:srgbClr val="4E3B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ct val="20000"/>
              </a:spcBef>
              <a:buClr>
                <a:srgbClr val="CE9964"/>
              </a:buClr>
              <a:buSzPct val="70000"/>
              <a:buFont typeface="Arial"/>
              <a:buAutoNum type="arabicPeriod"/>
            </a:pPr>
            <a:endParaRPr lang="uk-UA" altLang="uk-UA" sz="1600" dirty="0" smtClean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20000"/>
              </a:spcBef>
              <a:buClr>
                <a:srgbClr val="CE9964"/>
              </a:buClr>
              <a:buSzPct val="70000"/>
            </a:pPr>
            <a:r>
              <a:rPr lang="uk-UA" altLang="uk-UA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      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Tx/>
              <a:buFont typeface="Arial"/>
              <a:buAutoNum type="arabicPeriod"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      </a:t>
            </a:r>
            <a:endParaRPr lang="uk-UA" altLang="uk-UA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Home\Desktop\Звіт декана  2019\20181006_1609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012" y="929308"/>
            <a:ext cx="4176000" cy="31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Home\Desktop\Звіт декана  2019\51716769_2037134583073240_5984627371779555328_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00335"/>
            <a:ext cx="4428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D:\Erasmus 2016-2018\erasmus_2018_tech_FPO\IMG_28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96480" y="2924944"/>
            <a:ext cx="3996000" cy="2664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7412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6715" y="0"/>
            <a:ext cx="1177012" cy="6857998"/>
          </a:xfrm>
          <a:prstGeom prst="rect">
            <a:avLst/>
          </a:prstGeom>
          <a:solidFill>
            <a:srgbClr val="FFC000"/>
          </a:solidFill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396900" y="764704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1907704" y="252181"/>
            <a:ext cx="6890346" cy="746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uk" sz="2400" b="1" dirty="0" smtClean="0">
                <a:solidFill>
                  <a:srgbClr val="141B4D"/>
                </a:solidFill>
                <a:latin typeface="+mj-lt"/>
                <a:ea typeface="Century Gothic"/>
                <a:cs typeface="Century Gothic"/>
                <a:sym typeface="Century Gothic"/>
              </a:rPr>
              <a:t>Результати вступних кампаній  2018  і 2019 </a:t>
            </a:r>
            <a:endParaRPr sz="2400" b="1" dirty="0">
              <a:solidFill>
                <a:srgbClr val="141B4D"/>
              </a:solidFill>
              <a:latin typeface="+mj-lt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" y="252181"/>
            <a:ext cx="963198" cy="12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835" y="925490"/>
            <a:ext cx="3096000" cy="271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305" y="965696"/>
            <a:ext cx="3564000" cy="2662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411" y="3924368"/>
            <a:ext cx="3168000" cy="264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305" y="3833314"/>
            <a:ext cx="3312000" cy="2740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2917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77012" cy="685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415275" y="836712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1619672" y="44624"/>
            <a:ext cx="7212431" cy="69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uk" sz="20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</a:t>
            </a:r>
            <a:r>
              <a:rPr lang="uk" sz="24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Матеріально-технічне забезпечення і  господарська робота </a:t>
            </a:r>
            <a:endParaRPr sz="2400" b="1" dirty="0">
              <a:solidFill>
                <a:srgbClr val="141B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29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3" y="405999"/>
            <a:ext cx="96361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908720"/>
            <a:ext cx="7416824" cy="576773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Clr>
                <a:srgbClr val="CE9964"/>
              </a:buClr>
              <a:buSzPct val="70000"/>
            </a:pPr>
            <a:r>
              <a:rPr lang="uk-UA" altLang="uk-UA" sz="1500" b="1" dirty="0" smtClean="0">
                <a:cs typeface="Arial" pitchFamily="34" charset="0"/>
              </a:rPr>
              <a:t> </a:t>
            </a: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Здійснено   </a:t>
            </a:r>
          </a:p>
          <a:p>
            <a:pPr algn="just">
              <a:spcBef>
                <a:spcPct val="20000"/>
              </a:spcBef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ремонт  а.56 </a:t>
            </a:r>
          </a:p>
          <a:p>
            <a:pPr algn="just">
              <a:spcBef>
                <a:spcPct val="20000"/>
              </a:spcBef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і  встановлення  </a:t>
            </a:r>
          </a:p>
          <a:p>
            <a:pPr algn="just">
              <a:spcBef>
                <a:spcPct val="20000"/>
              </a:spcBef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мультимедійного  </a:t>
            </a:r>
          </a:p>
          <a:p>
            <a:pPr algn="just">
              <a:spcBef>
                <a:spcPct val="20000"/>
              </a:spcBef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обладнання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   </a:t>
            </a:r>
            <a:endParaRPr lang="uk-UA" altLang="uk-UA" sz="2000" b="1" kern="1200" dirty="0">
              <a:solidFill>
                <a:srgbClr val="4E3B30"/>
              </a:solidFill>
              <a:cs typeface="Arial" pitchFamily="34" charset="0"/>
            </a:endParaRPr>
          </a:p>
          <a:p>
            <a:pPr algn="just">
              <a:buClr>
                <a:srgbClr val="CE9964"/>
              </a:buClr>
              <a:buSzPct val="70000"/>
            </a:pPr>
            <a:endParaRPr lang="uk-UA" altLang="uk-UA" sz="2000" b="1" kern="1200" dirty="0" smtClean="0">
              <a:solidFill>
                <a:srgbClr val="4E3B30"/>
              </a:solidFill>
              <a:cs typeface="Arial" pitchFamily="34" charset="0"/>
            </a:endParaRPr>
          </a:p>
          <a:p>
            <a:pPr marL="457200" indent="-457200" algn="just">
              <a:buClr>
                <a:srgbClr val="CE9964"/>
              </a:buClr>
              <a:buSzPct val="70000"/>
              <a:buFont typeface="Arial"/>
              <a:buAutoNum type="arabicPeriod" startAt="3"/>
            </a:pPr>
            <a:endParaRPr lang="en-US" altLang="uk-UA" sz="2000" b="1" kern="1200" dirty="0" smtClean="0">
              <a:solidFill>
                <a:srgbClr val="4E3B30"/>
              </a:solidFill>
              <a:cs typeface="Arial" pitchFamily="34" charset="0"/>
            </a:endParaRPr>
          </a:p>
          <a:p>
            <a:pPr marL="457200" indent="-457200" algn="just">
              <a:buClr>
                <a:srgbClr val="CE9964"/>
              </a:buClr>
              <a:buSzPct val="70000"/>
              <a:buFont typeface="Arial"/>
              <a:buAutoNum type="arabicPeriod" startAt="2"/>
            </a:pPr>
            <a:endParaRPr lang="uk-UA" altLang="uk-UA" sz="2000" b="1" kern="1200" dirty="0" smtClean="0">
              <a:solidFill>
                <a:srgbClr val="4E3B30"/>
              </a:solidFill>
              <a:cs typeface="Arial" pitchFamily="34" charset="0"/>
            </a:endParaRPr>
          </a:p>
          <a:p>
            <a:pPr algn="just">
              <a:buClr>
                <a:srgbClr val="CE9964"/>
              </a:buClr>
              <a:buSzPct val="70000"/>
            </a:pPr>
            <a:endParaRPr lang="uk-UA" sz="1600" b="1" kern="1200" dirty="0" smtClean="0">
              <a:solidFill>
                <a:srgbClr val="4E3B30"/>
              </a:solidFill>
            </a:endParaRPr>
          </a:p>
          <a:p>
            <a:pPr>
              <a:buClr>
                <a:srgbClr val="F0A22E"/>
              </a:buClr>
              <a:buSzPct val="70000"/>
            </a:pPr>
            <a:endParaRPr lang="uk-UA" sz="1800" b="1" kern="1200" dirty="0">
              <a:solidFill>
                <a:srgbClr val="4E3B30"/>
              </a:solidFill>
              <a:latin typeface="Calibri"/>
            </a:endParaRPr>
          </a:p>
          <a:p>
            <a:pPr marL="285750" indent="-285750">
              <a:spcBef>
                <a:spcPct val="20000"/>
              </a:spcBef>
              <a:buClr>
                <a:srgbClr val="F0A22E"/>
              </a:buClr>
              <a:buSzPct val="70000"/>
              <a:buFont typeface="Wingdings" panose="05000000000000000000" pitchFamily="2" charset="2"/>
              <a:buChar char="§"/>
            </a:pPr>
            <a:endParaRPr lang="uk-UA" altLang="uk-UA" sz="1700" kern="1200" dirty="0">
              <a:solidFill>
                <a:srgbClr val="4E3B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ct val="20000"/>
              </a:spcBef>
              <a:buClr>
                <a:srgbClr val="CE9964"/>
              </a:buClr>
              <a:buSzPct val="70000"/>
              <a:buFont typeface="Arial"/>
              <a:buAutoNum type="arabicPeriod"/>
            </a:pPr>
            <a:endParaRPr lang="uk-UA" altLang="uk-UA" sz="1600" dirty="0" smtClean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20000"/>
              </a:spcBef>
              <a:buClr>
                <a:srgbClr val="CE9964"/>
              </a:buClr>
              <a:buSzPct val="70000"/>
            </a:pPr>
            <a:r>
              <a:rPr lang="uk-UA" altLang="uk-UA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      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Tx/>
              <a:buFont typeface="Arial"/>
              <a:buAutoNum type="arabicPeriod"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      </a:t>
            </a:r>
            <a:endParaRPr lang="uk-UA" altLang="uk-UA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C:\Users\Home\Desktop\Звіт декана  2019\20190210_1544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21000"/>
            <a:ext cx="4716000" cy="35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ome\Desktop\Робочі фото\20190316_1622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969" y="3321000"/>
            <a:ext cx="4032000" cy="3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Home\Desktop\Робочі фото\20190210_15450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44"/>
          <a:stretch/>
        </p:blipFill>
        <p:spPr bwMode="auto">
          <a:xfrm>
            <a:off x="5273473" y="944263"/>
            <a:ext cx="3636000" cy="306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412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77012" cy="685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415275" y="836712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1619672" y="44624"/>
            <a:ext cx="7212431" cy="69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uk" sz="20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</a:t>
            </a:r>
            <a:r>
              <a:rPr lang="uk" sz="24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Матеріально-технічне забезпечення і  господарська робота </a:t>
            </a:r>
            <a:endParaRPr sz="2400" b="1" dirty="0">
              <a:solidFill>
                <a:srgbClr val="141B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30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3" y="405999"/>
            <a:ext cx="96361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908720"/>
            <a:ext cx="7416824" cy="1036899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Clr>
                <a:srgbClr val="CE9964"/>
              </a:buClr>
              <a:buSzPct val="70000"/>
            </a:pPr>
            <a:r>
              <a:rPr lang="uk-UA" altLang="uk-UA" sz="1500" b="1" dirty="0" smtClean="0">
                <a:cs typeface="Arial" pitchFamily="34" charset="0"/>
              </a:rPr>
              <a:t> 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Проведений 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частковий  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ремонт, 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встановлено 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 мультимедійне 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обладнання  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і  за підтримки ГО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 «Родина  </a:t>
            </a:r>
            <a:r>
              <a:rPr lang="uk-UA" altLang="uk-UA" sz="2000" b="1" kern="1200" dirty="0" err="1" smtClean="0">
                <a:solidFill>
                  <a:srgbClr val="4E3B30"/>
                </a:solidFill>
                <a:cs typeface="Arial" pitchFamily="34" charset="0"/>
              </a:rPr>
              <a:t>Кольпінга</a:t>
            </a: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»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 придбано  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меблі для 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err="1" smtClean="0">
                <a:solidFill>
                  <a:srgbClr val="4E3B30"/>
                </a:solidFill>
                <a:cs typeface="Arial" pitchFamily="34" charset="0"/>
              </a:rPr>
              <a:t>ауд</a:t>
            </a: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. 52</a:t>
            </a:r>
          </a:p>
          <a:p>
            <a:pPr algn="just">
              <a:buClr>
                <a:srgbClr val="CE9964"/>
              </a:buClr>
              <a:buSzPct val="70000"/>
            </a:pPr>
            <a:endParaRPr lang="uk-UA" altLang="uk-UA" sz="2000" b="1" kern="1200" dirty="0">
              <a:solidFill>
                <a:srgbClr val="4E3B30"/>
              </a:solidFill>
              <a:cs typeface="Arial" pitchFamily="34" charset="0"/>
            </a:endParaRPr>
          </a:p>
          <a:p>
            <a:pPr algn="just">
              <a:buClr>
                <a:srgbClr val="CE9964"/>
              </a:buClr>
              <a:buSzPct val="70000"/>
            </a:pPr>
            <a:endParaRPr lang="uk-UA" altLang="uk-UA" sz="2000" b="1" kern="1200" dirty="0" smtClean="0">
              <a:solidFill>
                <a:srgbClr val="4E3B30"/>
              </a:solidFill>
              <a:cs typeface="Arial" pitchFamily="34" charset="0"/>
            </a:endParaRPr>
          </a:p>
          <a:p>
            <a:pPr algn="just">
              <a:buClr>
                <a:srgbClr val="CE9964"/>
              </a:buClr>
              <a:buSzPct val="70000"/>
            </a:pPr>
            <a:endParaRPr lang="uk-UA" altLang="uk-UA" sz="2000" b="1" kern="1200" dirty="0">
              <a:solidFill>
                <a:srgbClr val="4E3B30"/>
              </a:solidFill>
              <a:cs typeface="Arial" pitchFamily="34" charset="0"/>
            </a:endParaRPr>
          </a:p>
          <a:p>
            <a:pPr algn="just">
              <a:buClr>
                <a:srgbClr val="CE9964"/>
              </a:buClr>
              <a:buSzPct val="70000"/>
            </a:pPr>
            <a:endParaRPr lang="uk-UA" altLang="uk-UA" sz="2000" b="1" kern="1200" dirty="0" smtClean="0">
              <a:solidFill>
                <a:srgbClr val="4E3B30"/>
              </a:solidFill>
              <a:cs typeface="Arial" pitchFamily="34" charset="0"/>
            </a:endParaRPr>
          </a:p>
          <a:p>
            <a:pPr algn="just">
              <a:buClr>
                <a:srgbClr val="CE9964"/>
              </a:buClr>
              <a:buSzPct val="70000"/>
            </a:pPr>
            <a:endParaRPr lang="uk-UA" altLang="uk-UA" sz="2000" b="1" kern="1200" dirty="0">
              <a:solidFill>
                <a:srgbClr val="4E3B30"/>
              </a:solidFill>
              <a:cs typeface="Arial" pitchFamily="34" charset="0"/>
            </a:endParaRPr>
          </a:p>
          <a:p>
            <a:pPr algn="just">
              <a:buClr>
                <a:srgbClr val="CE9964"/>
              </a:buClr>
              <a:buSzPct val="70000"/>
            </a:pPr>
            <a:endParaRPr lang="uk-UA" altLang="uk-UA" sz="2000" b="1" kern="1200" dirty="0" smtClean="0">
              <a:solidFill>
                <a:srgbClr val="4E3B30"/>
              </a:solidFill>
              <a:cs typeface="Arial" pitchFamily="34" charset="0"/>
            </a:endParaRPr>
          </a:p>
          <a:p>
            <a:pPr algn="just">
              <a:buClr>
                <a:srgbClr val="CE9964"/>
              </a:buClr>
              <a:buSzPct val="70000"/>
            </a:pPr>
            <a:endParaRPr lang="uk-UA" altLang="uk-UA" sz="2000" b="1" kern="1200" dirty="0">
              <a:solidFill>
                <a:srgbClr val="4E3B30"/>
              </a:solidFill>
              <a:cs typeface="Arial" pitchFamily="34" charset="0"/>
            </a:endParaRPr>
          </a:p>
          <a:p>
            <a:pPr algn="just">
              <a:buClr>
                <a:srgbClr val="CE9964"/>
              </a:buClr>
              <a:buSzPct val="70000"/>
            </a:pPr>
            <a:endParaRPr lang="uk-UA" altLang="uk-UA" sz="2000" b="1" kern="1200" dirty="0" smtClean="0">
              <a:solidFill>
                <a:srgbClr val="4E3B30"/>
              </a:solidFill>
              <a:cs typeface="Arial" pitchFamily="34" charset="0"/>
            </a:endParaRP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 </a:t>
            </a:r>
            <a:endParaRPr lang="uk-UA" altLang="uk-UA" sz="2000" b="1" kern="1200" dirty="0">
              <a:solidFill>
                <a:srgbClr val="4E3B30"/>
              </a:solidFill>
              <a:cs typeface="Arial" pitchFamily="34" charset="0"/>
            </a:endParaRPr>
          </a:p>
          <a:p>
            <a:pPr algn="just">
              <a:buClr>
                <a:srgbClr val="CE9964"/>
              </a:buClr>
              <a:buSzPct val="70000"/>
            </a:pPr>
            <a:endParaRPr lang="uk-UA" altLang="uk-UA" sz="2000" b="1" kern="1200" dirty="0" smtClean="0">
              <a:solidFill>
                <a:srgbClr val="4E3B30"/>
              </a:solidFill>
              <a:cs typeface="Arial" pitchFamily="34" charset="0"/>
            </a:endParaRPr>
          </a:p>
          <a:p>
            <a:pPr marL="457200" indent="-457200" algn="just">
              <a:buClr>
                <a:srgbClr val="CE9964"/>
              </a:buClr>
              <a:buSzPct val="70000"/>
              <a:buFont typeface="Arial"/>
              <a:buAutoNum type="arabicPeriod" startAt="3"/>
            </a:pPr>
            <a:endParaRPr lang="en-US" altLang="uk-UA" sz="2000" b="1" kern="1200" dirty="0" smtClean="0">
              <a:solidFill>
                <a:srgbClr val="4E3B30"/>
              </a:solidFill>
              <a:cs typeface="Arial" pitchFamily="34" charset="0"/>
            </a:endParaRPr>
          </a:p>
          <a:p>
            <a:pPr marL="457200" indent="-457200" algn="just">
              <a:buClr>
                <a:srgbClr val="CE9964"/>
              </a:buClr>
              <a:buSzPct val="70000"/>
              <a:buFont typeface="Arial"/>
              <a:buAutoNum type="arabicPeriod" startAt="2"/>
            </a:pPr>
            <a:endParaRPr lang="uk-UA" altLang="uk-UA" sz="2000" b="1" kern="1200" dirty="0" smtClean="0">
              <a:solidFill>
                <a:srgbClr val="4E3B30"/>
              </a:solidFill>
              <a:cs typeface="Arial" pitchFamily="34" charset="0"/>
            </a:endParaRP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 </a:t>
            </a:r>
            <a:endParaRPr lang="uk-UA" sz="2000" dirty="0" smtClean="0">
              <a:ea typeface="Times New Roman"/>
              <a:cs typeface="Times New Roman"/>
            </a:endParaRPr>
          </a:p>
          <a:p>
            <a:pPr algn="just"/>
            <a:endParaRPr lang="uk-UA" sz="1600" b="1" kern="1200" dirty="0" smtClean="0">
              <a:solidFill>
                <a:srgbClr val="4E3B30"/>
              </a:solidFill>
            </a:endParaRPr>
          </a:p>
          <a:p>
            <a:pPr>
              <a:buClr>
                <a:srgbClr val="F0A22E"/>
              </a:buClr>
              <a:buSzPct val="70000"/>
            </a:pPr>
            <a:endParaRPr lang="uk-UA" sz="1800" b="1" kern="1200" dirty="0">
              <a:solidFill>
                <a:srgbClr val="4E3B30"/>
              </a:solidFill>
              <a:latin typeface="Calibri"/>
            </a:endParaRPr>
          </a:p>
          <a:p>
            <a:pPr marL="285750" indent="-285750">
              <a:spcBef>
                <a:spcPct val="20000"/>
              </a:spcBef>
              <a:buClr>
                <a:srgbClr val="F0A22E"/>
              </a:buClr>
              <a:buSzPct val="70000"/>
              <a:buFont typeface="Wingdings" panose="05000000000000000000" pitchFamily="2" charset="2"/>
              <a:buChar char="§"/>
            </a:pPr>
            <a:endParaRPr lang="uk-UA" altLang="uk-UA" sz="1700" kern="1200" dirty="0">
              <a:solidFill>
                <a:srgbClr val="4E3B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ct val="20000"/>
              </a:spcBef>
              <a:buClr>
                <a:srgbClr val="CE9964"/>
              </a:buClr>
              <a:buSzPct val="70000"/>
              <a:buFont typeface="Arial"/>
              <a:buAutoNum type="arabicPeriod"/>
            </a:pPr>
            <a:endParaRPr lang="uk-UA" altLang="uk-UA" sz="1600" dirty="0" smtClean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20000"/>
              </a:spcBef>
              <a:buClr>
                <a:srgbClr val="CE9964"/>
              </a:buClr>
              <a:buSzPct val="70000"/>
            </a:pPr>
            <a:r>
              <a:rPr lang="uk-UA" altLang="uk-UA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      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Tx/>
              <a:buFont typeface="Arial"/>
              <a:buAutoNum type="arabicPeriod"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      </a:t>
            </a:r>
            <a:endParaRPr lang="uk-UA" altLang="uk-UA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Home\Desktop\Звіт декана  2019\20190316_1615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47831"/>
            <a:ext cx="4464000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573016"/>
            <a:ext cx="4249737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4122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77012" cy="685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415275" y="836712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1619672" y="44624"/>
            <a:ext cx="7212431" cy="69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uk" sz="20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</a:t>
            </a:r>
            <a:r>
              <a:rPr lang="uk" sz="24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Матеріально-технічне забезпечення і  господарська робота </a:t>
            </a:r>
            <a:endParaRPr sz="2400" b="1" dirty="0">
              <a:solidFill>
                <a:srgbClr val="141B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31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3" y="405999"/>
            <a:ext cx="96361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908720"/>
            <a:ext cx="7416824" cy="1036899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Clr>
                <a:srgbClr val="CE9964"/>
              </a:buClr>
              <a:buSzPct val="70000"/>
            </a:pPr>
            <a:r>
              <a:rPr lang="uk-UA" altLang="uk-UA" sz="1500" b="1" dirty="0" smtClean="0">
                <a:cs typeface="Arial" pitchFamily="34" charset="0"/>
              </a:rPr>
              <a:t> 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Проведений 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частковий  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ремонт, 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встановлено 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 мультимедійне 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обладнання  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і  за підтримки ГО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 «Родина  </a:t>
            </a:r>
            <a:r>
              <a:rPr lang="uk-UA" altLang="uk-UA" sz="2000" b="1" kern="1200" dirty="0" err="1" smtClean="0">
                <a:solidFill>
                  <a:srgbClr val="4E3B30"/>
                </a:solidFill>
                <a:cs typeface="Arial" pitchFamily="34" charset="0"/>
              </a:rPr>
              <a:t>Кольпінга</a:t>
            </a: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»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 придбано  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меблі для </a:t>
            </a: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err="1" smtClean="0">
                <a:solidFill>
                  <a:srgbClr val="4E3B30"/>
                </a:solidFill>
                <a:cs typeface="Arial" pitchFamily="34" charset="0"/>
              </a:rPr>
              <a:t>ауд</a:t>
            </a: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. 52</a:t>
            </a:r>
          </a:p>
          <a:p>
            <a:pPr algn="just">
              <a:buClr>
                <a:srgbClr val="CE9964"/>
              </a:buClr>
              <a:buSzPct val="70000"/>
            </a:pPr>
            <a:endParaRPr lang="uk-UA" altLang="uk-UA" sz="2000" b="1" kern="1200" dirty="0">
              <a:solidFill>
                <a:srgbClr val="4E3B30"/>
              </a:solidFill>
              <a:cs typeface="Arial" pitchFamily="34" charset="0"/>
            </a:endParaRPr>
          </a:p>
          <a:p>
            <a:pPr algn="just">
              <a:buClr>
                <a:srgbClr val="CE9964"/>
              </a:buClr>
              <a:buSzPct val="70000"/>
            </a:pPr>
            <a:endParaRPr lang="uk-UA" altLang="uk-UA" sz="2000" b="1" kern="1200" dirty="0" smtClean="0">
              <a:solidFill>
                <a:srgbClr val="4E3B30"/>
              </a:solidFill>
              <a:cs typeface="Arial" pitchFamily="34" charset="0"/>
            </a:endParaRPr>
          </a:p>
          <a:p>
            <a:pPr algn="just">
              <a:buClr>
                <a:srgbClr val="CE9964"/>
              </a:buClr>
              <a:buSzPct val="70000"/>
            </a:pPr>
            <a:endParaRPr lang="uk-UA" altLang="uk-UA" sz="2000" b="1" kern="1200" dirty="0">
              <a:solidFill>
                <a:srgbClr val="4E3B30"/>
              </a:solidFill>
              <a:cs typeface="Arial" pitchFamily="34" charset="0"/>
            </a:endParaRPr>
          </a:p>
          <a:p>
            <a:pPr algn="just">
              <a:buClr>
                <a:srgbClr val="CE9964"/>
              </a:buClr>
              <a:buSzPct val="70000"/>
            </a:pPr>
            <a:endParaRPr lang="uk-UA" altLang="uk-UA" sz="2000" b="1" kern="1200" dirty="0" smtClean="0">
              <a:solidFill>
                <a:srgbClr val="4E3B30"/>
              </a:solidFill>
              <a:cs typeface="Arial" pitchFamily="34" charset="0"/>
            </a:endParaRPr>
          </a:p>
          <a:p>
            <a:pPr algn="just">
              <a:buClr>
                <a:srgbClr val="CE9964"/>
              </a:buClr>
              <a:buSzPct val="70000"/>
            </a:pPr>
            <a:endParaRPr lang="uk-UA" altLang="uk-UA" sz="2000" b="1" kern="1200" dirty="0">
              <a:solidFill>
                <a:srgbClr val="4E3B30"/>
              </a:solidFill>
              <a:cs typeface="Arial" pitchFamily="34" charset="0"/>
            </a:endParaRPr>
          </a:p>
          <a:p>
            <a:pPr algn="just">
              <a:buClr>
                <a:srgbClr val="CE9964"/>
              </a:buClr>
              <a:buSzPct val="70000"/>
            </a:pPr>
            <a:endParaRPr lang="uk-UA" altLang="uk-UA" sz="2000" b="1" kern="1200" dirty="0" smtClean="0">
              <a:solidFill>
                <a:srgbClr val="4E3B30"/>
              </a:solidFill>
              <a:cs typeface="Arial" pitchFamily="34" charset="0"/>
            </a:endParaRPr>
          </a:p>
          <a:p>
            <a:pPr algn="just">
              <a:buClr>
                <a:srgbClr val="CE9964"/>
              </a:buClr>
              <a:buSzPct val="70000"/>
            </a:pPr>
            <a:endParaRPr lang="uk-UA" altLang="uk-UA" sz="2000" b="1" kern="1200" dirty="0">
              <a:solidFill>
                <a:srgbClr val="4E3B30"/>
              </a:solidFill>
              <a:cs typeface="Arial" pitchFamily="34" charset="0"/>
            </a:endParaRPr>
          </a:p>
          <a:p>
            <a:pPr algn="just">
              <a:buClr>
                <a:srgbClr val="CE9964"/>
              </a:buClr>
              <a:buSzPct val="70000"/>
            </a:pPr>
            <a:endParaRPr lang="uk-UA" altLang="uk-UA" sz="2000" b="1" kern="1200" dirty="0" smtClean="0">
              <a:solidFill>
                <a:srgbClr val="4E3B30"/>
              </a:solidFill>
              <a:cs typeface="Arial" pitchFamily="34" charset="0"/>
            </a:endParaRP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 </a:t>
            </a:r>
            <a:endParaRPr lang="uk-UA" altLang="uk-UA" sz="2000" b="1" kern="1200" dirty="0">
              <a:solidFill>
                <a:srgbClr val="4E3B30"/>
              </a:solidFill>
              <a:cs typeface="Arial" pitchFamily="34" charset="0"/>
            </a:endParaRPr>
          </a:p>
          <a:p>
            <a:pPr algn="just">
              <a:buClr>
                <a:srgbClr val="CE9964"/>
              </a:buClr>
              <a:buSzPct val="70000"/>
            </a:pPr>
            <a:endParaRPr lang="uk-UA" altLang="uk-UA" sz="2000" b="1" kern="1200" dirty="0" smtClean="0">
              <a:solidFill>
                <a:srgbClr val="4E3B30"/>
              </a:solidFill>
              <a:cs typeface="Arial" pitchFamily="34" charset="0"/>
            </a:endParaRPr>
          </a:p>
          <a:p>
            <a:pPr marL="457200" indent="-457200" algn="just">
              <a:buClr>
                <a:srgbClr val="CE9964"/>
              </a:buClr>
              <a:buSzPct val="70000"/>
              <a:buFont typeface="Arial"/>
              <a:buAutoNum type="arabicPeriod" startAt="3"/>
            </a:pPr>
            <a:endParaRPr lang="en-US" altLang="uk-UA" sz="2000" b="1" kern="1200" dirty="0" smtClean="0">
              <a:solidFill>
                <a:srgbClr val="4E3B30"/>
              </a:solidFill>
              <a:cs typeface="Arial" pitchFamily="34" charset="0"/>
            </a:endParaRPr>
          </a:p>
          <a:p>
            <a:pPr marL="457200" indent="-457200" algn="just">
              <a:buClr>
                <a:srgbClr val="CE9964"/>
              </a:buClr>
              <a:buSzPct val="70000"/>
              <a:buFont typeface="Arial"/>
              <a:buAutoNum type="arabicPeriod" startAt="2"/>
            </a:pPr>
            <a:endParaRPr lang="uk-UA" altLang="uk-UA" sz="2000" b="1" kern="1200" dirty="0" smtClean="0">
              <a:solidFill>
                <a:srgbClr val="4E3B30"/>
              </a:solidFill>
              <a:cs typeface="Arial" pitchFamily="34" charset="0"/>
            </a:endParaRPr>
          </a:p>
          <a:p>
            <a:pPr algn="just"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 </a:t>
            </a:r>
            <a:endParaRPr lang="uk-UA" sz="2000" dirty="0" smtClean="0">
              <a:ea typeface="Times New Roman"/>
              <a:cs typeface="Times New Roman"/>
            </a:endParaRPr>
          </a:p>
          <a:p>
            <a:pPr algn="just"/>
            <a:endParaRPr lang="uk-UA" sz="1600" b="1" kern="1200" dirty="0" smtClean="0">
              <a:solidFill>
                <a:srgbClr val="4E3B30"/>
              </a:solidFill>
            </a:endParaRPr>
          </a:p>
          <a:p>
            <a:pPr>
              <a:buClr>
                <a:srgbClr val="F0A22E"/>
              </a:buClr>
              <a:buSzPct val="70000"/>
            </a:pPr>
            <a:endParaRPr lang="uk-UA" sz="1800" b="1" kern="1200" dirty="0">
              <a:solidFill>
                <a:srgbClr val="4E3B30"/>
              </a:solidFill>
              <a:latin typeface="Calibri"/>
            </a:endParaRPr>
          </a:p>
          <a:p>
            <a:pPr marL="285750" indent="-285750">
              <a:spcBef>
                <a:spcPct val="20000"/>
              </a:spcBef>
              <a:buClr>
                <a:srgbClr val="F0A22E"/>
              </a:buClr>
              <a:buSzPct val="70000"/>
              <a:buFont typeface="Wingdings" panose="05000000000000000000" pitchFamily="2" charset="2"/>
              <a:buChar char="§"/>
            </a:pPr>
            <a:endParaRPr lang="uk-UA" altLang="uk-UA" sz="1700" kern="1200" dirty="0">
              <a:solidFill>
                <a:srgbClr val="4E3B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ct val="20000"/>
              </a:spcBef>
              <a:buClr>
                <a:srgbClr val="CE9964"/>
              </a:buClr>
              <a:buSzPct val="70000"/>
              <a:buFont typeface="Arial"/>
              <a:buAutoNum type="arabicPeriod"/>
            </a:pPr>
            <a:endParaRPr lang="uk-UA" altLang="uk-UA" sz="1600" dirty="0" smtClean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20000"/>
              </a:spcBef>
              <a:buClr>
                <a:srgbClr val="CE9964"/>
              </a:buClr>
              <a:buSzPct val="70000"/>
            </a:pPr>
            <a:r>
              <a:rPr lang="uk-UA" altLang="uk-UA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      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Tx/>
              <a:buFont typeface="Arial"/>
              <a:buAutoNum type="arabicPeriod"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      </a:t>
            </a:r>
            <a:endParaRPr lang="uk-UA" altLang="uk-UA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Home\Desktop\Звіт декана  2019\20190316_1615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47831"/>
            <a:ext cx="4464000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573016"/>
            <a:ext cx="4249737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6317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77012" cy="685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415275" y="836712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1619672" y="44624"/>
            <a:ext cx="7212431" cy="69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uk" sz="20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</a:t>
            </a:r>
            <a:r>
              <a:rPr lang="uk" sz="24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Матеріально-технічне забезпечення і  господарська робота </a:t>
            </a:r>
            <a:endParaRPr sz="2400" b="1" dirty="0">
              <a:solidFill>
                <a:srgbClr val="141B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32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3" y="405999"/>
            <a:ext cx="96361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908720"/>
            <a:ext cx="7416824" cy="729122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Clr>
                <a:srgbClr val="CE9964"/>
              </a:buClr>
              <a:buSzPct val="70000"/>
            </a:pPr>
            <a:r>
              <a:rPr lang="uk-UA" altLang="uk-UA" sz="1500" b="1" dirty="0" smtClean="0">
                <a:cs typeface="Arial" pitchFamily="34" charset="0"/>
              </a:rPr>
              <a:t> </a:t>
            </a:r>
          </a:p>
          <a:p>
            <a:pPr marL="342900" indent="-342900">
              <a:buClr>
                <a:srgbClr val="CE9964"/>
              </a:buClr>
              <a:buSzPct val="70000"/>
              <a:buFont typeface="Wingdings" panose="05000000000000000000" pitchFamily="2" charset="2"/>
              <a:buChar char="Ø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Проведений  ремонт </a:t>
            </a:r>
            <a:r>
              <a:rPr lang="uk-UA" altLang="uk-UA" sz="2000" b="1" kern="1200" dirty="0">
                <a:solidFill>
                  <a:srgbClr val="4E3B30"/>
                </a:solidFill>
                <a:cs typeface="Arial" pitchFamily="34" charset="0"/>
              </a:rPr>
              <a:t> </a:t>
            </a: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кафедри </a:t>
            </a:r>
          </a:p>
          <a:p>
            <a:pPr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загальної педагогіки </a:t>
            </a:r>
          </a:p>
          <a:p>
            <a:pPr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та педагогіки вищої школи</a:t>
            </a:r>
          </a:p>
          <a:p>
            <a:pPr marL="342900" indent="-342900">
              <a:buClr>
                <a:srgbClr val="CE9964"/>
              </a:buClr>
              <a:buSzPct val="70000"/>
              <a:buFont typeface="Wingdings" panose="05000000000000000000" pitchFamily="2" charset="2"/>
              <a:buChar char="Ø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Здійснений ремонт </a:t>
            </a:r>
          </a:p>
          <a:p>
            <a:pPr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і встановлено мультимедійне </a:t>
            </a:r>
          </a:p>
          <a:p>
            <a:pPr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обладнання в  </a:t>
            </a:r>
            <a:r>
              <a:rPr lang="uk-UA" altLang="uk-UA" sz="2000" b="1" kern="1200" dirty="0" err="1" smtClean="0">
                <a:solidFill>
                  <a:srgbClr val="4E3B30"/>
                </a:solidFill>
                <a:cs typeface="Arial" pitchFamily="34" charset="0"/>
              </a:rPr>
              <a:t>ауд</a:t>
            </a: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. 5 </a:t>
            </a:r>
          </a:p>
          <a:p>
            <a:pPr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(</a:t>
            </a:r>
            <a:r>
              <a:rPr lang="uk-UA" altLang="uk-UA" sz="2000" b="1" kern="1200" dirty="0">
                <a:solidFill>
                  <a:srgbClr val="4E3B30"/>
                </a:solidFill>
                <a:cs typeface="Arial" pitchFamily="34" charset="0"/>
              </a:rPr>
              <a:t>вул. Антоновича, 16) </a:t>
            </a:r>
            <a:endParaRPr lang="uk-UA" altLang="uk-UA" sz="2000" b="1" kern="1200" dirty="0" smtClean="0">
              <a:solidFill>
                <a:srgbClr val="4E3B30"/>
              </a:solidFill>
              <a:cs typeface="Arial" pitchFamily="34" charset="0"/>
            </a:endParaRPr>
          </a:p>
          <a:p>
            <a:pPr marL="342900" indent="-342900">
              <a:buClr>
                <a:srgbClr val="CE9964"/>
              </a:buClr>
              <a:buSzPct val="70000"/>
              <a:buFont typeface="Wingdings" panose="05000000000000000000" pitchFamily="2" charset="2"/>
              <a:buChar char="Ø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Здійснений ремонт   ауд.8</a:t>
            </a:r>
          </a:p>
          <a:p>
            <a:pPr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(вул. Антоновича, 16). </a:t>
            </a:r>
            <a:endParaRPr lang="uk-UA" altLang="uk-UA" sz="2000" b="1" kern="1200" dirty="0">
              <a:solidFill>
                <a:srgbClr val="4E3B30"/>
              </a:solidFill>
              <a:cs typeface="Arial" pitchFamily="34" charset="0"/>
            </a:endParaRPr>
          </a:p>
          <a:p>
            <a:pPr marL="342900" indent="-342900">
              <a:buClr>
                <a:srgbClr val="CE9964"/>
              </a:buClr>
              <a:buSzPct val="70000"/>
              <a:buFont typeface="Wingdings" panose="05000000000000000000" pitchFamily="2" charset="2"/>
              <a:buChar char="Ø"/>
            </a:pPr>
            <a:r>
              <a:rPr lang="uk-UA" altLang="uk-UA" sz="2000" b="1" kern="1200" dirty="0">
                <a:solidFill>
                  <a:srgbClr val="4E3B30"/>
                </a:solidFill>
                <a:cs typeface="Arial" pitchFamily="34" charset="0"/>
              </a:rPr>
              <a:t>Здійснено  підключення </a:t>
            </a:r>
            <a:endParaRPr lang="uk-UA" altLang="uk-UA" sz="2000" b="1" kern="1200" dirty="0" smtClean="0">
              <a:solidFill>
                <a:srgbClr val="4E3B30"/>
              </a:solidFill>
              <a:cs typeface="Arial" pitchFamily="34" charset="0"/>
            </a:endParaRPr>
          </a:p>
          <a:p>
            <a:pPr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навчального корпус</a:t>
            </a:r>
          </a:p>
          <a:p>
            <a:pPr>
              <a:buClr>
                <a:srgbClr val="CE9964"/>
              </a:buClr>
              <a:buSzPct val="70000"/>
            </a:pPr>
            <a:r>
              <a:rPr lang="uk-UA" altLang="uk-UA" sz="2000" b="1" kern="1200" dirty="0" smtClean="0">
                <a:solidFill>
                  <a:srgbClr val="4E3B30"/>
                </a:solidFill>
                <a:cs typeface="Arial" pitchFamily="34" charset="0"/>
              </a:rPr>
              <a:t> </a:t>
            </a:r>
            <a:r>
              <a:rPr lang="uk-UA" altLang="uk-UA" sz="2000" b="1" kern="1200" dirty="0">
                <a:solidFill>
                  <a:srgbClr val="4E3B30"/>
                </a:solidFill>
                <a:cs typeface="Arial" pitchFamily="34" charset="0"/>
              </a:rPr>
              <a:t>до  мережі </a:t>
            </a:r>
            <a:r>
              <a:rPr lang="en-US" altLang="uk-UA" sz="2000" b="1" kern="1200" dirty="0">
                <a:solidFill>
                  <a:srgbClr val="4E3B30"/>
                </a:solidFill>
                <a:cs typeface="Arial" pitchFamily="34" charset="0"/>
              </a:rPr>
              <a:t>WI-FI</a:t>
            </a:r>
            <a:endParaRPr lang="uk-UA" altLang="uk-UA" sz="2000" b="1" kern="1200" dirty="0" smtClean="0">
              <a:solidFill>
                <a:srgbClr val="4E3B30"/>
              </a:solidFill>
              <a:cs typeface="Arial" pitchFamily="34" charset="0"/>
            </a:endParaRPr>
          </a:p>
          <a:p>
            <a:pPr marL="457200" indent="-457200" algn="just">
              <a:buClr>
                <a:srgbClr val="CE9964"/>
              </a:buClr>
              <a:buSzPct val="70000"/>
              <a:buFont typeface="Arial"/>
              <a:buAutoNum type="arabicPeriod" startAt="3"/>
            </a:pPr>
            <a:endParaRPr lang="en-US" altLang="uk-UA" sz="2000" b="1" kern="1200" dirty="0" smtClean="0">
              <a:solidFill>
                <a:srgbClr val="4E3B30"/>
              </a:solidFill>
              <a:cs typeface="Arial" pitchFamily="34" charset="0"/>
            </a:endParaRPr>
          </a:p>
          <a:p>
            <a:pPr algn="just">
              <a:buClr>
                <a:srgbClr val="CE9964"/>
              </a:buClr>
              <a:buSzPct val="70000"/>
            </a:pPr>
            <a:endParaRPr lang="uk-UA" sz="2000" dirty="0">
              <a:ea typeface="Times New Roman"/>
            </a:endParaRPr>
          </a:p>
          <a:p>
            <a:pPr>
              <a:buClr>
                <a:srgbClr val="F0A22E"/>
              </a:buClr>
              <a:buSzPct val="70000"/>
            </a:pPr>
            <a:endParaRPr lang="uk-UA" sz="1600" b="1" kern="1200" dirty="0" smtClean="0">
              <a:solidFill>
                <a:srgbClr val="4E3B30"/>
              </a:solidFill>
            </a:endParaRPr>
          </a:p>
          <a:p>
            <a:pPr>
              <a:buClr>
                <a:srgbClr val="F0A22E"/>
              </a:buClr>
              <a:buSzPct val="70000"/>
            </a:pPr>
            <a:endParaRPr lang="uk-UA" sz="1800" b="1" kern="1200" dirty="0">
              <a:solidFill>
                <a:srgbClr val="4E3B30"/>
              </a:solidFill>
              <a:latin typeface="Calibri"/>
            </a:endParaRPr>
          </a:p>
          <a:p>
            <a:pPr marL="285750" indent="-285750">
              <a:spcBef>
                <a:spcPct val="20000"/>
              </a:spcBef>
              <a:buClr>
                <a:srgbClr val="F0A22E"/>
              </a:buClr>
              <a:buSzPct val="70000"/>
              <a:buFont typeface="Wingdings" panose="05000000000000000000" pitchFamily="2" charset="2"/>
              <a:buChar char="§"/>
            </a:pPr>
            <a:endParaRPr lang="uk-UA" altLang="uk-UA" sz="1700" kern="1200" dirty="0">
              <a:solidFill>
                <a:srgbClr val="4E3B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ct val="20000"/>
              </a:spcBef>
              <a:buClr>
                <a:srgbClr val="CE9964"/>
              </a:buClr>
              <a:buSzPct val="70000"/>
              <a:buFont typeface="Arial"/>
              <a:buAutoNum type="arabicPeriod"/>
            </a:pPr>
            <a:endParaRPr lang="uk-UA" altLang="uk-UA" sz="1600" dirty="0" smtClean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ct val="20000"/>
              </a:spcBef>
              <a:buClr>
                <a:srgbClr val="CE9964"/>
              </a:buClr>
              <a:buSzPct val="70000"/>
            </a:pPr>
            <a:r>
              <a:rPr lang="uk-UA" altLang="uk-UA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      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Tx/>
              <a:buFont typeface="Arial"/>
              <a:buAutoNum type="arabicPeriod"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      </a:t>
            </a:r>
            <a:endParaRPr lang="uk-UA" altLang="uk-UA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Home\Desktop\Звіт декана  2019\57262765_2394208107479521_2042289492215201792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825" y="1055285"/>
            <a:ext cx="1980000" cy="269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ome\Desktop\Звіт декана  2019\20190210_14023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274" y="4086136"/>
            <a:ext cx="3528000" cy="264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ome\Desktop\Звіт декана  2019\57216650_584647182362829_4353206945159577600_n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57"/>
          <a:stretch/>
        </p:blipFill>
        <p:spPr bwMode="auto">
          <a:xfrm>
            <a:off x="2405221" y="5220136"/>
            <a:ext cx="2649869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4122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77012" cy="685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415275" y="1053400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33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3" y="405999"/>
            <a:ext cx="96361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1196752"/>
            <a:ext cx="727280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uk-UA" sz="1800" kern="1200" dirty="0" smtClean="0">
                <a:solidFill>
                  <a:srgbClr val="4E3B30"/>
                </a:solidFill>
              </a:rPr>
              <a:t> </a:t>
            </a:r>
            <a:endParaRPr lang="uk-UA" sz="1800" kern="1200" dirty="0">
              <a:solidFill>
                <a:srgbClr val="4E3B30"/>
              </a:solidFill>
            </a:endParaRPr>
          </a:p>
          <a:p>
            <a:pPr algn="just"/>
            <a:endParaRPr lang="uk-UA" sz="2000" b="1" dirty="0" smtClean="0"/>
          </a:p>
          <a:p>
            <a:pPr algn="just"/>
            <a:endParaRPr lang="uk-UA" sz="2000" b="1" dirty="0"/>
          </a:p>
          <a:p>
            <a:pPr algn="just"/>
            <a:endParaRPr lang="uk-UA" sz="2000" b="1" dirty="0" smtClean="0"/>
          </a:p>
          <a:p>
            <a:pPr algn="just"/>
            <a:r>
              <a:rPr lang="uk-UA" sz="2000" b="1" dirty="0" smtClean="0"/>
              <a:t> </a:t>
            </a:r>
            <a:endParaRPr lang="uk-UA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1196752"/>
            <a:ext cx="5987510" cy="3874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/>
                <a:cs typeface="Times New Roman"/>
              </a:rPr>
              <a:t>Щиро  дякую 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/>
                <a:cs typeface="Times New Roman"/>
              </a:rPr>
              <a:t>колективу факультету  за плідну працю, </a:t>
            </a:r>
            <a:r>
              <a:rPr kumimoji="0" lang="uk-UA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/>
                <a:cs typeface="Times New Roman"/>
              </a:rPr>
              <a:t>взаємопідтримку</a:t>
            </a: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/>
                <a:cs typeface="Times New Roman"/>
              </a:rPr>
              <a:t>, 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/>
                <a:cs typeface="Times New Roman"/>
              </a:rPr>
              <a:t>тверду віру у справу, </a:t>
            </a: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/>
                <a:cs typeface="Times New Roman"/>
              </a:rPr>
              <a:t>яку спільно творимо ! </a:t>
            </a:r>
            <a:endParaRPr kumimoji="0" lang="uk-UA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8364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6715" y="0"/>
            <a:ext cx="1177012" cy="6857998"/>
          </a:xfrm>
          <a:prstGeom prst="rect">
            <a:avLst/>
          </a:prstGeom>
          <a:solidFill>
            <a:srgbClr val="FFC000"/>
          </a:solidFill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415275" y="1053400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3502150" y="326425"/>
            <a:ext cx="52959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uk" sz="30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uk" sz="24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Вступна кампанія 2019 </a:t>
            </a:r>
            <a:endParaRPr sz="2400" b="1" dirty="0">
              <a:solidFill>
                <a:srgbClr val="141B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" y="252181"/>
            <a:ext cx="963198" cy="12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1268761"/>
            <a:ext cx="324036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ФОРМИ  </a:t>
            </a:r>
            <a:r>
              <a:rPr lang="uk-UA" b="1" dirty="0"/>
              <a:t>профорієнтаційної роботи</a:t>
            </a:r>
            <a:r>
              <a:rPr lang="uk-UA" b="1" dirty="0" smtClean="0"/>
              <a:t>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b="1" dirty="0" smtClean="0"/>
              <a:t>проведення Днів абітурієнта;  </a:t>
            </a:r>
            <a:endParaRPr lang="uk-UA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b="1" dirty="0"/>
              <a:t>участь декана факультету  в </a:t>
            </a:r>
            <a:r>
              <a:rPr lang="uk-UA" b="1" dirty="0" err="1"/>
              <a:t>онлайн-діалогах</a:t>
            </a:r>
            <a:r>
              <a:rPr lang="uk-UA" b="1" dirty="0"/>
              <a:t> із майбутніми </a:t>
            </a:r>
            <a:r>
              <a:rPr lang="uk-UA" b="1" dirty="0" smtClean="0"/>
              <a:t> абітурієнтами; </a:t>
            </a:r>
            <a:endParaRPr lang="uk-UA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b="1" dirty="0"/>
              <a:t>мультимедійні презентації на сайті  ФПО;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b="1" dirty="0" err="1"/>
              <a:t>флешмоби</a:t>
            </a:r>
            <a:r>
              <a:rPr lang="uk-UA" b="1" dirty="0"/>
              <a:t>,  волонтерські  акції;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b="1" dirty="0"/>
              <a:t>зустрічі  викладачів факультету </a:t>
            </a:r>
            <a:r>
              <a:rPr lang="uk-UA" b="1" dirty="0" smtClean="0"/>
              <a:t> </a:t>
            </a:r>
            <a:r>
              <a:rPr lang="uk-UA" b="1" dirty="0"/>
              <a:t>із  учнями випускних  класів  і вчителями загальноосвітніх шкіл м. Львова, Львівської  та ін. обл.;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b="1" dirty="0"/>
              <a:t>профорієнтаційні бесіди під час проходження студентами практик  у навчальних закладах 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b="1" dirty="0"/>
              <a:t>розповсюдження інформаційно-агітаційної  друкованої продукції тощо</a:t>
            </a:r>
            <a:endParaRPr lang="uk-UA" dirty="0"/>
          </a:p>
        </p:txBody>
      </p:sp>
      <p:pic>
        <p:nvPicPr>
          <p:cNvPr id="2050" name="Picture 2" descr="C:\Users\Home\Desktop\Звіт декана  2019\56691441_2132030563583641_2426326183420362752_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100" y="1515552"/>
            <a:ext cx="2952000" cy="208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ome\Desktop\Звіт декана  2019\56887203_2132030863583611_8421642388769865728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577" y="1407875"/>
            <a:ext cx="1296000" cy="219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ome\Desktop\Звіт декана  2019\IMG_20190411_12003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39082"/>
            <a:ext cx="3924000" cy="220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083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77012" cy="685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407282" y="1283677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1691680" y="326425"/>
            <a:ext cx="710637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uk" sz="24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Загальна характеристика  контигенту студентів  (на 1.04.2019 р.)   </a:t>
            </a:r>
            <a:endParaRPr sz="2400" b="1" dirty="0">
              <a:solidFill>
                <a:srgbClr val="141B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 smtClea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3" y="405999"/>
            <a:ext cx="96361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1283677"/>
            <a:ext cx="75134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uk-UA" altLang="uk-UA" sz="2000" dirty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uk-UA" altLang="uk-UA" sz="2000" dirty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uk-UA" altLang="uk-UA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1519917"/>
            <a:ext cx="648072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0A22E"/>
              </a:buClr>
              <a:buSzPct val="70000"/>
            </a:pPr>
            <a:r>
              <a:rPr lang="uk-UA" sz="2400" b="1" kern="1200" dirty="0" smtClean="0">
                <a:solidFill>
                  <a:prstClr val="black"/>
                </a:solidFill>
                <a:latin typeface="Franklin Gothic Book"/>
              </a:rPr>
              <a:t>   Кількість </a:t>
            </a:r>
            <a:r>
              <a:rPr lang="uk-UA" sz="2400" b="1" kern="1200" dirty="0">
                <a:solidFill>
                  <a:prstClr val="black"/>
                </a:solidFill>
                <a:latin typeface="Franklin Gothic Book"/>
              </a:rPr>
              <a:t>студентів (станом на </a:t>
            </a:r>
            <a:r>
              <a:rPr lang="uk-UA" sz="2400" b="1" kern="1200" dirty="0" smtClean="0">
                <a:solidFill>
                  <a:prstClr val="black"/>
                </a:solidFill>
                <a:latin typeface="Franklin Gothic Book"/>
              </a:rPr>
              <a:t>1.04.2019 р</a:t>
            </a:r>
            <a:r>
              <a:rPr lang="uk-UA" sz="2400" b="1" kern="1200" dirty="0">
                <a:solidFill>
                  <a:prstClr val="black"/>
                </a:solidFill>
                <a:latin typeface="Franklin Gothic Book"/>
              </a:rPr>
              <a:t>.)  - 1191</a:t>
            </a:r>
          </a:p>
          <a:p>
            <a:pPr marL="342900" lvl="0" indent="-342900">
              <a:buClr>
                <a:srgbClr val="F0A22E"/>
              </a:buClr>
              <a:buSzPct val="70000"/>
              <a:buFont typeface="Wingdings" panose="05000000000000000000" pitchFamily="2" charset="2"/>
              <a:buChar char="v"/>
            </a:pPr>
            <a:r>
              <a:rPr lang="uk-UA" sz="2400" kern="1200" dirty="0">
                <a:solidFill>
                  <a:prstClr val="black"/>
                </a:solidFill>
                <a:latin typeface="Franklin Gothic Book"/>
              </a:rPr>
              <a:t>Денна форма – 731 </a:t>
            </a:r>
          </a:p>
          <a:p>
            <a:pPr marL="342900" lvl="0" indent="-342900">
              <a:buClr>
                <a:srgbClr val="F0A22E"/>
              </a:buClr>
              <a:buSzPct val="70000"/>
              <a:buFont typeface="Wingdings" panose="05000000000000000000" pitchFamily="2" charset="2"/>
              <a:buChar char="v"/>
            </a:pPr>
            <a:r>
              <a:rPr lang="uk-UA" sz="2400" kern="1200" dirty="0">
                <a:solidFill>
                  <a:prstClr val="black"/>
                </a:solidFill>
                <a:latin typeface="Franklin Gothic Book"/>
              </a:rPr>
              <a:t>(378 бюджет+253 </a:t>
            </a:r>
            <a:r>
              <a:rPr lang="uk-UA" sz="2400" kern="1200" dirty="0" err="1">
                <a:solidFill>
                  <a:prstClr val="black"/>
                </a:solidFill>
                <a:latin typeface="Franklin Gothic Book"/>
              </a:rPr>
              <a:t>пл.навч</a:t>
            </a:r>
            <a:r>
              <a:rPr lang="uk-UA" sz="2400" kern="1200" dirty="0">
                <a:solidFill>
                  <a:prstClr val="black"/>
                </a:solidFill>
                <a:latin typeface="Franklin Gothic Book"/>
              </a:rPr>
              <a:t>.)</a:t>
            </a:r>
          </a:p>
          <a:p>
            <a:pPr marL="342900" lvl="0" indent="-342900">
              <a:buClr>
                <a:srgbClr val="F0A22E"/>
              </a:buClr>
              <a:buSzPct val="70000"/>
              <a:buFont typeface="Wingdings" panose="05000000000000000000" pitchFamily="2" charset="2"/>
              <a:buChar char="v"/>
            </a:pPr>
            <a:r>
              <a:rPr lang="uk-UA" sz="2400" kern="1200" dirty="0">
                <a:solidFill>
                  <a:prstClr val="black"/>
                </a:solidFill>
                <a:latin typeface="Franklin Gothic Book"/>
              </a:rPr>
              <a:t>Заочна форма –460 </a:t>
            </a:r>
          </a:p>
          <a:p>
            <a:pPr marL="342900" lvl="0" indent="-342900">
              <a:buClr>
                <a:srgbClr val="F0A22E"/>
              </a:buClr>
              <a:buSzPct val="70000"/>
              <a:buFont typeface="Wingdings" panose="05000000000000000000" pitchFamily="2" charset="2"/>
              <a:buChar char="v"/>
            </a:pPr>
            <a:r>
              <a:rPr lang="uk-UA" sz="2400" kern="1200" dirty="0">
                <a:solidFill>
                  <a:prstClr val="black"/>
                </a:solidFill>
                <a:latin typeface="Franklin Gothic Book"/>
              </a:rPr>
              <a:t>(63 бюджет+397  </a:t>
            </a:r>
            <a:r>
              <a:rPr lang="uk-UA" sz="2400" kern="1200" dirty="0" err="1">
                <a:solidFill>
                  <a:prstClr val="black"/>
                </a:solidFill>
                <a:latin typeface="Franklin Gothic Book"/>
              </a:rPr>
              <a:t>пл.навч</a:t>
            </a:r>
            <a:r>
              <a:rPr lang="uk-UA" sz="2400" kern="1200" dirty="0">
                <a:solidFill>
                  <a:prstClr val="black"/>
                </a:solidFill>
                <a:latin typeface="Franklin Gothic Book"/>
              </a:rPr>
              <a:t>.)</a:t>
            </a:r>
          </a:p>
          <a:p>
            <a:pPr lvl="0">
              <a:buClr>
                <a:srgbClr val="F0A22E"/>
              </a:buClr>
              <a:buSzPct val="70000"/>
            </a:pPr>
            <a:endParaRPr lang="uk-UA" sz="2400" b="1" kern="1200" dirty="0" smtClean="0">
              <a:solidFill>
                <a:prstClr val="black"/>
              </a:solidFill>
              <a:latin typeface="Franklin Gothic Book"/>
            </a:endParaRPr>
          </a:p>
          <a:p>
            <a:pPr lvl="0">
              <a:buClr>
                <a:srgbClr val="F0A22E"/>
              </a:buClr>
              <a:buSzPct val="70000"/>
            </a:pPr>
            <a:r>
              <a:rPr lang="uk-UA" sz="2400" b="1" kern="1200" dirty="0" smtClean="0">
                <a:solidFill>
                  <a:prstClr val="black"/>
                </a:solidFill>
                <a:latin typeface="Franklin Gothic Book"/>
              </a:rPr>
              <a:t>ОР </a:t>
            </a:r>
            <a:r>
              <a:rPr lang="uk-UA" sz="2400" b="1" kern="1200" dirty="0">
                <a:solidFill>
                  <a:prstClr val="black"/>
                </a:solidFill>
                <a:latin typeface="Franklin Gothic Book"/>
              </a:rPr>
              <a:t>«Бакалавр» -</a:t>
            </a:r>
            <a:r>
              <a:rPr lang="en-US" sz="2400" b="1" kern="1200" dirty="0">
                <a:solidFill>
                  <a:prstClr val="black"/>
                </a:solidFill>
                <a:latin typeface="Franklin Gothic Book"/>
              </a:rPr>
              <a:t> </a:t>
            </a:r>
            <a:r>
              <a:rPr lang="uk-UA" sz="2400" b="1" kern="1200" dirty="0">
                <a:solidFill>
                  <a:prstClr val="black"/>
                </a:solidFill>
                <a:latin typeface="Franklin Gothic Book"/>
              </a:rPr>
              <a:t> 937</a:t>
            </a:r>
          </a:p>
          <a:p>
            <a:pPr lvl="0">
              <a:buClr>
                <a:srgbClr val="F0A22E"/>
              </a:buClr>
              <a:buSzPct val="70000"/>
            </a:pPr>
            <a:endParaRPr lang="uk-UA" sz="2400" b="1" kern="1200" dirty="0" smtClean="0">
              <a:solidFill>
                <a:prstClr val="black"/>
              </a:solidFill>
              <a:latin typeface="Franklin Gothic Book"/>
            </a:endParaRPr>
          </a:p>
          <a:p>
            <a:pPr lvl="0">
              <a:buClr>
                <a:srgbClr val="F0A22E"/>
              </a:buClr>
              <a:buSzPct val="70000"/>
            </a:pPr>
            <a:r>
              <a:rPr lang="uk-UA" sz="2400" b="1" kern="1200" dirty="0" smtClean="0">
                <a:solidFill>
                  <a:prstClr val="black"/>
                </a:solidFill>
                <a:latin typeface="Franklin Gothic Book"/>
              </a:rPr>
              <a:t>ОР </a:t>
            </a:r>
            <a:r>
              <a:rPr lang="uk-UA" sz="2400" b="1" kern="1200" dirty="0">
                <a:solidFill>
                  <a:prstClr val="black"/>
                </a:solidFill>
                <a:latin typeface="Franklin Gothic Book"/>
              </a:rPr>
              <a:t>«Магістр»  -    </a:t>
            </a:r>
            <a:r>
              <a:rPr lang="uk-UA" sz="2400" b="1" kern="1200" dirty="0" smtClean="0">
                <a:solidFill>
                  <a:prstClr val="black"/>
                </a:solidFill>
                <a:latin typeface="Franklin Gothic Book"/>
              </a:rPr>
              <a:t>254</a:t>
            </a:r>
          </a:p>
          <a:p>
            <a:pPr lvl="0">
              <a:buClr>
                <a:srgbClr val="F0A22E"/>
              </a:buClr>
              <a:buSzPct val="70000"/>
            </a:pPr>
            <a:endParaRPr lang="uk-UA" sz="2400" b="1" kern="1200" dirty="0" smtClean="0">
              <a:solidFill>
                <a:prstClr val="black"/>
              </a:solidFill>
              <a:latin typeface="Franklin Gothic Book"/>
            </a:endParaRPr>
          </a:p>
          <a:p>
            <a:pPr lvl="0">
              <a:buClr>
                <a:srgbClr val="F0A22E"/>
              </a:buClr>
              <a:buSzPct val="70000"/>
            </a:pPr>
            <a:r>
              <a:rPr lang="uk-UA" sz="2400" b="1" kern="1200" dirty="0" smtClean="0">
                <a:solidFill>
                  <a:prstClr val="black"/>
                </a:solidFill>
                <a:latin typeface="Franklin Gothic Book"/>
              </a:rPr>
              <a:t>Кількість академічних груп  </a:t>
            </a:r>
          </a:p>
          <a:p>
            <a:pPr lvl="0">
              <a:buClr>
                <a:srgbClr val="F0A22E"/>
              </a:buClr>
              <a:buSzPct val="70000"/>
            </a:pPr>
            <a:r>
              <a:rPr lang="uk-UA" sz="2400" b="1" kern="1200" dirty="0" smtClean="0">
                <a:solidFill>
                  <a:prstClr val="black"/>
                </a:solidFill>
                <a:latin typeface="Franklin Gothic Book"/>
              </a:rPr>
              <a:t>Денна форма – 33</a:t>
            </a:r>
          </a:p>
          <a:p>
            <a:pPr lvl="0">
              <a:buClr>
                <a:srgbClr val="F0A22E"/>
              </a:buClr>
              <a:buSzPct val="70000"/>
            </a:pPr>
            <a:r>
              <a:rPr lang="uk-UA" sz="2400" b="1" kern="1200" dirty="0" smtClean="0">
                <a:solidFill>
                  <a:prstClr val="black"/>
                </a:solidFill>
                <a:latin typeface="Franklin Gothic Book"/>
              </a:rPr>
              <a:t>Заочна форма 17 </a:t>
            </a:r>
          </a:p>
          <a:p>
            <a:pPr lvl="0">
              <a:buClr>
                <a:srgbClr val="F0A22E"/>
              </a:buClr>
              <a:buSzPct val="70000"/>
            </a:pP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631541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77012" cy="685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415275" y="1053400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3502150" y="326425"/>
            <a:ext cx="52959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uk" sz="30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uk" sz="24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Випуски студентів  </a:t>
            </a:r>
            <a:endParaRPr sz="2400" b="1" dirty="0">
              <a:solidFill>
                <a:srgbClr val="141B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3" y="405999"/>
            <a:ext cx="96361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1283677"/>
            <a:ext cx="7513422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uk-UA" altLang="uk-UA" sz="1800" dirty="0" smtClean="0">
                <a:latin typeface="Arial" pitchFamily="34" charset="0"/>
                <a:cs typeface="Arial" pitchFamily="34" charset="0"/>
              </a:rPr>
              <a:t>.Випуск  бакалаврів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1800" dirty="0" smtClean="0">
                <a:latin typeface="Arial" pitchFamily="34" charset="0"/>
                <a:cs typeface="Arial" pitchFamily="34" charset="0"/>
              </a:rPr>
              <a:t>(червень 2018 р.)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1800" dirty="0" smtClean="0">
                <a:latin typeface="Arial" pitchFamily="34" charset="0"/>
                <a:cs typeface="Arial" pitchFamily="34" charset="0"/>
              </a:rPr>
              <a:t>денна форма   -  181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1800" dirty="0" smtClean="0">
                <a:latin typeface="Arial" pitchFamily="34" charset="0"/>
                <a:cs typeface="Arial" pitchFamily="34" charset="0"/>
              </a:rPr>
              <a:t> заочна форма   -  73</a:t>
            </a:r>
            <a:endParaRPr lang="uk-UA" altLang="uk-UA" sz="1800" dirty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uk-UA" altLang="uk-UA" sz="2000" dirty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uk-UA" altLang="uk-UA" sz="2000" dirty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2. Випуск  магістрів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uk-UA" altLang="uk-UA" sz="2000" dirty="0">
                <a:latin typeface="Arial" pitchFamily="34" charset="0"/>
                <a:cs typeface="Arial" pitchFamily="34" charset="0"/>
              </a:rPr>
              <a:t>г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рудень 2018 р.)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д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енна </a:t>
            </a:r>
            <a:r>
              <a:rPr lang="uk-UA" altLang="uk-UA" sz="2000" dirty="0" err="1" smtClean="0">
                <a:latin typeface="Arial" pitchFamily="34" charset="0"/>
                <a:cs typeface="Arial" pitchFamily="34" charset="0"/>
              </a:rPr>
              <a:t>форма-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29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з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аочна </a:t>
            </a:r>
            <a:r>
              <a:rPr lang="uk-UA" altLang="uk-UA" sz="2000" smtClean="0">
                <a:latin typeface="Arial" pitchFamily="34" charset="0"/>
                <a:cs typeface="Arial" pitchFamily="34" charset="0"/>
              </a:rPr>
              <a:t>форма – 85 </a:t>
            </a:r>
            <a:endParaRPr lang="uk-UA" altLang="uk-UA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E:\ФПО 5 років\2018\ФОТОВипуск Магістри 2018\Вручення педосвіта\Sel\IMG_01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16998"/>
            <a:ext cx="4356000" cy="290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ФПО 5 років\2018\ФОТОВипуск Магістри 2018\Вручення педосвіта\Sel\IMG_022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147" y="4581128"/>
            <a:ext cx="3204000" cy="213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Home\Desktop\Звіт декана  2019\2018-07-23-results-5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186" y="1299166"/>
            <a:ext cx="3276000" cy="218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539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6715" y="0"/>
            <a:ext cx="1177012" cy="6857998"/>
          </a:xfrm>
          <a:prstGeom prst="rect">
            <a:avLst/>
          </a:prstGeom>
          <a:solidFill>
            <a:srgbClr val="FFC000"/>
          </a:solidFill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415275" y="1053400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1259632" y="326425"/>
            <a:ext cx="7538418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uk" sz="30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uk" sz="28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Забезпечення кадрами (на 1.04.2019 р.) </a:t>
            </a:r>
            <a:endParaRPr sz="2800" b="1" dirty="0">
              <a:solidFill>
                <a:srgbClr val="141B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2" y="252181"/>
            <a:ext cx="963198" cy="12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887204"/>
              </p:ext>
            </p:extLst>
          </p:nvPr>
        </p:nvGraphicFramePr>
        <p:xfrm>
          <a:off x="1403648" y="964920"/>
          <a:ext cx="7631958" cy="5657418"/>
        </p:xfrm>
        <a:graphic>
          <a:graphicData uri="http://schemas.openxmlformats.org/drawingml/2006/table">
            <a:tbl>
              <a:tblPr firstRow="1" firstCol="1" bandRow="1"/>
              <a:tblGrid>
                <a:gridCol w="1944215"/>
                <a:gridCol w="609700"/>
                <a:gridCol w="728887"/>
                <a:gridCol w="600681"/>
                <a:gridCol w="585869"/>
                <a:gridCol w="501058"/>
                <a:gridCol w="563812"/>
                <a:gridCol w="690509"/>
                <a:gridCol w="641053"/>
                <a:gridCol w="766174"/>
              </a:tblGrid>
              <a:tr h="50140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i="1" dirty="0">
                          <a:effectLst/>
                        </a:rPr>
                        <a:t>   </a:t>
                      </a:r>
                      <a:r>
                        <a:rPr lang="uk-UA" sz="1400" b="0" i="1" dirty="0" smtClean="0">
                          <a:effectLst/>
                        </a:rPr>
                        <a:t>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b="0" i="1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 i="1" dirty="0" smtClean="0">
                          <a:effectLst/>
                        </a:rPr>
                        <a:t>            Кафедра </a:t>
                      </a:r>
                      <a:endParaRPr lang="uk-UA" sz="1800" b="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</a:rPr>
                        <a:t>Всього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</a:rPr>
                        <a:t>ставок НПП  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uk-UA" sz="1400" baseline="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К-сть</a:t>
                      </a:r>
                      <a:r>
                        <a:rPr lang="uk-UA" sz="1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 НПП </a:t>
                      </a:r>
                      <a:endParaRPr lang="uk-UA" sz="10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6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</a:rPr>
                        <a:t>              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</a:rPr>
                        <a:t>                                З них 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/>
                </a:tc>
              </a:tr>
              <a:tr h="67564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1400" b="0" dirty="0" err="1" smtClean="0">
                          <a:effectLst/>
                          <a:latin typeface="+mj-lt"/>
                          <a:ea typeface="+mn-ea"/>
                          <a:cs typeface="+mn-cs"/>
                        </a:rPr>
                        <a:t>штатн</a:t>
                      </a:r>
                      <a:r>
                        <a:rPr lang="uk-UA" sz="1400" b="0" dirty="0" smtClean="0">
                          <a:effectLst/>
                          <a:latin typeface="+mj-lt"/>
                          <a:ea typeface="+mn-ea"/>
                          <a:cs typeface="+mn-cs"/>
                        </a:rPr>
                        <a:t>.</a:t>
                      </a:r>
                      <a:endParaRPr lang="uk-UA" sz="14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baseline="0" dirty="0" smtClean="0">
                          <a:effectLst/>
                          <a:latin typeface="+mj-lt"/>
                        </a:rPr>
                        <a:t>сум.</a:t>
                      </a:r>
                      <a:endParaRPr lang="uk-UA" sz="14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uk-UA" sz="1400" b="0" dirty="0" err="1" smtClean="0">
                          <a:effectLst/>
                          <a:latin typeface="+mj-lt"/>
                        </a:rPr>
                        <a:t>д.н</a:t>
                      </a:r>
                      <a:r>
                        <a:rPr lang="uk-UA" sz="1400" b="0" dirty="0" smtClean="0">
                          <a:effectLst/>
                          <a:latin typeface="+mj-lt"/>
                        </a:rPr>
                        <a:t>., </a:t>
                      </a:r>
                      <a:r>
                        <a:rPr lang="uk-UA" sz="1400" b="0" dirty="0" err="1" smtClean="0">
                          <a:effectLst/>
                          <a:latin typeface="+mj-lt"/>
                        </a:rPr>
                        <a:t>проф</a:t>
                      </a:r>
                      <a:endParaRPr lang="uk-UA" sz="14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 err="1" smtClean="0">
                          <a:effectLst/>
                          <a:latin typeface="+mj-lt"/>
                        </a:rPr>
                        <a:t>д.н</a:t>
                      </a:r>
                      <a:r>
                        <a:rPr lang="uk-UA" sz="1400" b="0" dirty="0" smtClean="0">
                          <a:effectLst/>
                          <a:latin typeface="+mj-lt"/>
                        </a:rPr>
                        <a:t>.,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effectLst/>
                          <a:latin typeface="+mj-lt"/>
                        </a:rPr>
                        <a:t>доц.</a:t>
                      </a:r>
                      <a:endParaRPr lang="uk-UA" sz="14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>
                          <a:effectLst/>
                          <a:latin typeface="+mj-lt"/>
                        </a:rPr>
                        <a:t> </a:t>
                      </a:r>
                      <a:r>
                        <a:rPr lang="uk-UA" sz="1400" b="0" dirty="0" smtClean="0">
                          <a:effectLst/>
                          <a:latin typeface="+mj-lt"/>
                        </a:rPr>
                        <a:t>к.н., доц. </a:t>
                      </a:r>
                      <a:endParaRPr lang="uk-UA" sz="14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uk-UA" sz="14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к.н</a:t>
                      </a:r>
                      <a:r>
                        <a:rPr lang="uk-UA" sz="14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.,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uk-UA" sz="14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б.а</a:t>
                      </a:r>
                      <a:r>
                        <a:rPr lang="uk-UA" sz="14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.</a:t>
                      </a:r>
                      <a:endParaRPr lang="uk-UA" sz="14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ст.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викл</a:t>
                      </a:r>
                      <a:r>
                        <a:rPr lang="uk-UA" sz="14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.</a:t>
                      </a:r>
                      <a:endParaRPr lang="uk-UA" sz="14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асист</a:t>
                      </a:r>
                      <a:r>
                        <a:rPr lang="uk-UA" sz="14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.</a:t>
                      </a:r>
                      <a:endParaRPr lang="uk-UA" sz="14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</a:tr>
              <a:tr h="44462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  </a:t>
                      </a:r>
                      <a:r>
                        <a:rPr lang="uk-UA" sz="1600" dirty="0" smtClean="0">
                          <a:effectLst/>
                        </a:rPr>
                        <a:t> 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шт./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сум.</a:t>
                      </a:r>
                      <a:endParaRPr lang="uk-UA" sz="14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шт./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сум.</a:t>
                      </a:r>
                      <a:endParaRPr lang="uk-UA" sz="14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>
                          <a:effectLst/>
                          <a:latin typeface="+mj-lt"/>
                        </a:rPr>
                        <a:t> </a:t>
                      </a:r>
                      <a:r>
                        <a:rPr lang="uk-UA" sz="1400" b="0" dirty="0" smtClean="0">
                          <a:effectLst/>
                          <a:latin typeface="+mj-lt"/>
                        </a:rPr>
                        <a:t>шт./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effectLst/>
                          <a:latin typeface="+mj-lt"/>
                        </a:rPr>
                        <a:t>сум.</a:t>
                      </a:r>
                      <a:endParaRPr lang="uk-UA" sz="14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шт./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сум.</a:t>
                      </a:r>
                      <a:endParaRPr lang="uk-UA" sz="14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шт./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сум.</a:t>
                      </a:r>
                      <a:endParaRPr lang="uk-UA" sz="14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шт./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сум.</a:t>
                      </a:r>
                      <a:endParaRPr lang="uk-UA" sz="14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</a:tr>
              <a:tr h="50814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</a:rPr>
                        <a:t>Початкової</a:t>
                      </a:r>
                      <a:r>
                        <a:rPr lang="uk-UA" sz="1600" baseline="0" dirty="0" smtClean="0">
                          <a:effectLst/>
                        </a:rPr>
                        <a:t> та дошкільної освіти 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25.5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22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- /-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1/1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</a:rPr>
                        <a:t> </a:t>
                      </a:r>
                      <a:r>
                        <a:rPr lang="uk-UA" sz="1600" b="1" dirty="0" smtClean="0">
                          <a:effectLst/>
                        </a:rPr>
                        <a:t>3/1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8/2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10/5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020893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</a:rPr>
                        <a:t>Кафедра  спеціальної</a:t>
                      </a:r>
                      <a:r>
                        <a:rPr lang="uk-UA" sz="1600" baseline="0" dirty="0" smtClean="0">
                          <a:effectLst/>
                        </a:rPr>
                        <a:t> освіти і соціальної роботи 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27,75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1/2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</a:rPr>
                        <a:t> </a:t>
                      </a:r>
                      <a:r>
                        <a:rPr lang="uk-UA" sz="1600" b="1" dirty="0" smtClean="0">
                          <a:effectLst/>
                        </a:rPr>
                        <a:t>7/4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6/1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2/-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9/4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76221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</a:rPr>
                        <a:t>Кафедра</a:t>
                      </a:r>
                      <a:r>
                        <a:rPr lang="uk-UA" sz="1600" baseline="0" dirty="0" smtClean="0">
                          <a:effectLst/>
                        </a:rPr>
                        <a:t>  загальної педагогіки та педагогіки вищої школи  </a:t>
                      </a: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17,5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</a:rPr>
                        <a:t> </a:t>
                      </a:r>
                      <a:r>
                        <a:rPr lang="uk-UA" sz="1600" b="1" dirty="0" smtClean="0">
                          <a:effectLst/>
                        </a:rPr>
                        <a:t>12/1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3/-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1/1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05776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</a:rPr>
                        <a:t> Всього  по </a:t>
                      </a:r>
                      <a:r>
                        <a:rPr lang="uk-UA" sz="1600" dirty="0" err="1" smtClean="0">
                          <a:effectLst/>
                        </a:rPr>
                        <a:t>ф-ту</a:t>
                      </a:r>
                      <a:r>
                        <a:rPr lang="uk-UA" sz="1600" dirty="0" smtClean="0">
                          <a:effectLst/>
                        </a:rPr>
                        <a:t> </a:t>
                      </a:r>
                      <a:endParaRPr lang="uk-UA" sz="16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2017</a:t>
                      </a:r>
                      <a:r>
                        <a:rPr lang="uk-UA" sz="16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-   57 %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2018 –  65 %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uk-UA" sz="1600" baseline="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захищ</a:t>
                      </a:r>
                      <a:r>
                        <a:rPr lang="uk-UA" sz="16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uk-UA" sz="1600" baseline="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штат.прац</a:t>
                      </a:r>
                      <a:r>
                        <a:rPr lang="uk-UA" sz="16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70.75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63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22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1/2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1/1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</a:rPr>
                        <a:t> </a:t>
                      </a:r>
                      <a:r>
                        <a:rPr lang="uk-UA" sz="1600" b="1" dirty="0" smtClean="0">
                          <a:effectLst/>
                        </a:rPr>
                        <a:t>22/6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17/3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2/-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Franklin Gothic Book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20/10</a:t>
                      </a:r>
                      <a:endParaRPr lang="uk-UA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98" marR="60298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1354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77012" cy="685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396900" y="836712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1426258" y="116070"/>
            <a:ext cx="7356447" cy="909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uk" sz="24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Підготовка науково-педагогічних кадрів </a:t>
            </a:r>
            <a:endParaRPr sz="2400" b="1" dirty="0">
              <a:solidFill>
                <a:srgbClr val="141B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3" y="405999"/>
            <a:ext cx="96361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77012" y="1025288"/>
            <a:ext cx="7668050" cy="715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Clr>
                <a:srgbClr val="CE9964"/>
              </a:buClr>
              <a:buSzPct val="70000"/>
            </a:pPr>
            <a:r>
              <a:rPr lang="uk-UA" altLang="uk-UA" sz="2400" b="1" dirty="0" smtClean="0">
                <a:latin typeface="Arial" pitchFamily="34" charset="0"/>
                <a:cs typeface="Arial" pitchFamily="34" charset="0"/>
              </a:rPr>
              <a:t>За звітний період</a:t>
            </a:r>
          </a:p>
          <a:p>
            <a:pPr marL="342900" indent="-342900" algn="just">
              <a:spcBef>
                <a:spcPct val="20000"/>
              </a:spcBef>
              <a:buClr>
                <a:srgbClr val="CE9964"/>
              </a:buClr>
              <a:buSzPct val="70000"/>
              <a:buFont typeface="Wingdings" panose="05000000000000000000" pitchFamily="2" charset="2"/>
              <a:buChar char="v"/>
            </a:pPr>
            <a:r>
              <a:rPr lang="uk-UA" altLang="uk-UA" sz="2000" b="1" dirty="0" smtClean="0">
                <a:latin typeface="Arial" pitchFamily="34" charset="0"/>
                <a:cs typeface="Arial" pitchFamily="34" charset="0"/>
              </a:rPr>
              <a:t>захищено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2000" b="1" dirty="0" smtClean="0">
                <a:latin typeface="Arial" pitchFamily="34" charset="0"/>
                <a:cs typeface="Arial" pitchFamily="34" charset="0"/>
              </a:rPr>
              <a:t>три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кандидатські дисертації - Бойко Г.О.,  </a:t>
            </a:r>
            <a:r>
              <a:rPr lang="uk-UA" altLang="uk-UA" sz="2000" dirty="0" err="1" smtClean="0">
                <a:latin typeface="Arial" pitchFamily="34" charset="0"/>
                <a:cs typeface="Arial" pitchFamily="34" charset="0"/>
              </a:rPr>
              <a:t>Новосельська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Н.Т., </a:t>
            </a:r>
            <a:r>
              <a:rPr lang="uk-UA" altLang="uk-UA" sz="2000" dirty="0" err="1" smtClean="0">
                <a:latin typeface="Arial" pitchFamily="34" charset="0"/>
                <a:cs typeface="Arial" pitchFamily="34" charset="0"/>
              </a:rPr>
              <a:t>Ростикус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Н.П.; </a:t>
            </a:r>
          </a:p>
          <a:p>
            <a:pPr marL="342900" indent="-342900" algn="just">
              <a:spcBef>
                <a:spcPct val="20000"/>
              </a:spcBef>
              <a:buClr>
                <a:srgbClr val="CE9964"/>
              </a:buClr>
              <a:buSzPct val="70000"/>
              <a:buFont typeface="Wingdings" panose="05000000000000000000" pitchFamily="2" charset="2"/>
              <a:buChar char="v"/>
            </a:pPr>
            <a:r>
              <a:rPr lang="uk-UA" altLang="uk-UA" sz="2000" b="1" dirty="0" smtClean="0">
                <a:latin typeface="Arial" pitchFamily="34" charset="0"/>
                <a:cs typeface="Arial" pitchFamily="34" charset="0"/>
              </a:rPr>
              <a:t>присвоєно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вчене звання доцента -  Лобода В.В..</a:t>
            </a:r>
          </a:p>
          <a:p>
            <a:pPr algn="just">
              <a:spcBef>
                <a:spcPct val="20000"/>
              </a:spcBef>
              <a:buClr>
                <a:srgbClr val="CE9964"/>
              </a:buClr>
              <a:buSzPct val="70000"/>
            </a:pPr>
            <a:r>
              <a:rPr lang="en-US" altLang="uk-UA" sz="2000" b="1" dirty="0" smtClean="0">
                <a:latin typeface="Arial" pitchFamily="34" charset="0"/>
                <a:cs typeface="Arial" pitchFamily="34" charset="0"/>
              </a:rPr>
              <a:t>     17  </a:t>
            </a:r>
            <a:r>
              <a:rPr lang="uk-UA" altLang="uk-UA" sz="2000" b="1" dirty="0" smtClean="0">
                <a:latin typeface="Arial" pitchFamily="34" charset="0"/>
                <a:cs typeface="Arial" pitchFamily="34" charset="0"/>
              </a:rPr>
              <a:t>осіб (</a:t>
            </a:r>
            <a:r>
              <a:rPr lang="uk-UA" altLang="uk-UA" sz="2000" b="1" dirty="0" err="1" smtClean="0">
                <a:latin typeface="Arial" pitchFamily="34" charset="0"/>
                <a:cs typeface="Arial" pitchFamily="34" charset="0"/>
              </a:rPr>
              <a:t>канд.наук</a:t>
            </a:r>
            <a:r>
              <a:rPr lang="uk-UA" altLang="uk-UA" sz="2000" b="1" dirty="0" smtClean="0">
                <a:latin typeface="Arial" pitchFamily="34" charset="0"/>
                <a:cs typeface="Arial" pitchFamily="34" charset="0"/>
              </a:rPr>
              <a:t>)  працюють над виконанням  вимог присвоєння вченого звання доцента </a:t>
            </a:r>
          </a:p>
          <a:p>
            <a:pPr marL="342900" indent="-342900" algn="just">
              <a:spcBef>
                <a:spcPct val="20000"/>
              </a:spcBef>
              <a:buClr>
                <a:srgbClr val="CE9964"/>
              </a:buClr>
              <a:buSzPct val="70000"/>
              <a:buFont typeface="Wingdings" panose="05000000000000000000" pitchFamily="2" charset="2"/>
              <a:buChar char="v"/>
            </a:pPr>
            <a:r>
              <a:rPr lang="uk-UA" altLang="uk-UA" sz="2000" b="1" dirty="0">
                <a:latin typeface="Arial" pitchFamily="34" charset="0"/>
                <a:cs typeface="Arial" pitchFamily="34" charset="0"/>
              </a:rPr>
              <a:t>п</a:t>
            </a:r>
            <a:r>
              <a:rPr lang="uk-UA" altLang="uk-UA" sz="2000" b="1" dirty="0" smtClean="0">
                <a:latin typeface="Arial" pitchFamily="34" charset="0"/>
                <a:cs typeface="Arial" pitchFamily="34" charset="0"/>
              </a:rPr>
              <a:t>рацюють  над  виконанням:</a:t>
            </a:r>
          </a:p>
          <a:p>
            <a:pPr marL="342900" indent="-342900" algn="just">
              <a:spcBef>
                <a:spcPct val="20000"/>
              </a:spcBef>
              <a:buClr>
                <a:srgbClr val="CE9964"/>
              </a:buClr>
              <a:buSzPct val="70000"/>
              <a:buFont typeface="Wingdings" panose="05000000000000000000" pitchFamily="2" charset="2"/>
              <a:buChar char="ü"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д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окторських дисертацій  -  8 осіб</a:t>
            </a:r>
            <a:r>
              <a:rPr lang="uk-UA" alt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(2019 р. -  Кальченко Л.,В. </a:t>
            </a:r>
            <a:r>
              <a:rPr lang="uk-UA" altLang="uk-UA" sz="2000" dirty="0" err="1" smtClean="0">
                <a:latin typeface="Arial" pitchFamily="34" charset="0"/>
                <a:cs typeface="Arial" pitchFamily="34" charset="0"/>
              </a:rPr>
              <a:t>Караманов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О.В.); </a:t>
            </a:r>
          </a:p>
          <a:p>
            <a:pPr marL="342900" indent="-342900" algn="just">
              <a:spcBef>
                <a:spcPct val="20000"/>
              </a:spcBef>
              <a:buClr>
                <a:srgbClr val="CE9964"/>
              </a:buClr>
              <a:buSzPct val="70000"/>
              <a:buFont typeface="Wingdings" panose="05000000000000000000" pitchFamily="2" charset="2"/>
              <a:buChar char="ü"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к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андидатських дисертацій -  14 осіб. </a:t>
            </a:r>
          </a:p>
          <a:p>
            <a:pPr marL="342900" indent="-342900" algn="just">
              <a:spcBef>
                <a:spcPct val="20000"/>
              </a:spcBef>
              <a:buClr>
                <a:srgbClr val="CE9964"/>
              </a:buClr>
              <a:buSzPct val="70000"/>
              <a:buFont typeface="Wingdings" panose="05000000000000000000" pitchFamily="2" charset="2"/>
              <a:buChar char="v"/>
            </a:pP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В аспірантурі (спеціальність 015 Професійна освіта) навчається 9 осіб </a:t>
            </a: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srgbClr val="4E3B30"/>
                </a:solidFill>
                <a:latin typeface="+mj-lt"/>
              </a:rPr>
              <a:t>Спеціальність </a:t>
            </a:r>
            <a:r>
              <a:rPr lang="uk-UA" sz="1800" b="1" kern="1200" dirty="0">
                <a:solidFill>
                  <a:srgbClr val="4E3B30"/>
                </a:solidFill>
                <a:latin typeface="+mj-lt"/>
              </a:rPr>
              <a:t>13.00.01  загальна педагогіка та історія педагогіки </a:t>
            </a:r>
            <a:endParaRPr lang="en-US" sz="1800" b="1" kern="1200" dirty="0">
              <a:solidFill>
                <a:srgbClr val="4E3B30"/>
              </a:solidFill>
              <a:latin typeface="+mj-lt"/>
            </a:endParaRPr>
          </a:p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uk-UA" sz="1800" kern="1200" dirty="0" smtClean="0">
                <a:solidFill>
                  <a:srgbClr val="4E3B30"/>
                </a:solidFill>
                <a:latin typeface="+mj-lt"/>
              </a:rPr>
              <a:t>Грудень 2018 </a:t>
            </a:r>
            <a:r>
              <a:rPr lang="uk-UA" sz="1800" kern="1200" dirty="0">
                <a:solidFill>
                  <a:srgbClr val="4E3B30"/>
                </a:solidFill>
                <a:latin typeface="+mj-lt"/>
              </a:rPr>
              <a:t>– захисти 3-х </a:t>
            </a:r>
            <a:r>
              <a:rPr lang="uk-UA" sz="1800" kern="1200" dirty="0" smtClean="0">
                <a:solidFill>
                  <a:srgbClr val="4E3B30"/>
                </a:solidFill>
                <a:latin typeface="+mj-lt"/>
              </a:rPr>
              <a:t> кандидатських дисертацій (Турчин І., </a:t>
            </a:r>
            <a:r>
              <a:rPr lang="uk-UA" sz="1800" kern="1200" dirty="0" err="1" smtClean="0">
                <a:solidFill>
                  <a:srgbClr val="4E3B30"/>
                </a:solidFill>
                <a:latin typeface="+mj-lt"/>
              </a:rPr>
              <a:t>Смолікевич</a:t>
            </a:r>
            <a:r>
              <a:rPr lang="uk-UA" sz="1800" kern="1200" dirty="0" smtClean="0">
                <a:solidFill>
                  <a:srgbClr val="4E3B30"/>
                </a:solidFill>
                <a:latin typeface="+mj-lt"/>
              </a:rPr>
              <a:t> А., </a:t>
            </a:r>
            <a:r>
              <a:rPr lang="uk-UA" sz="1800" kern="1200" dirty="0" err="1" smtClean="0">
                <a:solidFill>
                  <a:srgbClr val="4E3B30"/>
                </a:solidFill>
                <a:latin typeface="+mj-lt"/>
              </a:rPr>
              <a:t>Клонцак</a:t>
            </a:r>
            <a:r>
              <a:rPr lang="uk-UA" sz="1800" kern="1200" dirty="0" smtClean="0">
                <a:solidFill>
                  <a:srgbClr val="4E3B30"/>
                </a:solidFill>
                <a:latin typeface="+mj-lt"/>
              </a:rPr>
              <a:t> О.)  </a:t>
            </a:r>
            <a:endParaRPr lang="uk-UA" sz="1800" kern="1200" dirty="0">
              <a:solidFill>
                <a:srgbClr val="4E3B30"/>
              </a:solidFill>
              <a:latin typeface="+mj-lt"/>
            </a:endParaRPr>
          </a:p>
          <a:p>
            <a:pPr algn="just">
              <a:spcBef>
                <a:spcPct val="20000"/>
              </a:spcBef>
              <a:buClr>
                <a:srgbClr val="CE9964"/>
              </a:buClr>
              <a:buSzPct val="70000"/>
            </a:pPr>
            <a:endParaRPr lang="uk-UA" altLang="uk-UA" sz="1800" b="1" dirty="0" smtClean="0">
              <a:latin typeface="+mj-lt"/>
              <a:cs typeface="Arial" pitchFamily="34" charset="0"/>
            </a:endParaRPr>
          </a:p>
          <a:p>
            <a:pPr algn="just">
              <a:spcBef>
                <a:spcPct val="20000"/>
              </a:spcBef>
              <a:buClr>
                <a:srgbClr val="CE9964"/>
              </a:buClr>
              <a:buSzPct val="70000"/>
            </a:pP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      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Tx/>
              <a:buFont typeface="Arial"/>
              <a:buAutoNum type="arabicPeriod"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      </a:t>
            </a:r>
            <a:endParaRPr lang="uk-UA" altLang="uk-UA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096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177012" cy="68579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3415275" y="1053400"/>
            <a:ext cx="5747100" cy="0"/>
          </a:xfrm>
          <a:prstGeom prst="straightConnector1">
            <a:avLst/>
          </a:prstGeom>
          <a:noFill/>
          <a:ln w="9525" cap="flat" cmpd="sng">
            <a:solidFill>
              <a:srgbClr val="141B4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/>
          <p:nvPr/>
        </p:nvSpPr>
        <p:spPr>
          <a:xfrm>
            <a:off x="2627784" y="405999"/>
            <a:ext cx="6170266" cy="592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uk" sz="30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uk" sz="2400" b="1" dirty="0" smtClean="0">
                <a:solidFill>
                  <a:srgbClr val="141B4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Структурна розбудова факультету </a:t>
            </a:r>
            <a:endParaRPr sz="2400" b="1" dirty="0">
              <a:solidFill>
                <a:srgbClr val="141B4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0" y="5703125"/>
            <a:ext cx="1176900" cy="7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uk" sz="45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</a:t>
            </a:r>
            <a:endParaRPr sz="4500"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4008" y="1196752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  <a:p>
            <a:pPr>
              <a:buClr>
                <a:srgbClr val="F0A22E"/>
              </a:buClr>
              <a:buSzPct val="70000"/>
            </a:pPr>
            <a:r>
              <a:rPr lang="uk-UA" sz="1800" b="1" kern="1200" dirty="0" smtClean="0">
                <a:solidFill>
                  <a:prstClr val="black"/>
                </a:solidFill>
                <a:latin typeface="Franklin Gothic Book"/>
              </a:rPr>
              <a:t> </a:t>
            </a:r>
            <a:endParaRPr lang="uk-UA" sz="1800" b="1" kern="1200" dirty="0">
              <a:solidFill>
                <a:prstClr val="black"/>
              </a:solidFill>
              <a:latin typeface="Franklin Gothic Book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3" y="405999"/>
            <a:ext cx="96361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1055286"/>
            <a:ext cx="7513422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uk-UA" altLang="uk-UA" sz="1800" b="1" dirty="0" smtClean="0">
                <a:latin typeface="Arial" pitchFamily="34" charset="0"/>
                <a:cs typeface="Arial" pitchFamily="34" charset="0"/>
              </a:rPr>
              <a:t>Зміна назв кафедр  </a:t>
            </a:r>
            <a:endParaRPr lang="uk-UA" altLang="uk-UA" sz="1800" b="1" i="1" dirty="0" smtClean="0">
              <a:latin typeface="Arial" pitchFamily="34" charset="0"/>
              <a:cs typeface="Arial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q"/>
            </a:pPr>
            <a:r>
              <a:rPr lang="uk-UA" altLang="uk-UA" sz="1800" dirty="0" smtClean="0">
                <a:latin typeface="Arial" pitchFamily="34" charset="0"/>
                <a:cs typeface="Arial" pitchFamily="34" charset="0"/>
              </a:rPr>
              <a:t>Кафедра </a:t>
            </a:r>
            <a:r>
              <a:rPr lang="uk-UA" altLang="uk-UA" sz="1800" dirty="0" err="1" smtClean="0">
                <a:latin typeface="Arial" pitchFamily="34" charset="0"/>
                <a:cs typeface="Arial" pitchFamily="34" charset="0"/>
              </a:rPr>
              <a:t>корекційної</a:t>
            </a:r>
            <a:r>
              <a:rPr lang="uk-UA" altLang="uk-UA" sz="1800" dirty="0" smtClean="0">
                <a:latin typeface="Arial" pitchFamily="34" charset="0"/>
                <a:cs typeface="Arial" pitchFamily="34" charset="0"/>
              </a:rPr>
              <a:t> педагогіки та інклюзії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1800" b="1" dirty="0" smtClean="0">
                <a:latin typeface="Arial" pitchFamily="34" charset="0"/>
                <a:cs typeface="Arial" pitchFamily="34" charset="0"/>
              </a:rPr>
              <a:t>НА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1800" dirty="0" smtClean="0">
                <a:latin typeface="Arial" pitchFamily="34" charset="0"/>
                <a:cs typeface="Arial" pitchFamily="34" charset="0"/>
              </a:rPr>
              <a:t>    Кафедра  спеціальної освіти і соціальної роботи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q"/>
            </a:pPr>
            <a:r>
              <a:rPr lang="uk-UA" altLang="uk-UA" sz="1800" dirty="0" smtClean="0">
                <a:latin typeface="Arial" pitchFamily="34" charset="0"/>
                <a:cs typeface="Arial" pitchFamily="34" charset="0"/>
              </a:rPr>
              <a:t>Кафедра  загальної та соціальної педагогіки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1800" b="1" dirty="0" smtClean="0">
                <a:latin typeface="Arial" pitchFamily="34" charset="0"/>
                <a:cs typeface="Arial" pitchFamily="34" charset="0"/>
              </a:rPr>
              <a:t>НА</a:t>
            </a:r>
            <a:r>
              <a:rPr lang="uk-UA" altLang="uk-UA" sz="1800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1800" dirty="0" smtClean="0">
                <a:latin typeface="Arial" pitchFamily="34" charset="0"/>
                <a:cs typeface="Arial" pitchFamily="34" charset="0"/>
              </a:rPr>
              <a:t>    Кафедра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1800" dirty="0" smtClean="0">
                <a:latin typeface="Arial" pitchFamily="34" charset="0"/>
                <a:cs typeface="Arial" pitchFamily="34" charset="0"/>
              </a:rPr>
              <a:t>    загальної педагогіки та педагогіки вищої школи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uk-UA" sz="18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altLang="uk-UA" sz="1800" i="1" dirty="0" err="1" smtClean="0">
                <a:latin typeface="Arial" pitchFamily="34" charset="0"/>
                <a:cs typeface="Arial" pitchFamily="34" charset="0"/>
              </a:rPr>
              <a:t>ухвала</a:t>
            </a:r>
            <a:r>
              <a:rPr lang="ru-RU" altLang="uk-UA" sz="1800" i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altLang="uk-UA" sz="1800" i="1" dirty="0" err="1">
                <a:latin typeface="Arial" pitchFamily="34" charset="0"/>
                <a:cs typeface="Arial" pitchFamily="34" charset="0"/>
              </a:rPr>
              <a:t>Вченої</a:t>
            </a:r>
            <a:r>
              <a:rPr lang="ru-RU" altLang="uk-UA" sz="1800" i="1" dirty="0">
                <a:latin typeface="Arial" pitchFamily="34" charset="0"/>
                <a:cs typeface="Arial" pitchFamily="34" charset="0"/>
              </a:rPr>
              <a:t> ради  </a:t>
            </a:r>
            <a:r>
              <a:rPr lang="ru-RU" altLang="uk-UA" sz="1800" i="1" dirty="0" err="1">
                <a:latin typeface="Arial" pitchFamily="34" charset="0"/>
                <a:cs typeface="Arial" pitchFamily="34" charset="0"/>
              </a:rPr>
              <a:t>Університету</a:t>
            </a:r>
            <a:r>
              <a:rPr lang="ru-RU" altLang="uk-UA" sz="1800" i="1" dirty="0">
                <a:latin typeface="Arial" pitchFamily="34" charset="0"/>
                <a:cs typeface="Arial" pitchFamily="34" charset="0"/>
              </a:rPr>
              <a:t>  </a:t>
            </a:r>
            <a:r>
              <a:rPr lang="ru-RU" altLang="uk-UA" sz="1800" i="1" dirty="0" err="1">
                <a:latin typeface="Arial" pitchFamily="34" charset="0"/>
                <a:cs typeface="Arial" pitchFamily="34" charset="0"/>
              </a:rPr>
              <a:t>від</a:t>
            </a:r>
            <a:r>
              <a:rPr lang="ru-RU" altLang="uk-UA" sz="1800" i="1" dirty="0">
                <a:latin typeface="Arial" pitchFamily="34" charset="0"/>
                <a:cs typeface="Arial" pitchFamily="34" charset="0"/>
              </a:rPr>
              <a:t> 28.11.2018 р.) </a:t>
            </a:r>
            <a:endParaRPr lang="uk-UA" altLang="uk-UA" sz="1800" i="1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1800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uk-UA" altLang="uk-UA" sz="1800" b="1" dirty="0" smtClean="0">
                <a:latin typeface="Arial" pitchFamily="34" charset="0"/>
                <a:cs typeface="Arial" pitchFamily="34" charset="0"/>
              </a:rPr>
              <a:t>Відкриття  навчальних і навчально-наукових лабораторій/кабінетів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1800" dirty="0" smtClean="0">
                <a:latin typeface="Arial" pitchFamily="34" charset="0"/>
                <a:cs typeface="Arial" pitchFamily="34" charset="0"/>
              </a:rPr>
              <a:t>     Підготовлено </a:t>
            </a:r>
            <a:r>
              <a:rPr lang="uk-UA" altLang="uk-UA" sz="1800" b="1" dirty="0" smtClean="0">
                <a:latin typeface="Arial" pitchFamily="34" charset="0"/>
                <a:cs typeface="Arial" pitchFamily="34" charset="0"/>
              </a:rPr>
              <a:t>Положення </a:t>
            </a:r>
            <a:r>
              <a:rPr lang="uk-UA" altLang="uk-UA" sz="1800" dirty="0" smtClean="0">
                <a:latin typeface="Arial" pitchFamily="34" charset="0"/>
                <a:cs typeface="Arial" pitchFamily="34" charset="0"/>
              </a:rPr>
              <a:t> щодо відкриття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v"/>
            </a:pPr>
            <a:r>
              <a:rPr lang="uk-UA" altLang="uk-UA" sz="1800" dirty="0" smtClean="0">
                <a:latin typeface="Arial" pitchFamily="34" charset="0"/>
                <a:cs typeface="Arial" pitchFamily="34" charset="0"/>
              </a:rPr>
              <a:t>навчальної лабораторії  Сучасних інформаційних технологій в освіті;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v"/>
            </a:pPr>
            <a:r>
              <a:rPr lang="uk-UA" altLang="uk-UA" sz="1800" dirty="0">
                <a:latin typeface="Arial" pitchFamily="34" charset="0"/>
                <a:cs typeface="Arial" pitchFamily="34" charset="0"/>
              </a:rPr>
              <a:t>н</a:t>
            </a:r>
            <a:r>
              <a:rPr lang="uk-UA" altLang="uk-UA" sz="1800" dirty="0" smtClean="0">
                <a:latin typeface="Arial" pitchFamily="34" charset="0"/>
                <a:cs typeface="Arial" pitchFamily="34" charset="0"/>
              </a:rPr>
              <a:t>авчально-наукової лабораторії </a:t>
            </a:r>
            <a:r>
              <a:rPr lang="uk-UA" altLang="uk-UA" sz="1800" dirty="0">
                <a:latin typeface="Arial" pitchFamily="34" charset="0"/>
                <a:cs typeface="Arial" pitchFamily="34" charset="0"/>
              </a:rPr>
              <a:t>М</a:t>
            </a:r>
            <a:r>
              <a:rPr lang="uk-UA" altLang="uk-UA" sz="1800" dirty="0" smtClean="0">
                <a:latin typeface="Arial" pitchFamily="34" charset="0"/>
                <a:cs typeface="Arial" pitchFamily="34" charset="0"/>
              </a:rPr>
              <a:t>узейної педагогіки;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v"/>
            </a:pPr>
            <a:r>
              <a:rPr lang="uk-UA" altLang="uk-UA" sz="1800" dirty="0" smtClean="0">
                <a:latin typeface="Arial" pitchFamily="34" charset="0"/>
                <a:cs typeface="Arial" pitchFamily="34" charset="0"/>
              </a:rPr>
              <a:t>навчально-методичного кабінету  </a:t>
            </a:r>
            <a:r>
              <a:rPr lang="uk-UA" altLang="uk-UA" sz="1800" dirty="0">
                <a:latin typeface="Arial" pitchFamily="34" charset="0"/>
                <a:cs typeface="Arial" pitchFamily="34" charset="0"/>
              </a:rPr>
              <a:t>Р</a:t>
            </a:r>
            <a:r>
              <a:rPr lang="uk-UA" altLang="uk-UA" sz="1800" dirty="0" smtClean="0">
                <a:latin typeface="Arial" pitchFamily="34" charset="0"/>
                <a:cs typeface="Arial" pitchFamily="34" charset="0"/>
              </a:rPr>
              <a:t>озвивальних технологій у дошкільній  освіті.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1800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uk-UA" altLang="uk-UA" sz="1800" b="1" dirty="0" smtClean="0">
                <a:latin typeface="Arial" pitchFamily="34" charset="0"/>
                <a:cs typeface="Arial" pitchFamily="34" charset="0"/>
              </a:rPr>
              <a:t>Поновлення діяльності Ресурсного центру </a:t>
            </a:r>
            <a:r>
              <a:rPr lang="uk-UA" altLang="uk-UA" sz="1800" dirty="0" smtClean="0">
                <a:latin typeface="Arial" pitchFamily="34" charset="0"/>
                <a:cs typeface="Arial" pitchFamily="34" charset="0"/>
              </a:rPr>
              <a:t>з інклюзивної освіти ЛНУ імені Івана Франка   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q"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q"/>
            </a:pPr>
            <a:endParaRPr lang="uk-UA" altLang="uk-UA" sz="20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altLang="uk-UA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uk-UA" altLang="uk-UA" sz="2000" dirty="0" smtClean="0">
                <a:latin typeface="Arial" pitchFamily="34" charset="0"/>
                <a:cs typeface="Arial" pitchFamily="34" charset="0"/>
              </a:rPr>
              <a:t>       </a:t>
            </a:r>
            <a:endParaRPr lang="uk-UA" altLang="uk-UA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94412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1653</TotalTime>
  <Words>2612</Words>
  <Application>Microsoft Office PowerPoint</Application>
  <PresentationFormat>Экран (4:3)</PresentationFormat>
  <Paragraphs>852</Paragraphs>
  <Slides>34</Slides>
  <Notes>34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34</vt:i4>
      </vt:variant>
    </vt:vector>
  </HeadingPairs>
  <TitlesOfParts>
    <vt:vector size="43" baseType="lpstr">
      <vt:lpstr>Arial</vt:lpstr>
      <vt:lpstr>Century Gothic</vt:lpstr>
      <vt:lpstr>Calibri</vt:lpstr>
      <vt:lpstr>Wingdings</vt:lpstr>
      <vt:lpstr>Times New Roman</vt:lpstr>
      <vt:lpstr>Franklin Gothic Book</vt:lpstr>
      <vt:lpstr>Simple Light</vt:lpstr>
      <vt:lpstr>1_Simple Light</vt:lpstr>
      <vt:lpstr>2_Simple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Користувач Windows</cp:lastModifiedBy>
  <cp:revision>172</cp:revision>
  <cp:lastPrinted>2019-04-14T10:54:40Z</cp:lastPrinted>
  <dcterms:modified xsi:type="dcterms:W3CDTF">2019-04-16T10:56:09Z</dcterms:modified>
</cp:coreProperties>
</file>