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7" r:id="rId1"/>
  </p:sldMasterIdLst>
  <p:notesMasterIdLst>
    <p:notesMasterId r:id="rId38"/>
  </p:notesMasterIdLst>
  <p:sldIdLst>
    <p:sldId id="278" r:id="rId2"/>
    <p:sldId id="360" r:id="rId3"/>
    <p:sldId id="564" r:id="rId4"/>
    <p:sldId id="549" r:id="rId5"/>
    <p:sldId id="563" r:id="rId6"/>
    <p:sldId id="500" r:id="rId7"/>
    <p:sldId id="501" r:id="rId8"/>
    <p:sldId id="560" r:id="rId9"/>
    <p:sldId id="542" r:id="rId10"/>
    <p:sldId id="584" r:id="rId11"/>
    <p:sldId id="586" r:id="rId12"/>
    <p:sldId id="538" r:id="rId13"/>
    <p:sldId id="572" r:id="rId14"/>
    <p:sldId id="562" r:id="rId15"/>
    <p:sldId id="534" r:id="rId16"/>
    <p:sldId id="574" r:id="rId17"/>
    <p:sldId id="575" r:id="rId18"/>
    <p:sldId id="548" r:id="rId19"/>
    <p:sldId id="579" r:id="rId20"/>
    <p:sldId id="580" r:id="rId21"/>
    <p:sldId id="581" r:id="rId22"/>
    <p:sldId id="557" r:id="rId23"/>
    <p:sldId id="576" r:id="rId24"/>
    <p:sldId id="565" r:id="rId25"/>
    <p:sldId id="577" r:id="rId26"/>
    <p:sldId id="578" r:id="rId27"/>
    <p:sldId id="513" r:id="rId28"/>
    <p:sldId id="570" r:id="rId29"/>
    <p:sldId id="554" r:id="rId30"/>
    <p:sldId id="559" r:id="rId31"/>
    <p:sldId id="571" r:id="rId32"/>
    <p:sldId id="568" r:id="rId33"/>
    <p:sldId id="567" r:id="rId34"/>
    <p:sldId id="558" r:id="rId35"/>
    <p:sldId id="551" r:id="rId36"/>
    <p:sldId id="282" r:id="rId37"/>
  </p:sldIdLst>
  <p:sldSz cx="9144000" cy="6858000" type="screen4x3"/>
  <p:notesSz cx="6797675" cy="9928225"/>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CCE4F124-E004-4BA6-BB7D-EF7A97F431E8}">
          <p14:sldIdLst>
            <p14:sldId id="278"/>
          </p14:sldIdLst>
        </p14:section>
        <p14:section name="Раздел без заголовка" id="{AB75FA38-B650-4F19-8265-555E9C4416E3}">
          <p14:sldIdLst>
            <p14:sldId id="360"/>
            <p14:sldId id="564"/>
            <p14:sldId id="549"/>
            <p14:sldId id="563"/>
            <p14:sldId id="500"/>
            <p14:sldId id="501"/>
            <p14:sldId id="560"/>
            <p14:sldId id="542"/>
            <p14:sldId id="584"/>
            <p14:sldId id="586"/>
            <p14:sldId id="538"/>
            <p14:sldId id="572"/>
            <p14:sldId id="562"/>
            <p14:sldId id="534"/>
            <p14:sldId id="574"/>
            <p14:sldId id="575"/>
            <p14:sldId id="548"/>
            <p14:sldId id="579"/>
            <p14:sldId id="580"/>
            <p14:sldId id="581"/>
            <p14:sldId id="557"/>
            <p14:sldId id="576"/>
            <p14:sldId id="565"/>
            <p14:sldId id="577"/>
            <p14:sldId id="578"/>
            <p14:sldId id="513"/>
            <p14:sldId id="570"/>
            <p14:sldId id="554"/>
            <p14:sldId id="559"/>
            <p14:sldId id="571"/>
            <p14:sldId id="568"/>
            <p14:sldId id="567"/>
            <p14:sldId id="558"/>
            <p14:sldId id="551"/>
            <p14:sldId id="282"/>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63225" autoAdjust="0"/>
  </p:normalViewPr>
  <p:slideViewPr>
    <p:cSldViewPr>
      <p:cViewPr varScale="1">
        <p:scale>
          <a:sx n="71" d="100"/>
          <a:sy n="71" d="100"/>
        </p:scale>
        <p:origin x="-2052" y="-90"/>
      </p:cViewPr>
      <p:guideLst>
        <p:guide orient="horz" pos="2160"/>
        <p:guide pos="2880"/>
      </p:guideLst>
    </p:cSldViewPr>
  </p:slideViewPr>
  <p:outlineViewPr>
    <p:cViewPr>
      <p:scale>
        <a:sx n="33" d="100"/>
        <a:sy n="33" d="100"/>
      </p:scale>
      <p:origin x="258"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e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2"/>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50443" y="0"/>
            <a:ext cx="2945659" cy="496412"/>
          </a:xfrm>
          <a:prstGeom prst="rect">
            <a:avLst/>
          </a:prstGeom>
        </p:spPr>
        <p:txBody>
          <a:bodyPr vert="horz" lIns="91440" tIns="45720" rIns="91440" bIns="45720" rtlCol="0"/>
          <a:lstStyle>
            <a:lvl1pPr algn="r">
              <a:defRPr sz="1200"/>
            </a:lvl1pPr>
          </a:lstStyle>
          <a:p>
            <a:fld id="{6A88E2BE-4568-40D6-ACCB-38F039D73589}" type="datetimeFigureOut">
              <a:rPr lang="uk-UA" smtClean="0"/>
              <a:pPr/>
              <a:t>02.02.2022</a:t>
            </a:fld>
            <a:endParaRPr lang="uk-UA"/>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79768" y="4715908"/>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9430091"/>
            <a:ext cx="2945659" cy="496412"/>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50443" y="9430091"/>
            <a:ext cx="2945659" cy="496412"/>
          </a:xfrm>
          <a:prstGeom prst="rect">
            <a:avLst/>
          </a:prstGeom>
        </p:spPr>
        <p:txBody>
          <a:bodyPr vert="horz" lIns="91440" tIns="45720" rIns="91440" bIns="45720" rtlCol="0" anchor="b"/>
          <a:lstStyle>
            <a:lvl1pPr algn="r">
              <a:defRPr sz="1200"/>
            </a:lvl1pPr>
          </a:lstStyle>
          <a:p>
            <a:fld id="{7AE28DF2-E67E-4EE4-9E99-F613B300E531}" type="slidenum">
              <a:rPr lang="uk-UA" smtClean="0"/>
              <a:pPr/>
              <a:t>‹#›</a:t>
            </a:fld>
            <a:endParaRPr lang="uk-UA"/>
          </a:p>
        </p:txBody>
      </p:sp>
    </p:spTree>
    <p:extLst>
      <p:ext uri="{BB962C8B-B14F-4D97-AF65-F5344CB8AC3E}">
        <p14:creationId xmlns:p14="http://schemas.microsoft.com/office/powerpoint/2010/main" val="78950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2</a:t>
            </a:fld>
            <a:endParaRPr lang="uk-UA"/>
          </a:p>
        </p:txBody>
      </p:sp>
    </p:spTree>
    <p:extLst>
      <p:ext uri="{BB962C8B-B14F-4D97-AF65-F5344CB8AC3E}">
        <p14:creationId xmlns:p14="http://schemas.microsoft.com/office/powerpoint/2010/main" val="2968993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31</a:t>
            </a:fld>
            <a:endParaRPr lang="uk-UA"/>
          </a:p>
        </p:txBody>
      </p:sp>
    </p:spTree>
    <p:extLst>
      <p:ext uri="{BB962C8B-B14F-4D97-AF65-F5344CB8AC3E}">
        <p14:creationId xmlns:p14="http://schemas.microsoft.com/office/powerpoint/2010/main" val="676778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32</a:t>
            </a:fld>
            <a:endParaRPr lang="uk-UA"/>
          </a:p>
        </p:txBody>
      </p:sp>
    </p:spTree>
    <p:extLst>
      <p:ext uri="{BB962C8B-B14F-4D97-AF65-F5344CB8AC3E}">
        <p14:creationId xmlns:p14="http://schemas.microsoft.com/office/powerpoint/2010/main" val="67677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33</a:t>
            </a:fld>
            <a:endParaRPr lang="uk-UA"/>
          </a:p>
        </p:txBody>
      </p:sp>
    </p:spTree>
    <p:extLst>
      <p:ext uri="{BB962C8B-B14F-4D97-AF65-F5344CB8AC3E}">
        <p14:creationId xmlns:p14="http://schemas.microsoft.com/office/powerpoint/2010/main" val="676778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4</a:t>
            </a:fld>
            <a:endParaRPr lang="uk-UA"/>
          </a:p>
        </p:txBody>
      </p:sp>
    </p:spTree>
    <p:extLst>
      <p:ext uri="{BB962C8B-B14F-4D97-AF65-F5344CB8AC3E}">
        <p14:creationId xmlns:p14="http://schemas.microsoft.com/office/powerpoint/2010/main" val="858475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7AE28DF2-E67E-4EE4-9E99-F613B300E531}" type="slidenum">
              <a:rPr lang="uk-UA" smtClean="0"/>
              <a:pPr/>
              <a:t>6</a:t>
            </a:fld>
            <a:endParaRPr lang="uk-UA"/>
          </a:p>
        </p:txBody>
      </p:sp>
    </p:spTree>
    <p:extLst>
      <p:ext uri="{BB962C8B-B14F-4D97-AF65-F5344CB8AC3E}">
        <p14:creationId xmlns:p14="http://schemas.microsoft.com/office/powerpoint/2010/main" val="172083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14</a:t>
            </a:fld>
            <a:endParaRPr lang="uk-UA"/>
          </a:p>
        </p:txBody>
      </p:sp>
    </p:spTree>
    <p:extLst>
      <p:ext uri="{BB962C8B-B14F-4D97-AF65-F5344CB8AC3E}">
        <p14:creationId xmlns:p14="http://schemas.microsoft.com/office/powerpoint/2010/main" val="327301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22</a:t>
            </a:fld>
            <a:endParaRPr lang="uk-UA"/>
          </a:p>
        </p:txBody>
      </p:sp>
    </p:spTree>
    <p:extLst>
      <p:ext uri="{BB962C8B-B14F-4D97-AF65-F5344CB8AC3E}">
        <p14:creationId xmlns:p14="http://schemas.microsoft.com/office/powerpoint/2010/main" val="103884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23</a:t>
            </a:fld>
            <a:endParaRPr lang="uk-UA"/>
          </a:p>
        </p:txBody>
      </p:sp>
    </p:spTree>
    <p:extLst>
      <p:ext uri="{BB962C8B-B14F-4D97-AF65-F5344CB8AC3E}">
        <p14:creationId xmlns:p14="http://schemas.microsoft.com/office/powerpoint/2010/main" val="240351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24</a:t>
            </a:fld>
            <a:endParaRPr lang="uk-UA"/>
          </a:p>
        </p:txBody>
      </p:sp>
    </p:spTree>
    <p:extLst>
      <p:ext uri="{BB962C8B-B14F-4D97-AF65-F5344CB8AC3E}">
        <p14:creationId xmlns:p14="http://schemas.microsoft.com/office/powerpoint/2010/main" val="178544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25</a:t>
            </a:fld>
            <a:endParaRPr lang="uk-UA"/>
          </a:p>
        </p:txBody>
      </p:sp>
    </p:spTree>
    <p:extLst>
      <p:ext uri="{BB962C8B-B14F-4D97-AF65-F5344CB8AC3E}">
        <p14:creationId xmlns:p14="http://schemas.microsoft.com/office/powerpoint/2010/main" val="1141652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7AE28DF2-E67E-4EE4-9E99-F613B300E531}" type="slidenum">
              <a:rPr lang="uk-UA" smtClean="0"/>
              <a:pPr/>
              <a:t>27</a:t>
            </a:fld>
            <a:endParaRPr lang="uk-UA"/>
          </a:p>
        </p:txBody>
      </p:sp>
    </p:spTree>
    <p:extLst>
      <p:ext uri="{BB962C8B-B14F-4D97-AF65-F5344CB8AC3E}">
        <p14:creationId xmlns:p14="http://schemas.microsoft.com/office/powerpoint/2010/main" val="181727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ru-RU" smtClean="0"/>
              <a:t>Образец заголовка</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334AE0C7-2419-4701-A9BB-2A73286E24F2}" type="slidenum">
              <a:rPr lang="uk-UA" smtClean="0"/>
              <a:pPr/>
              <a:t>‹#›</a:t>
            </a:fld>
            <a:endParaRPr lang="uk-UA"/>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334AE0C7-2419-4701-A9BB-2A73286E24F2}" type="slidenum">
              <a:rPr lang="uk-UA" smtClean="0"/>
              <a:pPr/>
              <a:t>‹#›</a:t>
            </a:fld>
            <a:endParaRPr lang="uk-UA"/>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34AE0C7-2419-4701-A9BB-2A73286E24F2}" type="slidenum">
              <a:rPr lang="uk-UA" smtClean="0"/>
              <a:pPr/>
              <a:t>‹#›</a:t>
            </a:fld>
            <a:endParaRPr lang="uk-UA"/>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ECBF328-6137-4A20-9A6B-B94298F42692}" type="datetimeFigureOut">
              <a:rPr lang="uk-UA" smtClean="0"/>
              <a:pPr/>
              <a:t>02.02.2022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334AE0C7-2419-4701-A9BB-2A73286E24F2}"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ECBF328-6137-4A20-9A6B-B94298F42692}" type="datetimeFigureOut">
              <a:rPr lang="uk-UA" smtClean="0"/>
              <a:pPr/>
              <a:t>02.02.2022</a:t>
            </a:fld>
            <a:endParaRPr lang="uk-UA"/>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uk-UA"/>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334AE0C7-2419-4701-A9BB-2A73286E24F2}"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3.jpeg"/><Relationship Id="rId7" Type="http://schemas.openxmlformats.org/officeDocument/2006/relationships/image" Target="../media/image20.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2.wmf"/><Relationship Id="rId5" Type="http://schemas.openxmlformats.org/officeDocument/2006/relationships/image" Target="../media/image25.jpeg"/><Relationship Id="rId10" Type="http://schemas.openxmlformats.org/officeDocument/2006/relationships/oleObject" Target="../embeddings/oleObject3.bin"/><Relationship Id="rId4" Type="http://schemas.openxmlformats.org/officeDocument/2006/relationships/image" Target="../media/image24.jpeg"/><Relationship Id="rId9" Type="http://schemas.openxmlformats.org/officeDocument/2006/relationships/image" Target="../media/image21.emf"/></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692696"/>
            <a:ext cx="8172400" cy="1440160"/>
          </a:xfrm>
        </p:spPr>
        <p:txBody>
          <a:bodyPr>
            <a:normAutofit fontScale="90000"/>
          </a:bodyPr>
          <a:lstStyle/>
          <a:p>
            <a:r>
              <a:rPr lang="en-US" dirty="0" smtClean="0"/>
              <a:t>     </a:t>
            </a:r>
            <a:r>
              <a:rPr lang="uk-UA" dirty="0" smtClean="0"/>
              <a:t/>
            </a:r>
            <a:br>
              <a:rPr lang="uk-UA" dirty="0" smtClean="0"/>
            </a:br>
            <a:r>
              <a:rPr lang="uk-UA" dirty="0"/>
              <a:t/>
            </a:r>
            <a:br>
              <a:rPr lang="uk-UA" dirty="0"/>
            </a:br>
            <a:r>
              <a:rPr lang="uk-UA" dirty="0"/>
              <a:t> </a:t>
            </a:r>
            <a:r>
              <a:rPr lang="uk-UA" dirty="0" smtClean="0"/>
              <a:t>       </a:t>
            </a:r>
            <a:r>
              <a:rPr lang="uk-UA" sz="4900" dirty="0" smtClean="0"/>
              <a:t> </a:t>
            </a:r>
            <a:endParaRPr lang="uk-UA" dirty="0"/>
          </a:p>
        </p:txBody>
      </p:sp>
      <p:sp>
        <p:nvSpPr>
          <p:cNvPr id="3" name="Объект 2"/>
          <p:cNvSpPr>
            <a:spLocks noGrp="1"/>
          </p:cNvSpPr>
          <p:nvPr>
            <p:ph sz="half" idx="1"/>
          </p:nvPr>
        </p:nvSpPr>
        <p:spPr>
          <a:xfrm>
            <a:off x="1043608" y="2609946"/>
            <a:ext cx="2243516" cy="2115198"/>
          </a:xfrm>
        </p:spPr>
        <p:txBody>
          <a:bodyPr>
            <a:normAutofit/>
          </a:bodyPr>
          <a:lstStyle/>
          <a:p>
            <a:endParaRPr lang="uk-UA" b="1" dirty="0"/>
          </a:p>
        </p:txBody>
      </p:sp>
      <p:sp>
        <p:nvSpPr>
          <p:cNvPr id="4" name="Объект 3"/>
          <p:cNvSpPr>
            <a:spLocks noGrp="1"/>
          </p:cNvSpPr>
          <p:nvPr>
            <p:ph sz="half" idx="2"/>
          </p:nvPr>
        </p:nvSpPr>
        <p:spPr>
          <a:xfrm>
            <a:off x="4048490" y="1124744"/>
            <a:ext cx="4574809" cy="5212555"/>
          </a:xfrm>
        </p:spPr>
        <p:txBody>
          <a:bodyPr>
            <a:noAutofit/>
          </a:bodyPr>
          <a:lstStyle/>
          <a:p>
            <a:pPr marL="0" indent="0" algn="ctr">
              <a:spcBef>
                <a:spcPts val="0"/>
              </a:spcBef>
              <a:buNone/>
            </a:pPr>
            <a:r>
              <a:rPr lang="uk-UA" sz="4000" b="1" dirty="0" smtClean="0">
                <a:solidFill>
                  <a:schemeClr val="tx1"/>
                </a:solidFill>
              </a:rPr>
              <a:t>Звіт </a:t>
            </a:r>
            <a:r>
              <a:rPr lang="en-US" sz="4000" b="1" dirty="0" smtClean="0">
                <a:solidFill>
                  <a:schemeClr val="tx1"/>
                </a:solidFill>
              </a:rPr>
              <a:t> </a:t>
            </a:r>
            <a:endParaRPr lang="uk-UA" sz="4000" b="1" dirty="0" smtClean="0">
              <a:solidFill>
                <a:schemeClr val="tx1"/>
              </a:solidFill>
            </a:endParaRPr>
          </a:p>
          <a:p>
            <a:pPr marL="0" indent="0" algn="ctr">
              <a:spcBef>
                <a:spcPts val="0"/>
              </a:spcBef>
              <a:buNone/>
            </a:pPr>
            <a:r>
              <a:rPr lang="uk-UA" sz="4000" b="1" dirty="0" smtClean="0">
                <a:solidFill>
                  <a:schemeClr val="tx1"/>
                </a:solidFill>
              </a:rPr>
              <a:t>факультету педагогічної освіти</a:t>
            </a:r>
          </a:p>
          <a:p>
            <a:pPr marL="0" indent="0" algn="ctr">
              <a:spcBef>
                <a:spcPts val="0"/>
              </a:spcBef>
              <a:buNone/>
            </a:pPr>
            <a:r>
              <a:rPr lang="uk-UA" sz="4000" b="1" dirty="0">
                <a:solidFill>
                  <a:schemeClr val="tx1"/>
                </a:solidFill>
              </a:rPr>
              <a:t>п</a:t>
            </a:r>
            <a:r>
              <a:rPr lang="uk-UA" sz="4000" b="1" dirty="0" smtClean="0">
                <a:solidFill>
                  <a:schemeClr val="tx1"/>
                </a:solidFill>
              </a:rPr>
              <a:t>ро наукову роботу </a:t>
            </a:r>
          </a:p>
          <a:p>
            <a:pPr marL="0" indent="0" algn="ctr">
              <a:spcBef>
                <a:spcPts val="0"/>
              </a:spcBef>
              <a:buNone/>
            </a:pPr>
            <a:r>
              <a:rPr lang="uk-UA" sz="4000" b="1" dirty="0">
                <a:solidFill>
                  <a:schemeClr val="tx1"/>
                </a:solidFill>
              </a:rPr>
              <a:t>у</a:t>
            </a:r>
            <a:r>
              <a:rPr lang="uk-UA" sz="4000" b="1" dirty="0" smtClean="0">
                <a:solidFill>
                  <a:schemeClr val="tx1"/>
                </a:solidFill>
              </a:rPr>
              <a:t> 20</a:t>
            </a:r>
            <a:r>
              <a:rPr lang="en-US" sz="4000" b="1" dirty="0" smtClean="0">
                <a:solidFill>
                  <a:schemeClr val="tx1"/>
                </a:solidFill>
              </a:rPr>
              <a:t>21</a:t>
            </a:r>
            <a:r>
              <a:rPr lang="uk-UA" sz="4000" b="1" dirty="0" smtClean="0">
                <a:solidFill>
                  <a:schemeClr val="tx1"/>
                </a:solidFill>
              </a:rPr>
              <a:t> році </a:t>
            </a:r>
            <a:endParaRPr lang="uk-UA" sz="4000" b="1" dirty="0">
              <a:solidFill>
                <a:schemeClr val="tx1"/>
              </a:solidFill>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667" y="1444924"/>
            <a:ext cx="2675564"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3933749"/>
      </p:ext>
    </p:extLst>
  </p:cSld>
  <p:clrMapOvr>
    <a:masterClrMapping/>
  </p:clrMapOvr>
  <mc:AlternateContent xmlns:mc="http://schemas.openxmlformats.org/markup-compatibility/2006" xmlns:p14="http://schemas.microsoft.com/office/powerpoint/2010/main">
    <mc:Choice Requires="p14">
      <p:transition spd="slow" p14:dur="2000" advTm="2295"/>
    </mc:Choice>
    <mc:Fallback xmlns="">
      <p:transition spd="slow" advTm="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8229600" cy="990600"/>
          </a:xfrm>
        </p:spPr>
        <p:txBody>
          <a:bodyPr>
            <a:normAutofit/>
          </a:bodyPr>
          <a:lstStyle/>
          <a:p>
            <a:r>
              <a:rPr lang="uk-UA" sz="2400" dirty="0" smtClean="0"/>
              <a:t>                            Захист докторських дисертацій </a:t>
            </a:r>
            <a:endParaRPr lang="uk-UA" sz="2400" dirty="0"/>
          </a:p>
        </p:txBody>
      </p:sp>
      <p:sp>
        <p:nvSpPr>
          <p:cNvPr id="3" name="Прямоугольник 2"/>
          <p:cNvSpPr/>
          <p:nvPr/>
        </p:nvSpPr>
        <p:spPr>
          <a:xfrm>
            <a:off x="251520" y="1268760"/>
            <a:ext cx="4248472" cy="5632311"/>
          </a:xfrm>
          <a:prstGeom prst="rect">
            <a:avLst/>
          </a:prstGeom>
        </p:spPr>
        <p:txBody>
          <a:bodyPr wrap="square">
            <a:spAutoFit/>
          </a:bodyPr>
          <a:lstStyle/>
          <a:p>
            <a:pPr marL="285750" lvl="0" indent="-285750">
              <a:buFont typeface="Wingdings" panose="05000000000000000000" pitchFamily="2" charset="2"/>
              <a:buChar char="q"/>
            </a:pPr>
            <a:r>
              <a:rPr lang="uk-UA" b="1" dirty="0" err="1"/>
              <a:t>Біляковська</a:t>
            </a:r>
            <a:r>
              <a:rPr lang="uk-UA" b="1" dirty="0"/>
              <a:t> О. О.  8.12.2020. </a:t>
            </a:r>
            <a:r>
              <a:rPr lang="uk-UA" dirty="0"/>
              <a:t>Система забезпечення якості професійної підготовки майбутніх вчителів у Республіці Польща та в Україні. 13.00.04 – теорія і методика професійної освіти.  </a:t>
            </a:r>
            <a:r>
              <a:rPr lang="uk-UA" dirty="0" smtClean="0"/>
              <a:t> </a:t>
            </a:r>
            <a:endParaRPr lang="uk-UA" dirty="0"/>
          </a:p>
          <a:p>
            <a:pPr marL="285750" lvl="0" indent="-285750">
              <a:buFont typeface="Wingdings" panose="05000000000000000000" pitchFamily="2" charset="2"/>
              <a:buChar char="q"/>
            </a:pPr>
            <a:endParaRPr lang="uk-UA" dirty="0"/>
          </a:p>
          <a:p>
            <a:pPr marL="285750" lvl="0" indent="-285750">
              <a:buFont typeface="Wingdings" panose="05000000000000000000" pitchFamily="2" charset="2"/>
              <a:buChar char="q"/>
            </a:pPr>
            <a:r>
              <a:rPr lang="uk-UA" b="1" dirty="0" err="1"/>
              <a:t>Караманов</a:t>
            </a:r>
            <a:r>
              <a:rPr lang="uk-UA" b="1" dirty="0"/>
              <a:t> О. В.  17.12.2020. </a:t>
            </a:r>
            <a:r>
              <a:rPr lang="uk-UA" dirty="0"/>
              <a:t>Теорія і практика педагогічної діяльності музеїв в сучасному освітньому просторі України. 13.00.01 – загальна педагогіка та історія педагогіки. </a:t>
            </a:r>
            <a:r>
              <a:rPr lang="uk-UA" dirty="0" smtClean="0"/>
              <a:t> </a:t>
            </a:r>
            <a:endParaRPr lang="uk-UA" dirty="0"/>
          </a:p>
          <a:p>
            <a:pPr marL="285750" lvl="0" indent="-285750">
              <a:buFont typeface="Wingdings" panose="05000000000000000000" pitchFamily="2" charset="2"/>
              <a:buChar char="q"/>
            </a:pPr>
            <a:endParaRPr lang="uk-UA" dirty="0"/>
          </a:p>
          <a:p>
            <a:pPr marL="285750" indent="-285750">
              <a:buFont typeface="Wingdings" panose="05000000000000000000" pitchFamily="2" charset="2"/>
              <a:buChar char="q"/>
            </a:pPr>
            <a:r>
              <a:rPr lang="uk-UA" b="1" dirty="0"/>
              <a:t>Ферт О.Г.  22.12.2020. </a:t>
            </a:r>
            <a:r>
              <a:rPr lang="uk-UA" dirty="0"/>
              <a:t>Диференційований підхід до дітей з порушеннями психічного </a:t>
            </a:r>
            <a:r>
              <a:rPr lang="uk-UA" dirty="0" err="1"/>
              <a:t>розвтку</a:t>
            </a:r>
            <a:r>
              <a:rPr lang="uk-UA" dirty="0"/>
              <a:t> в інклюзивному освітньому процесі. 13.00.03 – </a:t>
            </a:r>
            <a:r>
              <a:rPr lang="uk-UA" dirty="0" err="1"/>
              <a:t>корекційна</a:t>
            </a:r>
            <a:r>
              <a:rPr lang="uk-UA" dirty="0"/>
              <a:t> педагогіка. </a:t>
            </a:r>
            <a:r>
              <a:rPr lang="uk-UA" dirty="0" smtClean="0"/>
              <a:t> </a:t>
            </a:r>
            <a:endParaRPr lang="uk-UA" dirty="0"/>
          </a:p>
        </p:txBody>
      </p:sp>
      <p:graphicFrame>
        <p:nvGraphicFramePr>
          <p:cNvPr id="4" name="Таблица 3"/>
          <p:cNvGraphicFramePr>
            <a:graphicFrameLocks noGrp="1"/>
          </p:cNvGraphicFramePr>
          <p:nvPr>
            <p:extLst>
              <p:ext uri="{D42A27DB-BD31-4B8C-83A1-F6EECF244321}">
                <p14:modId xmlns:p14="http://schemas.microsoft.com/office/powerpoint/2010/main" val="2168490227"/>
              </p:ext>
            </p:extLst>
          </p:nvPr>
        </p:nvGraphicFramePr>
        <p:xfrm>
          <a:off x="4499992" y="1484784"/>
          <a:ext cx="4464496" cy="4968552"/>
        </p:xfrm>
        <a:graphic>
          <a:graphicData uri="http://schemas.openxmlformats.org/drawingml/2006/table">
            <a:tbl>
              <a:tblPr firstRow="1" bandRow="1">
                <a:tableStyleId>{5C22544A-7EE6-4342-B048-85BDC9FD1C3A}</a:tableStyleId>
              </a:tblPr>
              <a:tblGrid>
                <a:gridCol w="4464496"/>
              </a:tblGrid>
              <a:tr h="4968552">
                <a:tc>
                  <a:txBody>
                    <a:bodyPr/>
                    <a:lstStyle/>
                    <a:p>
                      <a:endParaRPr lang="uk-UA" dirty="0"/>
                    </a:p>
                  </a:txBody>
                  <a:tcPr/>
                </a:tc>
              </a:tr>
            </a:tbl>
          </a:graphicData>
        </a:graphic>
      </p:graphicFrame>
      <p:pic>
        <p:nvPicPr>
          <p:cNvPr id="4098" name="Picture 2" descr="C:\Users\Home\Desktop\САЙТ2021\201194505_4027640170689328_304875532086624219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444907"/>
            <a:ext cx="4500072" cy="528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819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9600" cy="519336"/>
          </a:xfrm>
        </p:spPr>
        <p:txBody>
          <a:bodyPr>
            <a:normAutofit fontScale="90000"/>
          </a:bodyPr>
          <a:lstStyle/>
          <a:p>
            <a:r>
              <a:rPr lang="en-US" dirty="0" smtClean="0"/>
              <a:t> </a:t>
            </a:r>
            <a:r>
              <a:rPr lang="uk-UA" dirty="0" smtClean="0"/>
              <a:t>                  </a:t>
            </a:r>
            <a:r>
              <a:rPr lang="ru-RU" sz="2400" dirty="0" err="1" smtClean="0"/>
              <a:t>Захист</a:t>
            </a:r>
            <a:r>
              <a:rPr lang="ru-RU" sz="2400" dirty="0" smtClean="0"/>
              <a:t> </a:t>
            </a:r>
            <a:r>
              <a:rPr lang="ru-RU" sz="2400" dirty="0" err="1" smtClean="0"/>
              <a:t>докторських</a:t>
            </a:r>
            <a:r>
              <a:rPr lang="ru-RU" sz="2400" dirty="0" smtClean="0"/>
              <a:t> </a:t>
            </a:r>
            <a:r>
              <a:rPr lang="ru-RU" sz="2400" dirty="0" err="1" smtClean="0"/>
              <a:t>дисертац</a:t>
            </a:r>
            <a:r>
              <a:rPr lang="uk-UA" sz="2400" dirty="0"/>
              <a:t>і</a:t>
            </a:r>
            <a:r>
              <a:rPr lang="ru-RU" sz="2400" dirty="0" smtClean="0"/>
              <a:t>й </a:t>
            </a:r>
            <a:endParaRPr lang="uk-UA" sz="2400" dirty="0"/>
          </a:p>
        </p:txBody>
      </p:sp>
      <p:sp>
        <p:nvSpPr>
          <p:cNvPr id="3" name="Прямоугольник 2"/>
          <p:cNvSpPr/>
          <p:nvPr/>
        </p:nvSpPr>
        <p:spPr>
          <a:xfrm>
            <a:off x="251520" y="1484784"/>
            <a:ext cx="3528392" cy="4708981"/>
          </a:xfrm>
          <a:prstGeom prst="rect">
            <a:avLst/>
          </a:prstGeom>
        </p:spPr>
        <p:txBody>
          <a:bodyPr wrap="square">
            <a:spAutoFit/>
          </a:bodyPr>
          <a:lstStyle/>
          <a:p>
            <a:r>
              <a:rPr lang="uk-UA" sz="2000" b="1" dirty="0"/>
              <a:t>П’ятакова Г. П. 30.03.2021 р </a:t>
            </a:r>
            <a:r>
              <a:rPr lang="uk-UA" sz="2000" dirty="0"/>
              <a:t>Тенденції професійної підготовки магістрів філологічних спеціальностей в університетах країн Вишеградської групи. 13.00.04 – теорія і методика професійної освіти.  </a:t>
            </a:r>
            <a:r>
              <a:rPr lang="en-US" sz="2000" dirty="0"/>
              <a:t> </a:t>
            </a:r>
            <a:r>
              <a:rPr lang="uk-UA" sz="2000" b="1" dirty="0"/>
              <a:t/>
            </a:r>
            <a:br>
              <a:rPr lang="uk-UA" sz="2000" b="1" dirty="0"/>
            </a:br>
            <a:r>
              <a:rPr lang="uk-UA" sz="2000" b="1" dirty="0"/>
              <a:t>Кальченко Л.В.</a:t>
            </a:r>
            <a:r>
              <a:rPr lang="uk-UA" sz="2000" dirty="0"/>
              <a:t> </a:t>
            </a:r>
            <a:r>
              <a:rPr lang="uk-UA" sz="2000" b="1" dirty="0"/>
              <a:t>14.05.2021</a:t>
            </a:r>
            <a:r>
              <a:rPr lang="uk-UA" sz="2000" dirty="0"/>
              <a:t>. Теорія і практика превенції соціального сирітства в умовах територіальної громади міста. 13.00.05 – соціальна педагогіка. </a:t>
            </a:r>
            <a:r>
              <a:rPr lang="en-US" sz="2000" dirty="0"/>
              <a:t> </a:t>
            </a:r>
            <a:r>
              <a:rPr lang="uk-UA" sz="2000" dirty="0"/>
              <a:t>                            </a:t>
            </a:r>
            <a:r>
              <a:rPr lang="uk-UA" sz="2000" dirty="0" smtClean="0"/>
              <a:t> </a:t>
            </a:r>
            <a:endParaRPr lang="uk-UA" sz="2000" dirty="0"/>
          </a:p>
        </p:txBody>
      </p:sp>
      <p:pic>
        <p:nvPicPr>
          <p:cNvPr id="3074" name="Picture 2" descr="C:\Users\Home\Desktop\САЙТ2021\166746096_3800008256785855_414020625993093481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484784"/>
            <a:ext cx="3852000" cy="3852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ome\Desktop\САЙТ2021\186484345_3931371410316205_252081811024456294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523" y="2636912"/>
            <a:ext cx="2700000" cy="40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03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uk-UA" sz="1800" b="1" dirty="0" smtClean="0"/>
              <a:t>ЗАХИСТИ  КАНДИДАТСЬКИХ ДИСЕРТАЦІЙ  </a:t>
            </a:r>
            <a:endParaRPr lang="uk-UA" sz="1800" b="1" dirty="0"/>
          </a:p>
        </p:txBody>
      </p:sp>
      <p:sp>
        <p:nvSpPr>
          <p:cNvPr id="4" name="Объект 3"/>
          <p:cNvSpPr>
            <a:spLocks noGrp="1"/>
          </p:cNvSpPr>
          <p:nvPr>
            <p:ph idx="1"/>
          </p:nvPr>
        </p:nvSpPr>
        <p:spPr>
          <a:xfrm>
            <a:off x="539552" y="1340768"/>
            <a:ext cx="8253586" cy="5164832"/>
          </a:xfrm>
        </p:spPr>
        <p:txBody>
          <a:bodyPr>
            <a:normAutofit/>
          </a:bodyPr>
          <a:lstStyle/>
          <a:p>
            <a:pPr marL="0" lvl="0" indent="0">
              <a:buNone/>
            </a:pPr>
            <a:endParaRPr lang="uk-UA" dirty="0"/>
          </a:p>
          <a:p>
            <a:pPr lvl="0" algn="ctr">
              <a:buFont typeface="Wingdings" pitchFamily="2" charset="2"/>
              <a:buChar char="q"/>
            </a:pPr>
            <a:endParaRPr lang="uk-UA" sz="5600" dirty="0" smtClean="0"/>
          </a:p>
          <a:p>
            <a:pPr marL="0" lvl="0" indent="0">
              <a:buNone/>
            </a:pPr>
            <a:endParaRPr lang="uk-UA" sz="5600" dirty="0" smtClean="0"/>
          </a:p>
          <a:p>
            <a:pPr marL="0" lvl="0" indent="0">
              <a:buNone/>
            </a:pPr>
            <a:r>
              <a:rPr lang="uk-UA" sz="5600" dirty="0" smtClean="0"/>
              <a:t> </a:t>
            </a:r>
          </a:p>
          <a:p>
            <a:pPr>
              <a:buNone/>
            </a:pPr>
            <a:endParaRPr lang="uk-UA" dirty="0" smtClean="0"/>
          </a:p>
          <a:p>
            <a:pPr marL="0" indent="0">
              <a:buNone/>
            </a:pPr>
            <a:endParaRPr lang="uk-UA" dirty="0"/>
          </a:p>
        </p:txBody>
      </p:sp>
      <p:graphicFrame>
        <p:nvGraphicFramePr>
          <p:cNvPr id="13" name="Таблица 12"/>
          <p:cNvGraphicFramePr>
            <a:graphicFrameLocks noGrp="1"/>
          </p:cNvGraphicFramePr>
          <p:nvPr>
            <p:extLst>
              <p:ext uri="{D42A27DB-BD31-4B8C-83A1-F6EECF244321}">
                <p14:modId xmlns:p14="http://schemas.microsoft.com/office/powerpoint/2010/main" val="3206985394"/>
              </p:ext>
            </p:extLst>
          </p:nvPr>
        </p:nvGraphicFramePr>
        <p:xfrm>
          <a:off x="793808" y="2389852"/>
          <a:ext cx="4786304" cy="1310640"/>
        </p:xfrm>
        <a:graphic>
          <a:graphicData uri="http://schemas.openxmlformats.org/drawingml/2006/table">
            <a:tbl>
              <a:tblPr firstRow="1" bandRow="1">
                <a:tableStyleId>{5C22544A-7EE6-4342-B048-85BDC9FD1C3A}</a:tableStyleId>
              </a:tblPr>
              <a:tblGrid>
                <a:gridCol w="4786304">
                  <a:extLst>
                    <a:ext uri="{9D8B030D-6E8A-4147-A177-3AD203B41FA5}">
                      <a16:colId xmlns="" xmlns:a16="http://schemas.microsoft.com/office/drawing/2014/main" val="20000"/>
                    </a:ext>
                  </a:extLst>
                </a:gridCol>
              </a:tblGrid>
              <a:tr h="0">
                <a:tc>
                  <a:txBody>
                    <a:bodyPr/>
                    <a:lstStyle/>
                    <a:p>
                      <a:r>
                        <a:rPr lang="uk-UA" sz="1600" b="1" kern="1200" dirty="0" err="1" smtClean="0">
                          <a:solidFill>
                            <a:schemeClr val="lt1"/>
                          </a:solidFill>
                          <a:effectLst/>
                          <a:latin typeface="+mn-lt"/>
                          <a:ea typeface="+mn-ea"/>
                          <a:cs typeface="+mn-cs"/>
                        </a:rPr>
                        <a:t>Породько</a:t>
                      </a:r>
                      <a:r>
                        <a:rPr lang="uk-UA" sz="1600" b="1" kern="1200" dirty="0" smtClean="0">
                          <a:solidFill>
                            <a:schemeClr val="lt1"/>
                          </a:solidFill>
                          <a:effectLst/>
                          <a:latin typeface="+mn-lt"/>
                          <a:ea typeface="+mn-ea"/>
                          <a:cs typeface="+mn-cs"/>
                        </a:rPr>
                        <a:t> М.І. </a:t>
                      </a:r>
                      <a:r>
                        <a:rPr lang="ru-RU" sz="1600" b="1" kern="1200" dirty="0" err="1" smtClean="0">
                          <a:solidFill>
                            <a:schemeClr val="lt1"/>
                          </a:solidFill>
                          <a:effectLst/>
                          <a:latin typeface="+mn-lt"/>
                          <a:ea typeface="+mn-ea"/>
                          <a:cs typeface="+mn-cs"/>
                        </a:rPr>
                        <a:t>Корекція</a:t>
                      </a:r>
                      <a:r>
                        <a:rPr lang="ru-RU" sz="1600" b="1" kern="1200" dirty="0" smtClean="0">
                          <a:solidFill>
                            <a:schemeClr val="lt1"/>
                          </a:solidFill>
                          <a:effectLst/>
                          <a:latin typeface="+mn-lt"/>
                          <a:ea typeface="+mn-ea"/>
                          <a:cs typeface="+mn-cs"/>
                        </a:rPr>
                        <a:t> психомоторного </a:t>
                      </a:r>
                      <a:r>
                        <a:rPr lang="ru-RU" sz="1600" b="1" kern="1200" dirty="0" err="1" smtClean="0">
                          <a:solidFill>
                            <a:schemeClr val="lt1"/>
                          </a:solidFill>
                          <a:effectLst/>
                          <a:latin typeface="+mn-lt"/>
                          <a:ea typeface="+mn-ea"/>
                          <a:cs typeface="+mn-cs"/>
                        </a:rPr>
                        <a:t>розвитку</a:t>
                      </a:r>
                      <a:r>
                        <a:rPr lang="ru-RU" sz="1600" b="1" kern="1200" dirty="0" smtClean="0">
                          <a:solidFill>
                            <a:schemeClr val="lt1"/>
                          </a:solidFill>
                          <a:effectLst/>
                          <a:latin typeface="+mn-lt"/>
                          <a:ea typeface="+mn-ea"/>
                          <a:cs typeface="+mn-cs"/>
                        </a:rPr>
                        <a:t> </a:t>
                      </a:r>
                      <a:r>
                        <a:rPr lang="ru-RU" sz="1600" b="1" kern="1200" dirty="0" err="1" smtClean="0">
                          <a:solidFill>
                            <a:schemeClr val="lt1"/>
                          </a:solidFill>
                          <a:effectLst/>
                          <a:latin typeface="+mn-lt"/>
                          <a:ea typeface="+mn-ea"/>
                          <a:cs typeface="+mn-cs"/>
                        </a:rPr>
                        <a:t>дітей</a:t>
                      </a:r>
                      <a:r>
                        <a:rPr lang="ru-RU" sz="1600" b="1" kern="1200" dirty="0" smtClean="0">
                          <a:solidFill>
                            <a:schemeClr val="lt1"/>
                          </a:solidFill>
                          <a:effectLst/>
                          <a:latin typeface="+mn-lt"/>
                          <a:ea typeface="+mn-ea"/>
                          <a:cs typeface="+mn-cs"/>
                        </a:rPr>
                        <a:t> з </a:t>
                      </a:r>
                      <a:r>
                        <a:rPr lang="ru-RU" sz="1600" b="1" kern="1200" dirty="0" err="1" smtClean="0">
                          <a:solidFill>
                            <a:schemeClr val="lt1"/>
                          </a:solidFill>
                          <a:effectLst/>
                          <a:latin typeface="+mn-lt"/>
                          <a:ea typeface="+mn-ea"/>
                          <a:cs typeface="+mn-cs"/>
                        </a:rPr>
                        <a:t>розладами</a:t>
                      </a:r>
                      <a:r>
                        <a:rPr lang="ru-RU" sz="1600" b="1" kern="1200" dirty="0" smtClean="0">
                          <a:solidFill>
                            <a:schemeClr val="lt1"/>
                          </a:solidFill>
                          <a:effectLst/>
                          <a:latin typeface="+mn-lt"/>
                          <a:ea typeface="+mn-ea"/>
                          <a:cs typeface="+mn-cs"/>
                        </a:rPr>
                        <a:t> </a:t>
                      </a:r>
                      <a:r>
                        <a:rPr lang="ru-RU" sz="1600" b="1" kern="1200" dirty="0" err="1" smtClean="0">
                          <a:solidFill>
                            <a:schemeClr val="lt1"/>
                          </a:solidFill>
                          <a:effectLst/>
                          <a:latin typeface="+mn-lt"/>
                          <a:ea typeface="+mn-ea"/>
                          <a:cs typeface="+mn-cs"/>
                        </a:rPr>
                        <a:t>аутистичного</a:t>
                      </a:r>
                      <a:r>
                        <a:rPr lang="ru-RU" sz="1600" b="1" kern="1200" dirty="0" smtClean="0">
                          <a:solidFill>
                            <a:schemeClr val="lt1"/>
                          </a:solidFill>
                          <a:effectLst/>
                          <a:latin typeface="+mn-lt"/>
                          <a:ea typeface="+mn-ea"/>
                          <a:cs typeface="+mn-cs"/>
                        </a:rPr>
                        <a:t> спектру </a:t>
                      </a:r>
                      <a:r>
                        <a:rPr lang="ru-RU" sz="1600" b="1" kern="1200" dirty="0" err="1" smtClean="0">
                          <a:solidFill>
                            <a:schemeClr val="lt1"/>
                          </a:solidFill>
                          <a:effectLst/>
                          <a:latin typeface="+mn-lt"/>
                          <a:ea typeface="+mn-ea"/>
                          <a:cs typeface="+mn-cs"/>
                        </a:rPr>
                        <a:t>засобами</a:t>
                      </a:r>
                      <a:r>
                        <a:rPr lang="ru-RU" sz="1600" b="1" kern="1200" dirty="0" smtClean="0">
                          <a:solidFill>
                            <a:schemeClr val="lt1"/>
                          </a:solidFill>
                          <a:effectLst/>
                          <a:latin typeface="+mn-lt"/>
                          <a:ea typeface="+mn-ea"/>
                          <a:cs typeface="+mn-cs"/>
                        </a:rPr>
                        <a:t> </a:t>
                      </a:r>
                      <a:r>
                        <a:rPr lang="ru-RU" sz="1600" b="1" kern="1200" dirty="0" err="1" smtClean="0">
                          <a:solidFill>
                            <a:schemeClr val="lt1"/>
                          </a:solidFill>
                          <a:effectLst/>
                          <a:latin typeface="+mn-lt"/>
                          <a:ea typeface="+mn-ea"/>
                          <a:cs typeface="+mn-cs"/>
                        </a:rPr>
                        <a:t>фізичного</a:t>
                      </a:r>
                      <a:r>
                        <a:rPr lang="ru-RU" sz="1600" b="1" kern="1200" dirty="0" smtClean="0">
                          <a:solidFill>
                            <a:schemeClr val="lt1"/>
                          </a:solidFill>
                          <a:effectLst/>
                          <a:latin typeface="+mn-lt"/>
                          <a:ea typeface="+mn-ea"/>
                          <a:cs typeface="+mn-cs"/>
                        </a:rPr>
                        <a:t> </a:t>
                      </a:r>
                      <a:r>
                        <a:rPr lang="ru-RU" sz="1600" b="1" kern="1200" dirty="0" err="1" smtClean="0">
                          <a:solidFill>
                            <a:schemeClr val="lt1"/>
                          </a:solidFill>
                          <a:effectLst/>
                          <a:latin typeface="+mn-lt"/>
                          <a:ea typeface="+mn-ea"/>
                          <a:cs typeface="+mn-cs"/>
                        </a:rPr>
                        <a:t>виховання</a:t>
                      </a:r>
                      <a:r>
                        <a:rPr lang="ru-RU" sz="1600" b="1" kern="1200" dirty="0" smtClean="0">
                          <a:solidFill>
                            <a:schemeClr val="lt1"/>
                          </a:solidFill>
                          <a:effectLst/>
                          <a:latin typeface="+mn-lt"/>
                          <a:ea typeface="+mn-ea"/>
                          <a:cs typeface="+mn-cs"/>
                        </a:rPr>
                        <a:t> </a:t>
                      </a:r>
                      <a:r>
                        <a:rPr lang="uk-UA" sz="1600" b="1" kern="1200" dirty="0" smtClean="0">
                          <a:solidFill>
                            <a:schemeClr val="lt1"/>
                          </a:solidFill>
                          <a:effectLst/>
                          <a:latin typeface="+mn-lt"/>
                          <a:ea typeface="+mn-ea"/>
                          <a:cs typeface="+mn-cs"/>
                        </a:rPr>
                        <a:t>13.00.03 – </a:t>
                      </a:r>
                      <a:r>
                        <a:rPr lang="uk-UA" sz="1600" b="1" kern="1200" dirty="0" err="1" smtClean="0">
                          <a:solidFill>
                            <a:schemeClr val="lt1"/>
                          </a:solidFill>
                          <a:effectLst/>
                          <a:latin typeface="+mn-lt"/>
                          <a:ea typeface="+mn-ea"/>
                          <a:cs typeface="+mn-cs"/>
                        </a:rPr>
                        <a:t>корекційна</a:t>
                      </a:r>
                      <a:r>
                        <a:rPr lang="uk-UA" sz="1600" b="1" kern="1200" dirty="0" smtClean="0">
                          <a:solidFill>
                            <a:schemeClr val="lt1"/>
                          </a:solidFill>
                          <a:effectLst/>
                          <a:latin typeface="+mn-lt"/>
                          <a:ea typeface="+mn-ea"/>
                          <a:cs typeface="+mn-cs"/>
                        </a:rPr>
                        <a:t> педагогіка. 24 березня 2021 р. </a:t>
                      </a:r>
                      <a:endParaRPr lang="uk-UA" sz="1600" dirty="0"/>
                    </a:p>
                  </a:txBody>
                  <a:tcPr/>
                </a:tc>
                <a:extLst>
                  <a:ext uri="{0D108BD9-81ED-4DB2-BD59-A6C34878D82A}">
                    <a16:rowId xmlns="" xmlns:a16="http://schemas.microsoft.com/office/drawing/2014/main" val="10000"/>
                  </a:ext>
                </a:extLst>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4223076848"/>
              </p:ext>
            </p:extLst>
          </p:nvPr>
        </p:nvGraphicFramePr>
        <p:xfrm>
          <a:off x="769426" y="3789040"/>
          <a:ext cx="4752528" cy="1296144"/>
        </p:xfrm>
        <a:graphic>
          <a:graphicData uri="http://schemas.openxmlformats.org/drawingml/2006/table">
            <a:tbl>
              <a:tblPr firstRow="1" bandRow="1">
                <a:tableStyleId>{5C22544A-7EE6-4342-B048-85BDC9FD1C3A}</a:tableStyleId>
              </a:tblPr>
              <a:tblGrid>
                <a:gridCol w="4752528">
                  <a:extLst>
                    <a:ext uri="{9D8B030D-6E8A-4147-A177-3AD203B41FA5}">
                      <a16:colId xmlns="" xmlns:a16="http://schemas.microsoft.com/office/drawing/2014/main" val="20000"/>
                    </a:ext>
                  </a:extLst>
                </a:gridCol>
              </a:tblGrid>
              <a:tr h="1296144">
                <a:tc>
                  <a:txBody>
                    <a:bodyPr/>
                    <a:lstStyle/>
                    <a:p>
                      <a:r>
                        <a:rPr lang="uk-UA" sz="1600" b="1" kern="1200" dirty="0" err="1" smtClean="0">
                          <a:solidFill>
                            <a:schemeClr val="lt1"/>
                          </a:solidFill>
                          <a:effectLst/>
                          <a:latin typeface="+mn-lt"/>
                          <a:ea typeface="+mn-ea"/>
                          <a:cs typeface="+mn-cs"/>
                        </a:rPr>
                        <a:t>Призванська</a:t>
                      </a:r>
                      <a:r>
                        <a:rPr lang="uk-UA" sz="1600" b="1" kern="1200" dirty="0" smtClean="0">
                          <a:solidFill>
                            <a:schemeClr val="lt1"/>
                          </a:solidFill>
                          <a:effectLst/>
                          <a:latin typeface="+mn-lt"/>
                          <a:ea typeface="+mn-ea"/>
                          <a:cs typeface="+mn-cs"/>
                        </a:rPr>
                        <a:t> Р.А. Психологічні засади </a:t>
                      </a:r>
                      <a:r>
                        <a:rPr lang="uk-UA" sz="1600" b="1" kern="1200" dirty="0" err="1" smtClean="0">
                          <a:solidFill>
                            <a:schemeClr val="lt1"/>
                          </a:solidFill>
                          <a:effectLst/>
                          <a:latin typeface="+mn-lt"/>
                          <a:ea typeface="+mn-ea"/>
                          <a:cs typeface="+mn-cs"/>
                        </a:rPr>
                        <a:t>музикотерапевтичної</a:t>
                      </a:r>
                      <a:r>
                        <a:rPr lang="uk-UA" sz="1600" b="1" kern="1200" dirty="0" smtClean="0">
                          <a:solidFill>
                            <a:schemeClr val="lt1"/>
                          </a:solidFill>
                          <a:effectLst/>
                          <a:latin typeface="+mn-lt"/>
                          <a:ea typeface="+mn-ea"/>
                          <a:cs typeface="+mn-cs"/>
                        </a:rPr>
                        <a:t> роботи з дітьми з розладами </a:t>
                      </a:r>
                      <a:r>
                        <a:rPr lang="uk-UA" sz="1600" b="1" kern="1200" dirty="0" err="1" smtClean="0">
                          <a:solidFill>
                            <a:schemeClr val="lt1"/>
                          </a:solidFill>
                          <a:effectLst/>
                          <a:latin typeface="+mn-lt"/>
                          <a:ea typeface="+mn-ea"/>
                          <a:cs typeface="+mn-cs"/>
                        </a:rPr>
                        <a:t>аутистичного</a:t>
                      </a:r>
                      <a:r>
                        <a:rPr lang="uk-UA" sz="1600" b="1" kern="1200" dirty="0" smtClean="0">
                          <a:solidFill>
                            <a:schemeClr val="lt1"/>
                          </a:solidFill>
                          <a:effectLst/>
                          <a:latin typeface="+mn-lt"/>
                          <a:ea typeface="+mn-ea"/>
                          <a:cs typeface="+mn-cs"/>
                        </a:rPr>
                        <a:t> спектру. 13.00.08 – спеціальна психологія. 12 травня 2021 р. </a:t>
                      </a:r>
                      <a:endParaRPr lang="uk-UA" sz="1600" dirty="0"/>
                    </a:p>
                  </a:txBody>
                  <a:tcPr/>
                </a:tc>
                <a:extLst>
                  <a:ext uri="{0D108BD9-81ED-4DB2-BD59-A6C34878D82A}">
                    <a16:rowId xmlns="" xmlns:a16="http://schemas.microsoft.com/office/drawing/2014/main" val="10000"/>
                  </a:ext>
                </a:extLst>
              </a:tr>
            </a:tbl>
          </a:graphicData>
        </a:graphic>
      </p:graphicFrame>
      <p:graphicFrame>
        <p:nvGraphicFramePr>
          <p:cNvPr id="16" name="Таблица 15"/>
          <p:cNvGraphicFramePr>
            <a:graphicFrameLocks noGrp="1"/>
          </p:cNvGraphicFramePr>
          <p:nvPr>
            <p:extLst>
              <p:ext uri="{D42A27DB-BD31-4B8C-83A1-F6EECF244321}">
                <p14:modId xmlns:p14="http://schemas.microsoft.com/office/powerpoint/2010/main" val="1066366420"/>
              </p:ext>
            </p:extLst>
          </p:nvPr>
        </p:nvGraphicFramePr>
        <p:xfrm>
          <a:off x="755576" y="5013176"/>
          <a:ext cx="4752528" cy="1066800"/>
        </p:xfrm>
        <a:graphic>
          <a:graphicData uri="http://schemas.openxmlformats.org/drawingml/2006/table">
            <a:tbl>
              <a:tblPr firstRow="1" bandRow="1">
                <a:tableStyleId>{5C22544A-7EE6-4342-B048-85BDC9FD1C3A}</a:tableStyleId>
              </a:tblPr>
              <a:tblGrid>
                <a:gridCol w="4752528">
                  <a:extLst>
                    <a:ext uri="{9D8B030D-6E8A-4147-A177-3AD203B41FA5}">
                      <a16:colId xmlns="" xmlns:a16="http://schemas.microsoft.com/office/drawing/2014/main" val="20000"/>
                    </a:ext>
                  </a:extLst>
                </a:gridCol>
              </a:tblGrid>
              <a:tr h="966977">
                <a:tc>
                  <a:txBody>
                    <a:bodyPr/>
                    <a:lstStyle/>
                    <a:p>
                      <a:r>
                        <a:rPr lang="uk-UA" sz="1600" b="1" kern="1200" dirty="0" smtClean="0">
                          <a:solidFill>
                            <a:schemeClr val="lt1"/>
                          </a:solidFill>
                          <a:effectLst/>
                          <a:latin typeface="+mn-lt"/>
                          <a:ea typeface="+mn-ea"/>
                          <a:cs typeface="+mn-cs"/>
                        </a:rPr>
                        <a:t>Сидорович О.І. Психологічні чинники формування професійної самосвідомості майбутніх спеціальних педагогів. 13.00.08 – спеціальна психологія. 12 травня 2021 р</a:t>
                      </a:r>
                      <a:endParaRPr lang="uk-UA" sz="1600" dirty="0"/>
                    </a:p>
                  </a:txBody>
                  <a:tcPr/>
                </a:tc>
                <a:extLst>
                  <a:ext uri="{0D108BD9-81ED-4DB2-BD59-A6C34878D82A}">
                    <a16:rowId xmlns="" xmlns:a16="http://schemas.microsoft.com/office/drawing/2014/main" val="10000"/>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2898549712"/>
              </p:ext>
            </p:extLst>
          </p:nvPr>
        </p:nvGraphicFramePr>
        <p:xfrm>
          <a:off x="794139" y="1268760"/>
          <a:ext cx="4752528" cy="1008112"/>
        </p:xfrm>
        <a:graphic>
          <a:graphicData uri="http://schemas.openxmlformats.org/drawingml/2006/table">
            <a:tbl>
              <a:tblPr firstRow="1" bandRow="1">
                <a:tableStyleId>{5C22544A-7EE6-4342-B048-85BDC9FD1C3A}</a:tableStyleId>
              </a:tblPr>
              <a:tblGrid>
                <a:gridCol w="4752528">
                  <a:extLst>
                    <a:ext uri="{9D8B030D-6E8A-4147-A177-3AD203B41FA5}">
                      <a16:colId xmlns="" xmlns:a16="http://schemas.microsoft.com/office/drawing/2014/main" val="20000"/>
                    </a:ext>
                  </a:extLst>
                </a:gridCol>
              </a:tblGrid>
              <a:tr h="1008112">
                <a:tc>
                  <a:txBody>
                    <a:bodyPr/>
                    <a:lstStyle/>
                    <a:p>
                      <a:r>
                        <a:rPr lang="uk-UA" sz="1600" b="1" kern="1200" dirty="0" err="1" smtClean="0">
                          <a:solidFill>
                            <a:schemeClr val="lt1"/>
                          </a:solidFill>
                          <a:effectLst/>
                          <a:latin typeface="+mn-lt"/>
                          <a:ea typeface="+mn-ea"/>
                          <a:cs typeface="+mn-cs"/>
                        </a:rPr>
                        <a:t>Кобилецька</a:t>
                      </a:r>
                      <a:r>
                        <a:rPr lang="uk-UA" sz="1600" b="1" kern="1200" dirty="0" smtClean="0">
                          <a:solidFill>
                            <a:schemeClr val="lt1"/>
                          </a:solidFill>
                          <a:effectLst/>
                          <a:latin typeface="+mn-lt"/>
                          <a:ea typeface="+mn-ea"/>
                          <a:cs typeface="+mn-cs"/>
                        </a:rPr>
                        <a:t> Л.В. </a:t>
                      </a:r>
                      <a:r>
                        <a:rPr lang="uk-UA" sz="1600" b="1" kern="1200" baseline="0" dirty="0" smtClean="0">
                          <a:solidFill>
                            <a:schemeClr val="lt1"/>
                          </a:solidFill>
                          <a:effectLst/>
                          <a:latin typeface="+mn-lt"/>
                          <a:ea typeface="+mn-ea"/>
                          <a:cs typeface="+mn-cs"/>
                        </a:rPr>
                        <a:t> </a:t>
                      </a:r>
                      <a:r>
                        <a:rPr lang="uk-UA" sz="1600" b="1" kern="1200" dirty="0" smtClean="0">
                          <a:solidFill>
                            <a:schemeClr val="lt1"/>
                          </a:solidFill>
                          <a:effectLst/>
                          <a:latin typeface="+mn-lt"/>
                          <a:ea typeface="+mn-ea"/>
                          <a:cs typeface="+mn-cs"/>
                        </a:rPr>
                        <a:t>Часові </a:t>
                      </a:r>
                      <a:r>
                        <a:rPr lang="uk-UA" sz="1600" b="1" kern="1200" dirty="0" smtClean="0">
                          <a:solidFill>
                            <a:schemeClr val="lt1"/>
                          </a:solidFill>
                          <a:effectLst/>
                          <a:latin typeface="+mn-lt"/>
                          <a:ea typeface="+mn-ea"/>
                          <a:cs typeface="+mn-cs"/>
                        </a:rPr>
                        <a:t>та просторові відношення у сучасній чеській фразеології. 10.02.03 – слов’янські мови. 1 грудня 2020 р. </a:t>
                      </a:r>
                      <a:endParaRPr lang="uk-UA" sz="1600" dirty="0"/>
                    </a:p>
                  </a:txBody>
                  <a:tcPr/>
                </a:tc>
                <a:extLst>
                  <a:ext uri="{0D108BD9-81ED-4DB2-BD59-A6C34878D82A}">
                    <a16:rowId xmlns="" xmlns:a16="http://schemas.microsoft.com/office/drawing/2014/main" val="10000"/>
                  </a:ext>
                </a:extLst>
              </a:tr>
            </a:tbl>
          </a:graphicData>
        </a:graphic>
      </p:graphicFrame>
      <p:pic>
        <p:nvPicPr>
          <p:cNvPr id="4098" name="Picture 2" descr="C:\Users\Home\Desktop\САЙТ2021\186472608_3930637140389632_866774095242431933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56" y="4581128"/>
            <a:ext cx="2088000" cy="208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ome\Desktop\САЙТ2021\186348445_3930637143722965_705514524963830126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853" y="3645128"/>
            <a:ext cx="1872000" cy="1872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Home\Desktop\САЙТ2021\245416555_1136203190120156_3594191610728032788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196752"/>
            <a:ext cx="1944000" cy="19342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Home\Desktop\САЙТ2021\164136381_3802366796508165_918736155256796105_o-1-663x10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4685" y="2075934"/>
            <a:ext cx="1656000" cy="255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904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smtClean="0"/>
              <a:t>Захист дисертації на здобуття  доктора філософії</a:t>
            </a:r>
            <a:endParaRPr lang="uk-UA" sz="2800" dirty="0"/>
          </a:p>
        </p:txBody>
      </p:sp>
      <p:pic>
        <p:nvPicPr>
          <p:cNvPr id="3074" name="Picture 2" descr="C:\Users\Home\Desktop\176850031_2532396690402398_162028411937770363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56792"/>
            <a:ext cx="3384000" cy="190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Home\Desktop\САЙТ2021\174196907_3862186077234739_6727704587024624295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560" y="3717032"/>
            <a:ext cx="2772000" cy="2772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ome\Desktop\САЙТ2021\176486152_2532396557069078_1050233516593083807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060848"/>
            <a:ext cx="36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28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       </a:t>
            </a:r>
            <a:r>
              <a:rPr lang="uk-UA" sz="2800" dirty="0" smtClean="0"/>
              <a:t>         </a:t>
            </a:r>
            <a:r>
              <a:rPr lang="uk-UA" sz="2400" b="1" dirty="0" smtClean="0"/>
              <a:t>ПІДГОТОВКА КАДРІВ ВИЩОЇ КВАЛІФІКАЦІЇ </a:t>
            </a:r>
            <a:endParaRPr lang="uk-UA" sz="2400" b="1" dirty="0"/>
          </a:p>
        </p:txBody>
      </p:sp>
      <p:sp>
        <p:nvSpPr>
          <p:cNvPr id="4" name="Текст 2"/>
          <p:cNvSpPr txBox="1">
            <a:spLocks/>
          </p:cNvSpPr>
          <p:nvPr/>
        </p:nvSpPr>
        <p:spPr>
          <a:xfrm>
            <a:off x="467544" y="1700808"/>
            <a:ext cx="2139696" cy="4243615"/>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uk-UA" sz="1600" b="1" dirty="0" smtClean="0"/>
              <a:t> </a:t>
            </a:r>
            <a:endParaRPr lang="uk-UA" sz="1600" dirty="0" smtClean="0"/>
          </a:p>
          <a:p>
            <a:endParaRPr lang="en-US" b="1" dirty="0" smtClean="0"/>
          </a:p>
          <a:p>
            <a:endParaRPr lang="uk-UA" dirty="0"/>
          </a:p>
        </p:txBody>
      </p:sp>
      <p:sp>
        <p:nvSpPr>
          <p:cNvPr id="5" name="Текст 2"/>
          <p:cNvSpPr txBox="1">
            <a:spLocks/>
          </p:cNvSpPr>
          <p:nvPr/>
        </p:nvSpPr>
        <p:spPr>
          <a:xfrm>
            <a:off x="6012160" y="1588855"/>
            <a:ext cx="2376264" cy="4548415"/>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uk-UA" dirty="0"/>
          </a:p>
        </p:txBody>
      </p:sp>
      <p:sp>
        <p:nvSpPr>
          <p:cNvPr id="6" name="Текст 2"/>
          <p:cNvSpPr txBox="1">
            <a:spLocks/>
          </p:cNvSpPr>
          <p:nvPr/>
        </p:nvSpPr>
        <p:spPr>
          <a:xfrm flipH="1">
            <a:off x="3062136" y="1700808"/>
            <a:ext cx="2310336" cy="4548415"/>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uk-UA" sz="1600" b="1" dirty="0" smtClean="0"/>
              <a:t> </a:t>
            </a:r>
            <a:endParaRPr lang="uk-UA" sz="1600" dirty="0" smtClean="0"/>
          </a:p>
          <a:p>
            <a:endParaRPr lang="uk-UA" sz="1600" b="1" dirty="0" smtClean="0"/>
          </a:p>
          <a:p>
            <a:endParaRPr lang="en-US" sz="1600" b="1" dirty="0" smtClean="0"/>
          </a:p>
          <a:p>
            <a:endParaRPr lang="uk-UA" dirty="0"/>
          </a:p>
        </p:txBody>
      </p:sp>
      <p:graphicFrame>
        <p:nvGraphicFramePr>
          <p:cNvPr id="3" name="Таблица 2"/>
          <p:cNvGraphicFramePr>
            <a:graphicFrameLocks noGrp="1"/>
          </p:cNvGraphicFramePr>
          <p:nvPr>
            <p:extLst>
              <p:ext uri="{D42A27DB-BD31-4B8C-83A1-F6EECF244321}">
                <p14:modId xmlns:p14="http://schemas.microsoft.com/office/powerpoint/2010/main" val="2714614925"/>
              </p:ext>
            </p:extLst>
          </p:nvPr>
        </p:nvGraphicFramePr>
        <p:xfrm>
          <a:off x="755576" y="1844824"/>
          <a:ext cx="1800200" cy="3600400"/>
        </p:xfrm>
        <a:graphic>
          <a:graphicData uri="http://schemas.openxmlformats.org/drawingml/2006/table">
            <a:tbl>
              <a:tblPr firstRow="1" bandRow="1">
                <a:tableStyleId>{5C22544A-7EE6-4342-B048-85BDC9FD1C3A}</a:tableStyleId>
              </a:tblPr>
              <a:tblGrid>
                <a:gridCol w="1800200">
                  <a:extLst>
                    <a:ext uri="{9D8B030D-6E8A-4147-A177-3AD203B41FA5}">
                      <a16:colId xmlns="" xmlns:a16="http://schemas.microsoft.com/office/drawing/2014/main" val="20000"/>
                    </a:ext>
                  </a:extLst>
                </a:gridCol>
              </a:tblGrid>
              <a:tr h="3600400">
                <a:tc>
                  <a:txBody>
                    <a:bodyPr/>
                    <a:lstStyle/>
                    <a:p>
                      <a:r>
                        <a:rPr lang="uk-UA" sz="1600" b="1" dirty="0" smtClean="0"/>
                        <a:t>1.Освітньо-наукова програма  підготовки доктора  </a:t>
                      </a:r>
                      <a:r>
                        <a:rPr lang="en-US" sz="1600" b="1" dirty="0" smtClean="0"/>
                        <a:t>PhD</a:t>
                      </a:r>
                    </a:p>
                    <a:p>
                      <a:pPr marL="0" indent="0">
                        <a:buNone/>
                      </a:pPr>
                      <a:r>
                        <a:rPr lang="uk-UA" sz="1600" dirty="0" smtClean="0"/>
                        <a:t>Спеціальність 015 Професійна освіта</a:t>
                      </a:r>
                    </a:p>
                    <a:p>
                      <a:pPr marL="0" indent="0">
                        <a:buNone/>
                      </a:pPr>
                      <a:endParaRPr lang="uk-UA" sz="1600" dirty="0" smtClean="0"/>
                    </a:p>
                    <a:p>
                      <a:r>
                        <a:rPr lang="uk-UA" sz="1600" dirty="0" smtClean="0"/>
                        <a:t>2017 – 4</a:t>
                      </a:r>
                    </a:p>
                    <a:p>
                      <a:r>
                        <a:rPr lang="uk-UA" sz="1600" dirty="0" smtClean="0"/>
                        <a:t>2018 – 2  </a:t>
                      </a:r>
                    </a:p>
                    <a:p>
                      <a:r>
                        <a:rPr lang="uk-UA" sz="1600" dirty="0" smtClean="0"/>
                        <a:t>2019 -- 5</a:t>
                      </a:r>
                    </a:p>
                    <a:p>
                      <a:r>
                        <a:rPr lang="uk-UA" sz="1600" dirty="0" smtClean="0"/>
                        <a:t>2020 -  2</a:t>
                      </a:r>
                    </a:p>
                    <a:p>
                      <a:endParaRPr lang="uk-UA" dirty="0"/>
                    </a:p>
                  </a:txBody>
                  <a:tcPr/>
                </a:tc>
                <a:extLst>
                  <a:ext uri="{0D108BD9-81ED-4DB2-BD59-A6C34878D82A}">
                    <a16:rowId xmlns="" xmlns:a16="http://schemas.microsoft.com/office/drawing/2014/main" val="10000"/>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386782311"/>
              </p:ext>
            </p:extLst>
          </p:nvPr>
        </p:nvGraphicFramePr>
        <p:xfrm>
          <a:off x="2915816" y="1916832"/>
          <a:ext cx="1944216" cy="3528392"/>
        </p:xfrm>
        <a:graphic>
          <a:graphicData uri="http://schemas.openxmlformats.org/drawingml/2006/table">
            <a:tbl>
              <a:tblPr firstRow="1" bandRow="1">
                <a:tableStyleId>{5C22544A-7EE6-4342-B048-85BDC9FD1C3A}</a:tableStyleId>
              </a:tblPr>
              <a:tblGrid>
                <a:gridCol w="1944216">
                  <a:extLst>
                    <a:ext uri="{9D8B030D-6E8A-4147-A177-3AD203B41FA5}">
                      <a16:colId xmlns="" xmlns:a16="http://schemas.microsoft.com/office/drawing/2014/main" val="20000"/>
                    </a:ext>
                  </a:extLst>
                </a:gridCol>
              </a:tblGrid>
              <a:tr h="3528392">
                <a:tc>
                  <a:txBody>
                    <a:bodyPr/>
                    <a:lstStyle/>
                    <a:p>
                      <a:pPr marL="0" indent="0">
                        <a:buNone/>
                      </a:pPr>
                      <a:r>
                        <a:rPr lang="uk-UA" sz="1600" b="1" dirty="0" smtClean="0"/>
                        <a:t>2. </a:t>
                      </a:r>
                      <a:r>
                        <a:rPr lang="uk-UA" sz="1600" b="1" dirty="0" err="1" smtClean="0"/>
                        <a:t>Освітньо-наукова</a:t>
                      </a:r>
                      <a:r>
                        <a:rPr lang="uk-UA" sz="1600" b="1" dirty="0" smtClean="0"/>
                        <a:t> програма  підготовки доктора  </a:t>
                      </a:r>
                      <a:r>
                        <a:rPr lang="en-US" sz="1600" b="1" dirty="0" smtClean="0"/>
                        <a:t>PhD</a:t>
                      </a:r>
                    </a:p>
                    <a:p>
                      <a:pPr marL="0" indent="0">
                        <a:buNone/>
                      </a:pPr>
                      <a:r>
                        <a:rPr lang="uk-UA" sz="1600" dirty="0" smtClean="0"/>
                        <a:t>Спеціальність 011 Освітні, педагогічні науки</a:t>
                      </a:r>
                    </a:p>
                    <a:p>
                      <a:endParaRPr lang="uk-UA" sz="1600" dirty="0" smtClean="0"/>
                    </a:p>
                    <a:p>
                      <a:r>
                        <a:rPr lang="uk-UA" sz="1600" dirty="0" smtClean="0"/>
                        <a:t>2020 -  2</a:t>
                      </a:r>
                    </a:p>
                    <a:p>
                      <a:r>
                        <a:rPr lang="uk-UA" sz="1600" dirty="0" smtClean="0"/>
                        <a:t>2021 -  4 </a:t>
                      </a:r>
                    </a:p>
                    <a:p>
                      <a:endParaRPr lang="uk-UA" dirty="0"/>
                    </a:p>
                  </a:txBody>
                  <a:tcPr/>
                </a:tc>
                <a:extLst>
                  <a:ext uri="{0D108BD9-81ED-4DB2-BD59-A6C34878D82A}">
                    <a16:rowId xmlns="" xmlns:a16="http://schemas.microsoft.com/office/drawing/2014/main" val="10000"/>
                  </a:ext>
                </a:extLst>
              </a:tr>
            </a:tbl>
          </a:graphicData>
        </a:graphic>
      </p:graphicFrame>
      <p:sp>
        <p:nvSpPr>
          <p:cNvPr id="9" name="Плюс 8"/>
          <p:cNvSpPr/>
          <p:nvPr/>
        </p:nvSpPr>
        <p:spPr>
          <a:xfrm>
            <a:off x="4915272" y="2948663"/>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aphicFrame>
        <p:nvGraphicFramePr>
          <p:cNvPr id="10" name="Таблица 9"/>
          <p:cNvGraphicFramePr>
            <a:graphicFrameLocks noGrp="1"/>
          </p:cNvGraphicFramePr>
          <p:nvPr>
            <p:extLst>
              <p:ext uri="{D42A27DB-BD31-4B8C-83A1-F6EECF244321}">
                <p14:modId xmlns:p14="http://schemas.microsoft.com/office/powerpoint/2010/main" val="3288207306"/>
              </p:ext>
            </p:extLst>
          </p:nvPr>
        </p:nvGraphicFramePr>
        <p:xfrm>
          <a:off x="5847811" y="2060848"/>
          <a:ext cx="2375404" cy="3240360"/>
        </p:xfrm>
        <a:graphic>
          <a:graphicData uri="http://schemas.openxmlformats.org/drawingml/2006/table">
            <a:tbl>
              <a:tblPr firstRow="1" bandRow="1">
                <a:tableStyleId>{5C22544A-7EE6-4342-B048-85BDC9FD1C3A}</a:tableStyleId>
              </a:tblPr>
              <a:tblGrid>
                <a:gridCol w="2375404">
                  <a:extLst>
                    <a:ext uri="{9D8B030D-6E8A-4147-A177-3AD203B41FA5}">
                      <a16:colId xmlns="" xmlns:a16="http://schemas.microsoft.com/office/drawing/2014/main" val="20000"/>
                    </a:ext>
                  </a:extLst>
                </a:gridCol>
              </a:tblGrid>
              <a:tr h="3240360">
                <a:tc>
                  <a:txBody>
                    <a:bodyPr/>
                    <a:lstStyle/>
                    <a:p>
                      <a:pPr marL="0" indent="0">
                        <a:buNone/>
                      </a:pPr>
                      <a:r>
                        <a:rPr lang="uk-UA" sz="1600" b="1" dirty="0" smtClean="0"/>
                        <a:t>3.</a:t>
                      </a:r>
                      <a:r>
                        <a:rPr lang="uk-UA" sz="1600" b="1" baseline="0" dirty="0" smtClean="0"/>
                        <a:t> </a:t>
                      </a:r>
                      <a:r>
                        <a:rPr lang="uk-UA" sz="1600" b="1" dirty="0" err="1" smtClean="0"/>
                        <a:t>Освітньо-наукова</a:t>
                      </a:r>
                      <a:r>
                        <a:rPr lang="uk-UA" sz="1600" b="1" dirty="0" smtClean="0"/>
                        <a:t> програма  підготовки доктора  </a:t>
                      </a:r>
                      <a:r>
                        <a:rPr lang="en-US" sz="1600" b="1" dirty="0" smtClean="0"/>
                        <a:t>PhD</a:t>
                      </a:r>
                    </a:p>
                    <a:p>
                      <a:pPr marL="0" indent="0">
                        <a:buNone/>
                      </a:pPr>
                      <a:endParaRPr lang="uk-UA" sz="1600" dirty="0" smtClean="0"/>
                    </a:p>
                    <a:p>
                      <a:pPr marL="0" indent="0">
                        <a:buNone/>
                      </a:pPr>
                      <a:r>
                        <a:rPr lang="uk-UA" sz="1600" dirty="0" smtClean="0"/>
                        <a:t>Спеціальність 016 </a:t>
                      </a:r>
                    </a:p>
                    <a:p>
                      <a:pPr marL="0" indent="0">
                        <a:buNone/>
                      </a:pPr>
                      <a:r>
                        <a:rPr lang="uk-UA" sz="1600" dirty="0" smtClean="0"/>
                        <a:t>Спеціальна освіта</a:t>
                      </a:r>
                    </a:p>
                    <a:p>
                      <a:pPr marL="0" indent="0">
                        <a:buNone/>
                      </a:pPr>
                      <a:r>
                        <a:rPr lang="uk-UA" sz="1600" dirty="0" smtClean="0"/>
                        <a:t>ОНП Психолого-педагогічний супровід осіб з аутизмом </a:t>
                      </a:r>
                    </a:p>
                    <a:p>
                      <a:endParaRPr lang="uk-UA" sz="1600" dirty="0"/>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835711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        Публікації: монографії, посібники  </a:t>
            </a:r>
            <a:endParaRPr lang="uk-UA" dirty="0"/>
          </a:p>
        </p:txBody>
      </p:sp>
      <p:pic>
        <p:nvPicPr>
          <p:cNvPr id="3" name="Діаграма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33406"/>
            <a:ext cx="7704856" cy="491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944" y="620688"/>
            <a:ext cx="3360000" cy="2520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2169419" cy="2952000"/>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429000"/>
            <a:ext cx="2016000" cy="2921156"/>
          </a:xfrm>
          <a:prstGeom prst="rect">
            <a:avLst/>
          </a:prstGeom>
        </p:spPr>
      </p:pic>
    </p:spTree>
    <p:extLst>
      <p:ext uri="{BB962C8B-B14F-4D97-AF65-F5344CB8AC3E}">
        <p14:creationId xmlns:p14="http://schemas.microsoft.com/office/powerpoint/2010/main" val="307874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2488" y="992598"/>
            <a:ext cx="3216000" cy="241200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540799"/>
            <a:ext cx="2311686" cy="3276000"/>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929" y="603174"/>
            <a:ext cx="2340000" cy="3261338"/>
          </a:xfrm>
          <a:prstGeom prst="rect">
            <a:avLst/>
          </a:prstGeom>
        </p:spPr>
      </p:pic>
      <p:graphicFrame>
        <p:nvGraphicFramePr>
          <p:cNvPr id="5" name="Об'єкт 4"/>
          <p:cNvGraphicFramePr>
            <a:graphicFrameLocks noChangeAspect="1"/>
          </p:cNvGraphicFramePr>
          <p:nvPr>
            <p:extLst>
              <p:ext uri="{D42A27DB-BD31-4B8C-83A1-F6EECF244321}">
                <p14:modId xmlns:p14="http://schemas.microsoft.com/office/powerpoint/2010/main" val="2175452185"/>
              </p:ext>
            </p:extLst>
          </p:nvPr>
        </p:nvGraphicFramePr>
        <p:xfrm>
          <a:off x="3923928" y="3914687"/>
          <a:ext cx="2448000" cy="3095989"/>
        </p:xfrm>
        <a:graphic>
          <a:graphicData uri="http://schemas.openxmlformats.org/presentationml/2006/ole">
            <mc:AlternateContent xmlns:mc="http://schemas.openxmlformats.org/markup-compatibility/2006">
              <mc:Choice xmlns:v="urn:schemas-microsoft-com:vml" Requires="v">
                <p:oleObj spid="_x0000_s1090" name="Acrobat Document" r:id="rId6" imgW="5667480" imgH="8020080" progId="AcroExch.Document.DC">
                  <p:embed/>
                </p:oleObj>
              </mc:Choice>
              <mc:Fallback>
                <p:oleObj name="Acrobat Document" r:id="rId6" imgW="5667480" imgH="8020080" progId="AcroExch.Document.DC">
                  <p:embed/>
                  <p:pic>
                    <p:nvPicPr>
                      <p:cNvPr id="0" name=""/>
                      <p:cNvPicPr/>
                      <p:nvPr/>
                    </p:nvPicPr>
                    <p:blipFill>
                      <a:blip r:embed="rId7"/>
                      <a:stretch>
                        <a:fillRect/>
                      </a:stretch>
                    </p:blipFill>
                    <p:spPr>
                      <a:xfrm>
                        <a:off x="3923928" y="3914687"/>
                        <a:ext cx="2448000" cy="3095989"/>
                      </a:xfrm>
                      <a:prstGeom prst="rect">
                        <a:avLst/>
                      </a:prstGeom>
                    </p:spPr>
                  </p:pic>
                </p:oleObj>
              </mc:Fallback>
            </mc:AlternateContent>
          </a:graphicData>
        </a:graphic>
      </p:graphicFrame>
      <p:graphicFrame>
        <p:nvGraphicFramePr>
          <p:cNvPr id="6" name="Об'єкт 5"/>
          <p:cNvGraphicFramePr>
            <a:graphicFrameLocks noChangeAspect="1"/>
          </p:cNvGraphicFramePr>
          <p:nvPr>
            <p:extLst>
              <p:ext uri="{D42A27DB-BD31-4B8C-83A1-F6EECF244321}">
                <p14:modId xmlns:p14="http://schemas.microsoft.com/office/powerpoint/2010/main" val="258223821"/>
              </p:ext>
            </p:extLst>
          </p:nvPr>
        </p:nvGraphicFramePr>
        <p:xfrm>
          <a:off x="2651201" y="3968592"/>
          <a:ext cx="1958810" cy="2772000"/>
        </p:xfrm>
        <a:graphic>
          <a:graphicData uri="http://schemas.openxmlformats.org/presentationml/2006/ole">
            <mc:AlternateContent xmlns:mc="http://schemas.openxmlformats.org/markup-compatibility/2006">
              <mc:Choice xmlns:v="urn:schemas-microsoft-com:vml" Requires="v">
                <p:oleObj spid="_x0000_s1091" name="Acrobat Document" r:id="rId8" imgW="5667146" imgH="8019927" progId="AcroExch.Document.DC">
                  <p:embed/>
                </p:oleObj>
              </mc:Choice>
              <mc:Fallback>
                <p:oleObj name="Acrobat Document" r:id="rId8" imgW="5667146" imgH="8019927" progId="AcroExch.Document.DC">
                  <p:embed/>
                  <p:pic>
                    <p:nvPicPr>
                      <p:cNvPr id="0" name=""/>
                      <p:cNvPicPr/>
                      <p:nvPr/>
                    </p:nvPicPr>
                    <p:blipFill>
                      <a:blip r:embed="rId9"/>
                      <a:stretch>
                        <a:fillRect/>
                      </a:stretch>
                    </p:blipFill>
                    <p:spPr>
                      <a:xfrm>
                        <a:off x="2651201" y="3968592"/>
                        <a:ext cx="1958810" cy="2772000"/>
                      </a:xfrm>
                      <a:prstGeom prst="rect">
                        <a:avLst/>
                      </a:prstGeom>
                    </p:spPr>
                  </p:pic>
                </p:oleObj>
              </mc:Fallback>
            </mc:AlternateContent>
          </a:graphicData>
        </a:graphic>
      </p:graphicFrame>
      <p:graphicFrame>
        <p:nvGraphicFramePr>
          <p:cNvPr id="8" name="Об'єкт 7"/>
          <p:cNvGraphicFramePr>
            <a:graphicFrameLocks noChangeAspect="1"/>
          </p:cNvGraphicFramePr>
          <p:nvPr>
            <p:extLst>
              <p:ext uri="{D42A27DB-BD31-4B8C-83A1-F6EECF244321}">
                <p14:modId xmlns:p14="http://schemas.microsoft.com/office/powerpoint/2010/main" val="305341392"/>
              </p:ext>
            </p:extLst>
          </p:nvPr>
        </p:nvGraphicFramePr>
        <p:xfrm>
          <a:off x="4975392" y="3962400"/>
          <a:ext cx="1898315" cy="2706960"/>
        </p:xfrm>
        <a:graphic>
          <a:graphicData uri="http://schemas.openxmlformats.org/presentationml/2006/ole">
            <mc:AlternateContent xmlns:mc="http://schemas.openxmlformats.org/markup-compatibility/2006">
              <mc:Choice xmlns:v="urn:schemas-microsoft-com:vml" Requires="v">
                <p:oleObj spid="_x0000_s1092" name="Acrobat Document" r:id="rId10" imgW="5667480" imgH="8020080" progId="AcroExch.Document.DC">
                  <p:embed/>
                </p:oleObj>
              </mc:Choice>
              <mc:Fallback>
                <p:oleObj name="Acrobat Document" r:id="rId10" imgW="5667480" imgH="8020080" progId="AcroExch.Document.DC">
                  <p:embed/>
                  <p:pic>
                    <p:nvPicPr>
                      <p:cNvPr id="0" name=""/>
                      <p:cNvPicPr/>
                      <p:nvPr/>
                    </p:nvPicPr>
                    <p:blipFill>
                      <a:blip r:embed="rId11"/>
                      <a:stretch>
                        <a:fillRect/>
                      </a:stretch>
                    </p:blipFill>
                    <p:spPr>
                      <a:xfrm>
                        <a:off x="4975392" y="3962400"/>
                        <a:ext cx="1898315" cy="2706960"/>
                      </a:xfrm>
                      <a:prstGeom prst="rect">
                        <a:avLst/>
                      </a:prstGeom>
                    </p:spPr>
                  </p:pic>
                </p:oleObj>
              </mc:Fallback>
            </mc:AlternateContent>
          </a:graphicData>
        </a:graphic>
      </p:graphicFrame>
    </p:spTree>
    <p:extLst>
      <p:ext uri="{BB962C8B-B14F-4D97-AF65-F5344CB8AC3E}">
        <p14:creationId xmlns:p14="http://schemas.microsoft.com/office/powerpoint/2010/main" val="3941010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dirty="0" smtClean="0"/>
              <a:t> </a:t>
            </a:r>
            <a:r>
              <a:rPr lang="uk-UA" dirty="0"/>
              <a:t> </a:t>
            </a:r>
            <a:r>
              <a:rPr lang="uk-UA" dirty="0" smtClean="0"/>
              <a:t> Публікації: наукові СТАТТІ </a:t>
            </a:r>
            <a:endParaRPr lang="uk-UA" dirty="0"/>
          </a:p>
        </p:txBody>
      </p:sp>
      <p:pic>
        <p:nvPicPr>
          <p:cNvPr id="2050" name="Діаграма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79560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355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50784648"/>
              </p:ext>
            </p:extLst>
          </p:nvPr>
        </p:nvGraphicFramePr>
        <p:xfrm>
          <a:off x="0" y="344855"/>
          <a:ext cx="8712969" cy="6533020"/>
        </p:xfrm>
        <a:graphic>
          <a:graphicData uri="http://schemas.openxmlformats.org/drawingml/2006/table">
            <a:tbl>
              <a:tblPr>
                <a:tableStyleId>{5C22544A-7EE6-4342-B048-85BDC9FD1C3A}</a:tableStyleId>
              </a:tblPr>
              <a:tblGrid>
                <a:gridCol w="2351604"/>
                <a:gridCol w="1371887"/>
                <a:gridCol w="1247809"/>
                <a:gridCol w="1246930"/>
                <a:gridCol w="1247809"/>
                <a:gridCol w="1246930"/>
              </a:tblGrid>
              <a:tr h="38805">
                <a:tc>
                  <a:txBody>
                    <a:bodyPr/>
                    <a:lstStyle/>
                    <a:p>
                      <a:pPr algn="ctr">
                        <a:lnSpc>
                          <a:spcPct val="115000"/>
                        </a:lnSpc>
                        <a:spcAft>
                          <a:spcPts val="0"/>
                        </a:spcAft>
                      </a:pPr>
                      <a:r>
                        <a:rPr lang="en-US" sz="1400" dirty="0">
                          <a:effectLst/>
                        </a:rPr>
                        <a:t> </a:t>
                      </a:r>
                      <a:endParaRPr lang="uk-UA" sz="1400" dirty="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uk-UA" sz="1400" b="1" dirty="0">
                          <a:effectLst/>
                        </a:rPr>
                        <a:t>Всього по ФПО </a:t>
                      </a:r>
                      <a:endParaRPr lang="uk-UA" sz="1400" b="1"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uk-UA" sz="1400" b="1" dirty="0" err="1">
                          <a:effectLst/>
                        </a:rPr>
                        <a:t>К-ра</a:t>
                      </a:r>
                      <a:r>
                        <a:rPr lang="uk-UA" sz="1400" b="1" dirty="0">
                          <a:effectLst/>
                        </a:rPr>
                        <a:t> ЗППВШ</a:t>
                      </a:r>
                      <a:endParaRPr lang="uk-UA" sz="1400" b="1"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gn="ctr">
                        <a:lnSpc>
                          <a:spcPct val="115000"/>
                        </a:lnSpc>
                        <a:spcAft>
                          <a:spcPts val="0"/>
                        </a:spcAft>
                      </a:pPr>
                      <a:r>
                        <a:rPr lang="uk-UA" sz="1400" b="1" dirty="0" err="1">
                          <a:effectLst/>
                        </a:rPr>
                        <a:t>К-ра</a:t>
                      </a:r>
                      <a:r>
                        <a:rPr lang="uk-UA" sz="1400" b="1" dirty="0">
                          <a:effectLst/>
                        </a:rPr>
                        <a:t> ПДО</a:t>
                      </a:r>
                      <a:endParaRPr lang="uk-UA" sz="1400" b="1" dirty="0">
                        <a:effectLst/>
                        <a:latin typeface="Times New Roman"/>
                        <a:ea typeface="Times New Roman"/>
                        <a:cs typeface="Times New Roman"/>
                      </a:endParaRPr>
                    </a:p>
                  </a:txBody>
                  <a:tcPr marL="44450" marR="44450" marT="0" marB="0"/>
                </a:tc>
                <a:tc>
                  <a:txBody>
                    <a:bodyPr/>
                    <a:lstStyle/>
                    <a:p>
                      <a:pPr>
                        <a:lnSpc>
                          <a:spcPct val="115000"/>
                        </a:lnSpc>
                        <a:spcAft>
                          <a:spcPts val="0"/>
                        </a:spcAft>
                      </a:pPr>
                      <a:r>
                        <a:rPr lang="uk-UA" sz="1400" b="1" dirty="0">
                          <a:effectLst/>
                        </a:rPr>
                        <a:t>  </a:t>
                      </a:r>
                      <a:r>
                        <a:rPr lang="uk-UA" sz="1400" b="1" dirty="0" smtClean="0">
                          <a:effectLst/>
                        </a:rPr>
                        <a:t> </a:t>
                      </a:r>
                      <a:r>
                        <a:rPr lang="uk-UA" sz="1400" b="1" dirty="0" err="1">
                          <a:effectLst/>
                        </a:rPr>
                        <a:t>К-ра</a:t>
                      </a:r>
                      <a:r>
                        <a:rPr lang="uk-UA" sz="1400" b="1" dirty="0">
                          <a:effectLst/>
                        </a:rPr>
                        <a:t> СОСР</a:t>
                      </a:r>
                      <a:endParaRPr lang="uk-UA" sz="1400" b="1"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nSpc>
                          <a:spcPct val="115000"/>
                        </a:lnSpc>
                        <a:spcAft>
                          <a:spcPts val="0"/>
                        </a:spcAft>
                      </a:pPr>
                      <a:r>
                        <a:rPr lang="uk-UA" sz="1400" b="1" dirty="0" err="1">
                          <a:effectLst/>
                        </a:rPr>
                        <a:t>К-ра</a:t>
                      </a:r>
                      <a:r>
                        <a:rPr lang="uk-UA" sz="1400" b="1" dirty="0">
                          <a:effectLst/>
                        </a:rPr>
                        <a:t> </a:t>
                      </a:r>
                      <a:r>
                        <a:rPr lang="uk-UA" sz="1400" b="1" dirty="0" err="1">
                          <a:effectLst/>
                        </a:rPr>
                        <a:t>Фв</a:t>
                      </a:r>
                      <a:r>
                        <a:rPr lang="uk-UA" sz="1400" b="1" dirty="0">
                          <a:effectLst/>
                        </a:rPr>
                        <a:t>  та С</a:t>
                      </a:r>
                      <a:endParaRPr lang="uk-UA" sz="1400" b="1" dirty="0">
                        <a:effectLst/>
                        <a:latin typeface="Times New Roman"/>
                        <a:ea typeface="Times New Roman"/>
                        <a:cs typeface="Times New Roman"/>
                      </a:endParaRPr>
                    </a:p>
                  </a:txBody>
                  <a:tcPr marL="44450" marR="44450" marT="0" marB="0"/>
                </a:tc>
              </a:tr>
              <a:tr h="228867">
                <a:tc gridSpan="6">
                  <a:txBody>
                    <a:bodyPr/>
                    <a:lstStyle/>
                    <a:p>
                      <a:pPr algn="ctr">
                        <a:lnSpc>
                          <a:spcPct val="115000"/>
                        </a:lnSpc>
                        <a:spcBef>
                          <a:spcPts val="300"/>
                        </a:spcBef>
                        <a:spcAft>
                          <a:spcPts val="300"/>
                        </a:spcAft>
                      </a:pPr>
                      <a:r>
                        <a:rPr lang="en-US" sz="1400" b="1" dirty="0" smtClean="0">
                          <a:effectLst/>
                        </a:rPr>
                        <a:t>                                              </a:t>
                      </a:r>
                      <a:r>
                        <a:rPr lang="ru-RU" sz="1400" b="1" dirty="0" err="1" smtClean="0">
                          <a:effectLst/>
                        </a:rPr>
                        <a:t>Публікації</a:t>
                      </a:r>
                      <a:endParaRPr lang="uk-UA" sz="1400" b="1" dirty="0">
                        <a:effectLst/>
                        <a:latin typeface="Times New Roman"/>
                        <a:ea typeface="Times New Roman"/>
                        <a:cs typeface="Times New Roman"/>
                      </a:endParaRPr>
                    </a:p>
                  </a:txBody>
                  <a:tcPr marL="44450" marR="44450" marT="0" marB="0">
                    <a:solidFill>
                      <a:schemeClr val="accent4">
                        <a:lumMod val="40000"/>
                        <a:lumOff val="60000"/>
                      </a:schemeClr>
                    </a:solidFill>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c hMerge="1">
                  <a:txBody>
                    <a:bodyPr/>
                    <a:lstStyle/>
                    <a:p>
                      <a:endParaRPr lang="uk-UA"/>
                    </a:p>
                  </a:txBody>
                  <a:tcPr/>
                </a:tc>
              </a:tr>
              <a:tr h="477950">
                <a:tc>
                  <a:txBody>
                    <a:bodyPr/>
                    <a:lstStyle/>
                    <a:p>
                      <a:pPr>
                        <a:lnSpc>
                          <a:spcPct val="115000"/>
                        </a:lnSpc>
                        <a:spcAft>
                          <a:spcPts val="0"/>
                        </a:spcAft>
                      </a:pPr>
                      <a:r>
                        <a:rPr lang="ru-RU" sz="1400" dirty="0" err="1">
                          <a:effectLst/>
                        </a:rPr>
                        <a:t>Монографії</a:t>
                      </a:r>
                      <a:r>
                        <a:rPr lang="ru-RU" sz="1400" dirty="0">
                          <a:effectLst/>
                        </a:rPr>
                        <a:t> (к-</a:t>
                      </a:r>
                      <a:r>
                        <a:rPr lang="ru-RU" sz="1400" dirty="0" err="1">
                          <a:effectLst/>
                        </a:rPr>
                        <a:t>сть</a:t>
                      </a:r>
                      <a:r>
                        <a:rPr lang="ru-RU" sz="1400" dirty="0">
                          <a:effectLst/>
                        </a:rPr>
                        <a:t> / </a:t>
                      </a:r>
                      <a:r>
                        <a:rPr lang="ru-RU" sz="1400" dirty="0" err="1">
                          <a:effectLst/>
                        </a:rPr>
                        <a:t>друк</a:t>
                      </a:r>
                      <a:r>
                        <a:rPr lang="ru-RU" sz="1400" dirty="0">
                          <a:effectLst/>
                        </a:rPr>
                        <a:t>. </a:t>
                      </a:r>
                      <a:r>
                        <a:rPr lang="ru-RU" sz="1400" dirty="0" err="1">
                          <a:effectLst/>
                        </a:rPr>
                        <a:t>арк</a:t>
                      </a:r>
                      <a:r>
                        <a:rPr lang="ru-RU" sz="1400" dirty="0">
                          <a:effectLst/>
                        </a:rPr>
                        <a:t>.)</a:t>
                      </a:r>
                      <a:endParaRPr lang="uk-UA" sz="1400" dirty="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uk-UA" sz="1400" dirty="0">
                          <a:effectLst/>
                        </a:rPr>
                        <a:t>6 </a:t>
                      </a:r>
                      <a:r>
                        <a:rPr lang="en-US" sz="1400" dirty="0">
                          <a:effectLst/>
                        </a:rPr>
                        <a:t>/  67,5</a:t>
                      </a:r>
                      <a:endParaRPr lang="uk-UA" sz="1400"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dirty="0">
                          <a:effectLst/>
                        </a:rPr>
                        <a:t>1 / 3,6</a:t>
                      </a:r>
                      <a:endParaRPr lang="uk-UA" sz="1400"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gn="ctr">
                        <a:lnSpc>
                          <a:spcPct val="115000"/>
                        </a:lnSpc>
                        <a:spcAft>
                          <a:spcPts val="0"/>
                        </a:spcAft>
                      </a:pPr>
                      <a:r>
                        <a:rPr lang="en-US" sz="1400" cap="all" dirty="0">
                          <a:effectLst/>
                        </a:rPr>
                        <a:t>1 / 1,8</a:t>
                      </a:r>
                      <a:endParaRPr lang="uk-UA" sz="1400"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4 / 62,1</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en-US" sz="1400" cap="all">
                          <a:effectLst/>
                        </a:rPr>
                        <a:t>-</a:t>
                      </a:r>
                      <a:endParaRPr lang="uk-UA" sz="1400">
                        <a:effectLst/>
                        <a:latin typeface="Times New Roman"/>
                        <a:ea typeface="Times New Roman"/>
                        <a:cs typeface="Times New Roman"/>
                      </a:endParaRPr>
                    </a:p>
                  </a:txBody>
                  <a:tcPr marL="44450" marR="44450" marT="0" marB="0"/>
                </a:tc>
              </a:tr>
              <a:tr h="477950">
                <a:tc>
                  <a:txBody>
                    <a:bodyPr/>
                    <a:lstStyle/>
                    <a:p>
                      <a:pPr>
                        <a:lnSpc>
                          <a:spcPct val="115000"/>
                        </a:lnSpc>
                        <a:spcAft>
                          <a:spcPts val="0"/>
                        </a:spcAft>
                        <a:tabLst>
                          <a:tab pos="3060065" algn="ctr"/>
                        </a:tabLst>
                      </a:pPr>
                      <a:r>
                        <a:rPr lang="ru-RU" sz="1400" dirty="0" err="1">
                          <a:effectLst/>
                        </a:rPr>
                        <a:t>Підручники</a:t>
                      </a:r>
                      <a:r>
                        <a:rPr lang="ru-RU" sz="1400" dirty="0">
                          <a:effectLst/>
                        </a:rPr>
                        <a:t> (к-</a:t>
                      </a:r>
                      <a:r>
                        <a:rPr lang="ru-RU" sz="1400" dirty="0" err="1">
                          <a:effectLst/>
                        </a:rPr>
                        <a:t>сть</a:t>
                      </a:r>
                      <a:r>
                        <a:rPr lang="ru-RU" sz="1400" dirty="0">
                          <a:effectLst/>
                        </a:rPr>
                        <a:t> / </a:t>
                      </a:r>
                      <a:r>
                        <a:rPr lang="ru-RU" sz="1400" dirty="0" err="1">
                          <a:effectLst/>
                        </a:rPr>
                        <a:t>друк</a:t>
                      </a:r>
                      <a:r>
                        <a:rPr lang="ru-RU" sz="1400" dirty="0">
                          <a:effectLst/>
                        </a:rPr>
                        <a:t>. </a:t>
                      </a:r>
                      <a:r>
                        <a:rPr lang="ru-RU" sz="1400" dirty="0" err="1">
                          <a:effectLst/>
                        </a:rPr>
                        <a:t>арк</a:t>
                      </a:r>
                      <a:r>
                        <a:rPr lang="ru-RU" sz="1400" dirty="0">
                          <a:effectLst/>
                        </a:rPr>
                        <a:t>.) </a:t>
                      </a:r>
                      <a:endParaRPr lang="uk-UA" sz="1400" dirty="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en-US" sz="1400" cap="all" dirty="0">
                          <a:effectLst/>
                        </a:rPr>
                        <a:t>-</a:t>
                      </a:r>
                      <a:endParaRPr lang="uk-UA" sz="1400"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a:t>
                      </a:r>
                      <a:endParaRPr lang="uk-UA" sz="1400"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gn="ctr">
                        <a:lnSpc>
                          <a:spcPct val="115000"/>
                        </a:lnSpc>
                        <a:spcAft>
                          <a:spcPts val="0"/>
                        </a:spcAft>
                      </a:pPr>
                      <a:r>
                        <a:rPr lang="en-US" sz="1400" cap="all">
                          <a:effectLst/>
                        </a:rPr>
                        <a:t>-</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en-US" sz="1400" cap="all">
                          <a:effectLst/>
                        </a:rPr>
                        <a:t>-</a:t>
                      </a:r>
                      <a:endParaRPr lang="uk-UA" sz="1400">
                        <a:effectLst/>
                        <a:latin typeface="Times New Roman"/>
                        <a:ea typeface="Times New Roman"/>
                        <a:cs typeface="Times New Roman"/>
                      </a:endParaRPr>
                    </a:p>
                  </a:txBody>
                  <a:tcPr marL="44450" marR="44450" marT="0" marB="0"/>
                </a:tc>
              </a:tr>
              <a:tr h="477950">
                <a:tc>
                  <a:txBody>
                    <a:bodyPr/>
                    <a:lstStyle/>
                    <a:p>
                      <a:pPr>
                        <a:lnSpc>
                          <a:spcPct val="115000"/>
                        </a:lnSpc>
                        <a:spcAft>
                          <a:spcPts val="0"/>
                        </a:spcAft>
                        <a:tabLst>
                          <a:tab pos="3060065" algn="ctr"/>
                        </a:tabLst>
                      </a:pPr>
                      <a:r>
                        <a:rPr lang="ru-RU" sz="1400">
                          <a:effectLst/>
                        </a:rPr>
                        <a:t>Навчальні посібники (к-сть / друк. арк.)</a:t>
                      </a:r>
                      <a:endParaRPr lang="uk-UA" sz="140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en-US" sz="1400">
                          <a:effectLst/>
                        </a:rPr>
                        <a:t>6 / 46,8</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a:t>
                      </a:r>
                      <a:endParaRPr lang="uk-UA" sz="1400"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gn="ctr">
                        <a:lnSpc>
                          <a:spcPct val="115000"/>
                        </a:lnSpc>
                        <a:spcAft>
                          <a:spcPts val="0"/>
                        </a:spcAft>
                      </a:pPr>
                      <a:r>
                        <a:rPr lang="en-US" sz="1400" cap="all" dirty="0">
                          <a:effectLst/>
                        </a:rPr>
                        <a:t>2 / 17,6</a:t>
                      </a:r>
                      <a:endParaRPr lang="uk-UA" sz="1400"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4 / 29,2</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nSpc>
                          <a:spcPct val="115000"/>
                        </a:lnSpc>
                        <a:spcAft>
                          <a:spcPts val="0"/>
                        </a:spcAft>
                      </a:pPr>
                      <a:r>
                        <a:rPr lang="en-US" sz="1400" cap="all">
                          <a:effectLst/>
                        </a:rPr>
                        <a:t> </a:t>
                      </a:r>
                      <a:endParaRPr lang="uk-UA" sz="1400">
                        <a:effectLst/>
                        <a:latin typeface="Times New Roman"/>
                        <a:ea typeface="Times New Roman"/>
                        <a:cs typeface="Times New Roman"/>
                      </a:endParaRPr>
                    </a:p>
                  </a:txBody>
                  <a:tcPr marL="44450" marR="44450" marT="0" marB="0"/>
                </a:tc>
              </a:tr>
              <a:tr h="285723">
                <a:tc>
                  <a:txBody>
                    <a:bodyPr/>
                    <a:lstStyle/>
                    <a:p>
                      <a:pPr algn="just">
                        <a:lnSpc>
                          <a:spcPct val="150000"/>
                        </a:lnSpc>
                        <a:spcBef>
                          <a:spcPts val="1200"/>
                        </a:spcBef>
                        <a:spcAft>
                          <a:spcPts val="0"/>
                        </a:spcAft>
                      </a:pPr>
                      <a:r>
                        <a:rPr lang="hu-HU" sz="1400" dirty="0">
                          <a:effectLst/>
                        </a:rPr>
                        <a:t>Статті (к-сть)</a:t>
                      </a:r>
                      <a:endParaRPr lang="uk-UA" sz="1400" b="1" dirty="0">
                        <a:effectLst/>
                        <a:latin typeface="Times New Roman"/>
                        <a:ea typeface="Times New Roman"/>
                        <a:cs typeface="Times New Roman"/>
                      </a:endParaRPr>
                    </a:p>
                  </a:txBody>
                  <a:tcPr marL="44450" marR="44450" marT="0" marB="0">
                    <a:solidFill>
                      <a:schemeClr val="accent6">
                        <a:lumMod val="60000"/>
                        <a:lumOff val="40000"/>
                      </a:schemeClr>
                    </a:solidFill>
                  </a:tcPr>
                </a:tc>
                <a:tc>
                  <a:txBody>
                    <a:bodyPr/>
                    <a:lstStyle/>
                    <a:p>
                      <a:pPr algn="ctr">
                        <a:lnSpc>
                          <a:spcPct val="115000"/>
                        </a:lnSpc>
                        <a:spcAft>
                          <a:spcPts val="0"/>
                        </a:spcAft>
                      </a:pPr>
                      <a:r>
                        <a:rPr lang="uk-UA" sz="1400" dirty="0">
                          <a:effectLst/>
                        </a:rPr>
                        <a:t>177</a:t>
                      </a:r>
                      <a:endParaRPr lang="uk-UA" sz="1400" dirty="0">
                        <a:effectLst/>
                        <a:latin typeface="Times New Roman"/>
                        <a:ea typeface="Times New Roman"/>
                        <a:cs typeface="Times New Roman"/>
                      </a:endParaRPr>
                    </a:p>
                  </a:txBody>
                  <a:tcPr marL="44450" marR="44450" marT="0" marB="0">
                    <a:solidFill>
                      <a:schemeClr val="accent6">
                        <a:lumMod val="60000"/>
                        <a:lumOff val="40000"/>
                      </a:schemeClr>
                    </a:solidFill>
                  </a:tcPr>
                </a:tc>
                <a:tc>
                  <a:txBody>
                    <a:bodyPr/>
                    <a:lstStyle/>
                    <a:p>
                      <a:pPr algn="ctr">
                        <a:lnSpc>
                          <a:spcPct val="115000"/>
                        </a:lnSpc>
                        <a:spcAft>
                          <a:spcPts val="0"/>
                        </a:spcAft>
                      </a:pPr>
                      <a:r>
                        <a:rPr lang="uk-UA" sz="1400" cap="all" dirty="0">
                          <a:effectLst/>
                        </a:rPr>
                        <a:t>36</a:t>
                      </a:r>
                      <a:endParaRPr lang="uk-UA" sz="1400" dirty="0">
                        <a:effectLst/>
                        <a:latin typeface="Times New Roman"/>
                        <a:ea typeface="Times New Roman"/>
                        <a:cs typeface="Times New Roman"/>
                      </a:endParaRPr>
                    </a:p>
                  </a:txBody>
                  <a:tcPr marL="44450" marR="44450" marT="0" marB="0">
                    <a:solidFill>
                      <a:schemeClr val="accent6">
                        <a:lumMod val="60000"/>
                        <a:lumOff val="40000"/>
                      </a:schemeClr>
                    </a:solidFill>
                  </a:tcPr>
                </a:tc>
                <a:tc>
                  <a:txBody>
                    <a:bodyPr/>
                    <a:lstStyle/>
                    <a:p>
                      <a:pPr algn="ctr">
                        <a:lnSpc>
                          <a:spcPct val="115000"/>
                        </a:lnSpc>
                        <a:spcAft>
                          <a:spcPts val="0"/>
                        </a:spcAft>
                      </a:pPr>
                      <a:r>
                        <a:rPr lang="uk-UA" sz="1400" cap="all" dirty="0">
                          <a:effectLst/>
                        </a:rPr>
                        <a:t>72</a:t>
                      </a:r>
                      <a:endParaRPr lang="uk-UA" sz="1400" dirty="0">
                        <a:effectLst/>
                        <a:latin typeface="Times New Roman"/>
                        <a:ea typeface="Times New Roman"/>
                        <a:cs typeface="Times New Roman"/>
                      </a:endParaRPr>
                    </a:p>
                  </a:txBody>
                  <a:tcPr marL="44450" marR="44450" marT="0" marB="0">
                    <a:solidFill>
                      <a:schemeClr val="accent6">
                        <a:lumMod val="60000"/>
                        <a:lumOff val="40000"/>
                      </a:schemeClr>
                    </a:solidFill>
                  </a:tcPr>
                </a:tc>
                <a:tc>
                  <a:txBody>
                    <a:bodyPr/>
                    <a:lstStyle/>
                    <a:p>
                      <a:pPr algn="ctr">
                        <a:lnSpc>
                          <a:spcPct val="115000"/>
                        </a:lnSpc>
                        <a:spcAft>
                          <a:spcPts val="0"/>
                        </a:spcAft>
                      </a:pPr>
                      <a:r>
                        <a:rPr lang="uk-UA" sz="1400" cap="all" dirty="0">
                          <a:effectLst/>
                        </a:rPr>
                        <a:t>35</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uk-UA" sz="1400" cap="all" dirty="0">
                          <a:effectLst/>
                        </a:rPr>
                        <a:t>34</a:t>
                      </a:r>
                      <a:endParaRPr lang="uk-UA" sz="1400" dirty="0">
                        <a:effectLst/>
                        <a:latin typeface="Times New Roman"/>
                        <a:ea typeface="Times New Roman"/>
                        <a:cs typeface="Times New Roman"/>
                      </a:endParaRPr>
                    </a:p>
                  </a:txBody>
                  <a:tcPr marL="44450" marR="44450" marT="0" marB="0">
                    <a:solidFill>
                      <a:schemeClr val="accent6">
                        <a:lumMod val="60000"/>
                        <a:lumOff val="40000"/>
                      </a:schemeClr>
                    </a:solidFill>
                  </a:tcPr>
                </a:tc>
              </a:tr>
              <a:tr h="477950">
                <a:tc>
                  <a:txBody>
                    <a:bodyPr/>
                    <a:lstStyle/>
                    <a:p>
                      <a:pPr algn="just">
                        <a:lnSpc>
                          <a:spcPct val="115000"/>
                        </a:lnSpc>
                        <a:spcAft>
                          <a:spcPts val="0"/>
                        </a:spcAft>
                      </a:pPr>
                      <a:r>
                        <a:rPr lang="uk-UA" sz="1400">
                          <a:effectLst/>
                        </a:rPr>
                        <a:t>зокрема − у виданнях, які мають імпакт-фактор</a:t>
                      </a:r>
                      <a:endParaRPr lang="uk-UA" sz="140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en-US" sz="1400" cap="all">
                          <a:effectLst/>
                        </a:rPr>
                        <a:t>2</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 </a:t>
                      </a:r>
                      <a:endParaRPr lang="uk-UA" sz="1400"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gn="ctr">
                        <a:lnSpc>
                          <a:spcPct val="115000"/>
                        </a:lnSpc>
                        <a:spcAft>
                          <a:spcPts val="0"/>
                        </a:spcAft>
                      </a:pPr>
                      <a:r>
                        <a:rPr lang="en-US" sz="1400" cap="all">
                          <a:effectLst/>
                        </a:rPr>
                        <a:t> </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2</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en-US" sz="1400" cap="all">
                          <a:effectLst/>
                        </a:rPr>
                        <a:t> </a:t>
                      </a:r>
                      <a:endParaRPr lang="uk-UA" sz="1400">
                        <a:effectLst/>
                        <a:latin typeface="Times New Roman"/>
                        <a:ea typeface="Times New Roman"/>
                        <a:cs typeface="Times New Roman"/>
                      </a:endParaRPr>
                    </a:p>
                  </a:txBody>
                  <a:tcPr marL="44450" marR="44450" marT="0" marB="0"/>
                </a:tc>
              </a:tr>
              <a:tr h="1025933">
                <a:tc>
                  <a:txBody>
                    <a:bodyPr/>
                    <a:lstStyle/>
                    <a:p>
                      <a:pPr algn="just">
                        <a:lnSpc>
                          <a:spcPct val="115000"/>
                        </a:lnSpc>
                        <a:spcAft>
                          <a:spcPts val="0"/>
                        </a:spcAft>
                      </a:pPr>
                      <a:r>
                        <a:rPr lang="uk-UA" sz="1400">
                          <a:effectLst/>
                        </a:rPr>
                        <a:t>в ін. виданнях, які включені до міжн.  наукометричних баз даних Web of Science, Scopus,</a:t>
                      </a:r>
                      <a:endParaRPr lang="uk-UA" sz="140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uk-UA" sz="1400" cap="all">
                          <a:effectLst/>
                        </a:rPr>
                        <a:t> </a:t>
                      </a:r>
                      <a:endParaRPr lang="uk-UA" sz="1400">
                        <a:effectLst/>
                      </a:endParaRPr>
                    </a:p>
                    <a:p>
                      <a:pPr algn="ctr">
                        <a:lnSpc>
                          <a:spcPct val="115000"/>
                        </a:lnSpc>
                        <a:spcAft>
                          <a:spcPts val="0"/>
                        </a:spcAft>
                      </a:pPr>
                      <a:r>
                        <a:rPr lang="en-US" sz="1400" cap="all">
                          <a:effectLst/>
                        </a:rPr>
                        <a:t>18</a:t>
                      </a:r>
                      <a:r>
                        <a:rPr lang="uk-UA" sz="1400" cap="all">
                          <a:effectLst/>
                        </a:rPr>
                        <a:t>                </a:t>
                      </a:r>
                      <a:endParaRPr lang="uk-UA" sz="1400">
                        <a:effectLst/>
                        <a:latin typeface="Times New Roman"/>
                        <a:ea typeface="Times New Roman"/>
                        <a:cs typeface="Times New Roman"/>
                      </a:endParaRPr>
                    </a:p>
                  </a:txBody>
                  <a:tcPr marL="44450" marR="44450" marT="0" marB="0"/>
                </a:tc>
                <a:tc>
                  <a:txBody>
                    <a:bodyPr/>
                    <a:lstStyle/>
                    <a:p>
                      <a:pPr>
                        <a:lnSpc>
                          <a:spcPct val="115000"/>
                        </a:lnSpc>
                        <a:spcAft>
                          <a:spcPts val="0"/>
                        </a:spcAft>
                      </a:pPr>
                      <a:r>
                        <a:rPr lang="en-US" sz="1400" cap="all" dirty="0">
                          <a:effectLst/>
                        </a:rPr>
                        <a:t>            </a:t>
                      </a:r>
                      <a:r>
                        <a:rPr lang="uk-UA" sz="1400" cap="all" dirty="0">
                          <a:effectLst/>
                        </a:rPr>
                        <a:t>3</a:t>
                      </a:r>
                      <a:endParaRPr lang="uk-UA" sz="1400"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nSpc>
                          <a:spcPct val="115000"/>
                        </a:lnSpc>
                        <a:spcAft>
                          <a:spcPts val="0"/>
                        </a:spcAft>
                      </a:pPr>
                      <a:r>
                        <a:rPr lang="uk-UA" sz="1400" cap="all" dirty="0">
                          <a:effectLst/>
                        </a:rPr>
                        <a:t>              11</a:t>
                      </a:r>
                      <a:endParaRPr lang="uk-UA" sz="1400" dirty="0">
                        <a:effectLst/>
                        <a:latin typeface="Times New Roman"/>
                        <a:ea typeface="Times New Roman"/>
                        <a:cs typeface="Times New Roman"/>
                      </a:endParaRPr>
                    </a:p>
                  </a:txBody>
                  <a:tcPr marL="44450" marR="44450" marT="0" marB="0"/>
                </a:tc>
                <a:tc>
                  <a:txBody>
                    <a:bodyPr/>
                    <a:lstStyle/>
                    <a:p>
                      <a:pPr>
                        <a:lnSpc>
                          <a:spcPct val="115000"/>
                        </a:lnSpc>
                        <a:spcAft>
                          <a:spcPts val="0"/>
                        </a:spcAft>
                      </a:pPr>
                      <a:r>
                        <a:rPr lang="uk-UA" sz="1400" cap="all" dirty="0">
                          <a:effectLst/>
                        </a:rPr>
                        <a:t>           </a:t>
                      </a:r>
                      <a:r>
                        <a:rPr lang="en-US" sz="1400" dirty="0" smtClean="0">
                          <a:effectLst/>
                        </a:rPr>
                        <a:t>1</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uk-UA" sz="1400" cap="all">
                          <a:effectLst/>
                        </a:rPr>
                        <a:t>3</a:t>
                      </a:r>
                      <a:endParaRPr lang="uk-UA" sz="1400">
                        <a:effectLst/>
                      </a:endParaRPr>
                    </a:p>
                    <a:p>
                      <a:pPr algn="ctr">
                        <a:lnSpc>
                          <a:spcPct val="115000"/>
                        </a:lnSpc>
                        <a:spcAft>
                          <a:spcPts val="0"/>
                        </a:spcAft>
                      </a:pPr>
                      <a:r>
                        <a:rPr lang="uk-UA" sz="1400" cap="all">
                          <a:effectLst/>
                        </a:rPr>
                        <a:t> </a:t>
                      </a:r>
                      <a:endParaRPr lang="uk-UA" sz="1400">
                        <a:effectLst/>
                        <a:latin typeface="Times New Roman"/>
                        <a:ea typeface="Times New Roman"/>
                        <a:cs typeface="Times New Roman"/>
                      </a:endParaRPr>
                    </a:p>
                  </a:txBody>
                  <a:tcPr marL="44450" marR="44450" marT="0" marB="0"/>
                </a:tc>
              </a:tr>
              <a:tr h="727033">
                <a:tc>
                  <a:txBody>
                    <a:bodyPr/>
                    <a:lstStyle/>
                    <a:p>
                      <a:pPr algn="just">
                        <a:lnSpc>
                          <a:spcPct val="115000"/>
                        </a:lnSpc>
                        <a:spcAft>
                          <a:spcPts val="0"/>
                        </a:spcAft>
                      </a:pPr>
                      <a:r>
                        <a:rPr lang="uk-UA" sz="1400">
                          <a:effectLst/>
                        </a:rPr>
                        <a:t>для гуманітарних факультетів − Index Copernicus</a:t>
                      </a:r>
                      <a:endParaRPr lang="uk-UA" sz="140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uk-UA" sz="1400" cap="all">
                          <a:effectLst/>
                        </a:rPr>
                        <a:t>51 </a:t>
                      </a:r>
                      <a:endParaRPr lang="uk-UA" sz="1400">
                        <a:effectLst/>
                        <a:latin typeface="Times New Roman"/>
                        <a:ea typeface="Times New Roman"/>
                        <a:cs typeface="Times New Roman"/>
                      </a:endParaRPr>
                    </a:p>
                  </a:txBody>
                  <a:tcPr marL="44450" marR="44450" marT="0" marB="0"/>
                </a:tc>
                <a:tc>
                  <a:txBody>
                    <a:bodyPr/>
                    <a:lstStyle/>
                    <a:p>
                      <a:pPr>
                        <a:lnSpc>
                          <a:spcPct val="115000"/>
                        </a:lnSpc>
                        <a:spcAft>
                          <a:spcPts val="0"/>
                        </a:spcAft>
                      </a:pPr>
                      <a:r>
                        <a:rPr lang="uk-UA" sz="1400" cap="all" dirty="0">
                          <a:effectLst/>
                        </a:rPr>
                        <a:t>           </a:t>
                      </a:r>
                      <a:r>
                        <a:rPr lang="uk-UA" sz="1400" cap="all" dirty="0" smtClean="0">
                          <a:effectLst/>
                        </a:rPr>
                        <a:t>3</a:t>
                      </a:r>
                      <a:endParaRPr lang="uk-UA" sz="1400"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gn="ctr">
                        <a:lnSpc>
                          <a:spcPct val="115000"/>
                        </a:lnSpc>
                        <a:spcAft>
                          <a:spcPts val="0"/>
                        </a:spcAft>
                      </a:pPr>
                      <a:r>
                        <a:rPr lang="uk-UA" sz="1400" cap="all" dirty="0">
                          <a:effectLst/>
                        </a:rPr>
                        <a:t>20</a:t>
                      </a:r>
                      <a:endParaRPr lang="uk-UA" sz="1400"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uk-UA" sz="1400" cap="all" dirty="0">
                          <a:effectLst/>
                        </a:rPr>
                        <a:t>16</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uk-UA" sz="1400" cap="all">
                          <a:effectLst/>
                        </a:rPr>
                        <a:t>12</a:t>
                      </a:r>
                      <a:endParaRPr lang="uk-UA" sz="1400">
                        <a:effectLst/>
                        <a:latin typeface="Times New Roman"/>
                        <a:ea typeface="Times New Roman"/>
                        <a:cs typeface="Times New Roman"/>
                      </a:endParaRPr>
                    </a:p>
                  </a:txBody>
                  <a:tcPr marL="44450" marR="44450" marT="0" marB="0"/>
                </a:tc>
              </a:tr>
              <a:tr h="477950">
                <a:tc>
                  <a:txBody>
                    <a:bodyPr/>
                    <a:lstStyle/>
                    <a:p>
                      <a:pPr algn="just">
                        <a:lnSpc>
                          <a:spcPct val="115000"/>
                        </a:lnSpc>
                        <a:spcAft>
                          <a:spcPts val="0"/>
                        </a:spcAft>
                      </a:pPr>
                      <a:r>
                        <a:rPr lang="uk-UA" sz="1400">
                          <a:effectLst/>
                        </a:rPr>
                        <a:t>в інших закордонних виданнях</a:t>
                      </a:r>
                      <a:endParaRPr lang="uk-UA" sz="140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uk-UA" sz="1400">
                          <a:effectLst/>
                        </a:rPr>
                        <a:t>14</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uk-UA" sz="1400" cap="all" dirty="0">
                          <a:effectLst/>
                        </a:rPr>
                        <a:t>2</a:t>
                      </a:r>
                      <a:endParaRPr lang="uk-UA" sz="1400"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gn="ctr">
                        <a:lnSpc>
                          <a:spcPct val="115000"/>
                        </a:lnSpc>
                        <a:spcAft>
                          <a:spcPts val="0"/>
                        </a:spcAft>
                      </a:pPr>
                      <a:r>
                        <a:rPr lang="uk-UA" sz="1400" cap="all" dirty="0">
                          <a:effectLst/>
                        </a:rPr>
                        <a:t>9</a:t>
                      </a:r>
                      <a:endParaRPr lang="uk-UA" sz="1400"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uk-UA" sz="1400" cap="all" dirty="0">
                          <a:effectLst/>
                        </a:rPr>
                        <a:t>3</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en-US" sz="1400" cap="all">
                          <a:effectLst/>
                        </a:rPr>
                        <a:t>-</a:t>
                      </a:r>
                      <a:endParaRPr lang="uk-UA" sz="1400">
                        <a:effectLst/>
                        <a:latin typeface="Times New Roman"/>
                        <a:ea typeface="Times New Roman"/>
                        <a:cs typeface="Times New Roman"/>
                      </a:endParaRPr>
                    </a:p>
                  </a:txBody>
                  <a:tcPr marL="44450" marR="44450" marT="0" marB="0"/>
                </a:tc>
              </a:tr>
              <a:tr h="244817">
                <a:tc>
                  <a:txBody>
                    <a:bodyPr/>
                    <a:lstStyle/>
                    <a:p>
                      <a:pPr algn="just">
                        <a:lnSpc>
                          <a:spcPct val="115000"/>
                        </a:lnSpc>
                        <a:spcAft>
                          <a:spcPts val="0"/>
                        </a:spcAft>
                      </a:pPr>
                      <a:r>
                        <a:rPr lang="uk-UA" sz="1400" dirty="0">
                          <a:effectLst/>
                        </a:rPr>
                        <a:t>у фахових виданнях України</a:t>
                      </a:r>
                      <a:endParaRPr lang="uk-UA" sz="1400" dirty="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uk-UA" sz="1400">
                          <a:effectLst/>
                        </a:rPr>
                        <a:t>52</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uk-UA" sz="1400" cap="all" dirty="0">
                          <a:effectLst/>
                        </a:rPr>
                        <a:t>24</a:t>
                      </a:r>
                      <a:endParaRPr lang="uk-UA" sz="1400" dirty="0">
                        <a:effectLst/>
                        <a:latin typeface="Times New Roman"/>
                        <a:ea typeface="Times New Roman"/>
                        <a:cs typeface="Times New Roman"/>
                      </a:endParaRPr>
                    </a:p>
                  </a:txBody>
                  <a:tcPr marL="44450" marR="44450" marT="0" marB="0">
                    <a:solidFill>
                      <a:schemeClr val="accent1">
                        <a:lumMod val="60000"/>
                        <a:lumOff val="40000"/>
                      </a:schemeClr>
                    </a:solidFill>
                  </a:tcPr>
                </a:tc>
                <a:tc>
                  <a:txBody>
                    <a:bodyPr/>
                    <a:lstStyle/>
                    <a:p>
                      <a:pPr algn="ctr">
                        <a:lnSpc>
                          <a:spcPct val="115000"/>
                        </a:lnSpc>
                        <a:spcAft>
                          <a:spcPts val="0"/>
                        </a:spcAft>
                      </a:pPr>
                      <a:r>
                        <a:rPr lang="ru-RU" sz="1400" cap="all" dirty="0">
                          <a:effectLst/>
                        </a:rPr>
                        <a:t>22</a:t>
                      </a:r>
                      <a:endParaRPr lang="uk-UA" sz="1400"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ru-RU" sz="1400" cap="all" dirty="0">
                          <a:effectLst/>
                        </a:rPr>
                        <a:t>6</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en-US" sz="1400" cap="all">
                          <a:effectLst/>
                        </a:rPr>
                        <a:t>-</a:t>
                      </a:r>
                      <a:endParaRPr lang="uk-UA" sz="1400">
                        <a:effectLst/>
                        <a:latin typeface="Times New Roman"/>
                        <a:ea typeface="Times New Roman"/>
                        <a:cs typeface="Times New Roman"/>
                      </a:endParaRPr>
                    </a:p>
                  </a:txBody>
                  <a:tcPr marL="44450" marR="44450" marT="0" marB="0"/>
                </a:tc>
              </a:tr>
              <a:tr h="279767">
                <a:tc>
                  <a:txBody>
                    <a:bodyPr/>
                    <a:lstStyle/>
                    <a:p>
                      <a:pPr algn="just">
                        <a:lnSpc>
                          <a:spcPct val="115000"/>
                        </a:lnSpc>
                        <a:spcAft>
                          <a:spcPts val="0"/>
                        </a:spcAft>
                      </a:pPr>
                      <a:r>
                        <a:rPr lang="uk-UA" sz="1400" dirty="0">
                          <a:effectLst/>
                        </a:rPr>
                        <a:t>в інших виданнях України</a:t>
                      </a:r>
                      <a:endParaRPr lang="uk-UA" sz="1400" dirty="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uk-UA" sz="1400">
                          <a:effectLst/>
                        </a:rPr>
                        <a:t>40</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uk-UA" sz="1400" cap="all" dirty="0">
                          <a:effectLst/>
                        </a:rPr>
                        <a:t>4</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ru-RU" sz="1400" cap="all" dirty="0">
                          <a:effectLst/>
                        </a:rPr>
                        <a:t>10</a:t>
                      </a:r>
                      <a:endParaRPr lang="uk-UA" sz="1400" dirty="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ru-RU" sz="1400" cap="all" dirty="0">
                          <a:effectLst/>
                        </a:rPr>
                        <a:t>7</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ru-RU" sz="1400" cap="all">
                          <a:effectLst/>
                        </a:rPr>
                        <a:t>19</a:t>
                      </a:r>
                      <a:endParaRPr lang="uk-UA" sz="1400">
                        <a:effectLst/>
                        <a:latin typeface="Times New Roman"/>
                        <a:ea typeface="Times New Roman"/>
                        <a:cs typeface="Times New Roman"/>
                      </a:endParaRPr>
                    </a:p>
                  </a:txBody>
                  <a:tcPr marL="44450" marR="44450" marT="0" marB="0"/>
                </a:tc>
              </a:tr>
              <a:tr h="244817">
                <a:tc>
                  <a:txBody>
                    <a:bodyPr/>
                    <a:lstStyle/>
                    <a:p>
                      <a:pPr>
                        <a:lnSpc>
                          <a:spcPct val="115000"/>
                        </a:lnSpc>
                        <a:spcAft>
                          <a:spcPts val="0"/>
                        </a:spcAft>
                      </a:pPr>
                      <a:r>
                        <a:rPr lang="ru-RU" sz="1400" dirty="0" err="1">
                          <a:effectLst/>
                        </a:rPr>
                        <a:t>Інші</a:t>
                      </a:r>
                      <a:r>
                        <a:rPr lang="ru-RU" sz="1400" dirty="0">
                          <a:effectLst/>
                        </a:rPr>
                        <a:t> </a:t>
                      </a:r>
                      <a:r>
                        <a:rPr lang="uk-UA" sz="1400" dirty="0">
                          <a:effectLst/>
                        </a:rPr>
                        <a:t>наукові видання</a:t>
                      </a:r>
                      <a:r>
                        <a:rPr lang="ru-RU" sz="1400" dirty="0">
                          <a:effectLst/>
                        </a:rPr>
                        <a:t> (к-</a:t>
                      </a:r>
                      <a:r>
                        <a:rPr lang="ru-RU" sz="1400" dirty="0" err="1">
                          <a:effectLst/>
                        </a:rPr>
                        <a:t>сть</a:t>
                      </a:r>
                      <a:r>
                        <a:rPr lang="ru-RU" sz="1400" dirty="0">
                          <a:effectLst/>
                        </a:rPr>
                        <a:t>)</a:t>
                      </a:r>
                      <a:endParaRPr lang="uk-UA" sz="1400" dirty="0">
                        <a:effectLst/>
                        <a:latin typeface="Times New Roman"/>
                        <a:ea typeface="Times New Roman"/>
                        <a:cs typeface="Times New Roman"/>
                      </a:endParaRPr>
                    </a:p>
                  </a:txBody>
                  <a:tcPr marL="44450" marR="44450" marT="0" marB="0">
                    <a:solidFill>
                      <a:schemeClr val="tx2">
                        <a:lumMod val="40000"/>
                        <a:lumOff val="60000"/>
                      </a:schemeClr>
                    </a:solidFill>
                  </a:tcPr>
                </a:tc>
                <a:tc>
                  <a:txBody>
                    <a:bodyPr/>
                    <a:lstStyle/>
                    <a:p>
                      <a:pPr algn="ctr">
                        <a:lnSpc>
                          <a:spcPct val="115000"/>
                        </a:lnSpc>
                        <a:spcAft>
                          <a:spcPts val="0"/>
                        </a:spcAft>
                      </a:pPr>
                      <a:r>
                        <a:rPr lang="en-US" sz="1400">
                          <a:effectLst/>
                        </a:rPr>
                        <a:t>6</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2</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en-US" sz="1400" cap="all">
                          <a:effectLst/>
                        </a:rPr>
                        <a:t>2</a:t>
                      </a:r>
                      <a:endParaRPr lang="uk-UA" sz="1400">
                        <a:effectLst/>
                        <a:latin typeface="Times New Roman"/>
                        <a:ea typeface="Times New Roman"/>
                        <a:cs typeface="Times New Roman"/>
                      </a:endParaRPr>
                    </a:p>
                  </a:txBody>
                  <a:tcPr marL="44450" marR="44450" marT="0" marB="0"/>
                </a:tc>
                <a:tc>
                  <a:txBody>
                    <a:bodyPr/>
                    <a:lstStyle/>
                    <a:p>
                      <a:pPr algn="ctr">
                        <a:lnSpc>
                          <a:spcPct val="115000"/>
                        </a:lnSpc>
                        <a:spcAft>
                          <a:spcPts val="0"/>
                        </a:spcAft>
                      </a:pPr>
                      <a:r>
                        <a:rPr lang="en-US" sz="1400" cap="all" dirty="0">
                          <a:effectLst/>
                        </a:rPr>
                        <a:t>1</a:t>
                      </a:r>
                      <a:endParaRPr lang="uk-UA" sz="1400" dirty="0">
                        <a:effectLst/>
                        <a:latin typeface="Times New Roman"/>
                        <a:ea typeface="Times New Roman"/>
                        <a:cs typeface="Times New Roman"/>
                      </a:endParaRPr>
                    </a:p>
                  </a:txBody>
                  <a:tcPr marL="44450" marR="44450" marT="0" marB="0">
                    <a:solidFill>
                      <a:schemeClr val="accent4">
                        <a:lumMod val="40000"/>
                        <a:lumOff val="60000"/>
                      </a:schemeClr>
                    </a:solidFill>
                  </a:tcPr>
                </a:tc>
                <a:tc>
                  <a:txBody>
                    <a:bodyPr/>
                    <a:lstStyle/>
                    <a:p>
                      <a:pPr algn="ctr">
                        <a:lnSpc>
                          <a:spcPct val="115000"/>
                        </a:lnSpc>
                        <a:spcAft>
                          <a:spcPts val="0"/>
                        </a:spcAft>
                      </a:pPr>
                      <a:r>
                        <a:rPr lang="en-US" sz="1400" cap="all" dirty="0">
                          <a:effectLst/>
                        </a:rPr>
                        <a:t>1</a:t>
                      </a:r>
                      <a:endParaRPr lang="uk-UA" sz="1400" dirty="0">
                        <a:effectLst/>
                        <a:latin typeface="Times New Roman"/>
                        <a:ea typeface="Times New Roman"/>
                        <a:cs typeface="Times New Roman"/>
                      </a:endParaRPr>
                    </a:p>
                  </a:txBody>
                  <a:tcPr marL="44450" marR="44450" marT="0" marB="0"/>
                </a:tc>
              </a:tr>
            </a:tbl>
          </a:graphicData>
        </a:graphic>
      </p:graphicFrame>
    </p:spTree>
    <p:extLst>
      <p:ext uri="{BB962C8B-B14F-4D97-AF65-F5344CB8AC3E}">
        <p14:creationId xmlns:p14="http://schemas.microsoft.com/office/powerpoint/2010/main" val="3119322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686800" cy="595536"/>
          </a:xfrm>
        </p:spPr>
        <p:txBody>
          <a:bodyPr>
            <a:noAutofit/>
          </a:bodyPr>
          <a:lstStyle/>
          <a:p>
            <a:r>
              <a:rPr lang="uk-UA" sz="2000" b="1" dirty="0" smtClean="0"/>
              <a:t>        Факультет педагогічної освіти: Загальна характеристика </a:t>
            </a:r>
            <a:endParaRPr lang="uk-UA" sz="2000" b="1" dirty="0"/>
          </a:p>
        </p:txBody>
      </p:sp>
      <p:pic>
        <p:nvPicPr>
          <p:cNvPr id="7" name="Объект 4" descr="C:\Users\Home\Downloads\14937473_707333736096510_3487815255417098943_n.jpg"/>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916832"/>
            <a:ext cx="3816994" cy="3024336"/>
          </a:xfrm>
          <a:prstGeom prst="rect">
            <a:avLst/>
          </a:prstGeom>
          <a:noFill/>
          <a:ln>
            <a:noFill/>
          </a:ln>
        </p:spPr>
      </p:pic>
      <p:sp>
        <p:nvSpPr>
          <p:cNvPr id="4" name="Объект 3"/>
          <p:cNvSpPr>
            <a:spLocks noGrp="1"/>
          </p:cNvSpPr>
          <p:nvPr>
            <p:ph sz="half" idx="2"/>
          </p:nvPr>
        </p:nvSpPr>
        <p:spPr>
          <a:xfrm>
            <a:off x="4500562" y="1285860"/>
            <a:ext cx="4320480" cy="4857720"/>
          </a:xfrm>
        </p:spPr>
        <p:txBody>
          <a:bodyPr>
            <a:normAutofit/>
          </a:bodyPr>
          <a:lstStyle/>
          <a:p>
            <a:pPr marL="0" indent="0">
              <a:spcBef>
                <a:spcPts val="0"/>
              </a:spcBef>
              <a:buNone/>
            </a:pPr>
            <a:r>
              <a:rPr lang="uk-UA" sz="2400" b="1" dirty="0" smtClean="0">
                <a:solidFill>
                  <a:srgbClr val="FF0000"/>
                </a:solidFill>
              </a:rPr>
              <a:t> </a:t>
            </a:r>
          </a:p>
          <a:p>
            <a:pPr marL="0" indent="0">
              <a:spcBef>
                <a:spcPts val="0"/>
              </a:spcBef>
              <a:buNone/>
            </a:pPr>
            <a:endParaRPr lang="uk-UA" sz="2400" b="1" dirty="0">
              <a:solidFill>
                <a:schemeClr val="tx1"/>
              </a:solidFill>
            </a:endParaRPr>
          </a:p>
        </p:txBody>
      </p:sp>
      <p:sp>
        <p:nvSpPr>
          <p:cNvPr id="6" name="Прямокутник 5"/>
          <p:cNvSpPr/>
          <p:nvPr/>
        </p:nvSpPr>
        <p:spPr>
          <a:xfrm>
            <a:off x="4714876" y="1357298"/>
            <a:ext cx="3714776" cy="4247317"/>
          </a:xfrm>
          <a:prstGeom prst="rect">
            <a:avLst/>
          </a:prstGeom>
        </p:spPr>
        <p:txBody>
          <a:bodyPr wrap="square">
            <a:spAutoFit/>
          </a:bodyPr>
          <a:lstStyle/>
          <a:p>
            <a:r>
              <a:rPr lang="uk-UA" b="1" dirty="0" smtClean="0"/>
              <a:t>Рік заснування  - 2015</a:t>
            </a:r>
          </a:p>
          <a:p>
            <a:r>
              <a:rPr lang="uk-UA" b="1" dirty="0" smtClean="0"/>
              <a:t>Кількість кафедр  - </a:t>
            </a:r>
            <a:r>
              <a:rPr lang="en-US" b="1" dirty="0" smtClean="0"/>
              <a:t>4</a:t>
            </a:r>
            <a:endParaRPr lang="uk-UA" b="1" dirty="0" smtClean="0"/>
          </a:p>
          <a:p>
            <a:r>
              <a:rPr lang="uk-UA" b="1" dirty="0" smtClean="0"/>
              <a:t>Кількість студентів </a:t>
            </a:r>
          </a:p>
          <a:p>
            <a:r>
              <a:rPr lang="uk-UA" b="1" dirty="0" smtClean="0"/>
              <a:t>(станом на </a:t>
            </a:r>
          </a:p>
          <a:p>
            <a:r>
              <a:rPr lang="uk-UA" b="1" dirty="0" smtClean="0"/>
              <a:t>1.12.2021 р.)  - 1159</a:t>
            </a:r>
          </a:p>
          <a:p>
            <a:pPr>
              <a:spcBef>
                <a:spcPts val="0"/>
              </a:spcBef>
              <a:buFont typeface="Wingdings" panose="05000000000000000000" pitchFamily="2" charset="2"/>
              <a:buChar char="v"/>
            </a:pPr>
            <a:r>
              <a:rPr lang="uk-UA" dirty="0" smtClean="0"/>
              <a:t>Денна форма – 718</a:t>
            </a:r>
          </a:p>
          <a:p>
            <a:pPr>
              <a:spcBef>
                <a:spcPts val="0"/>
              </a:spcBef>
              <a:buFont typeface="Wingdings" panose="05000000000000000000" pitchFamily="2" charset="2"/>
              <a:buChar char="v"/>
            </a:pPr>
            <a:r>
              <a:rPr lang="uk-UA" dirty="0" smtClean="0"/>
              <a:t>Заочна форма – 441</a:t>
            </a:r>
          </a:p>
          <a:p>
            <a:r>
              <a:rPr lang="uk-UA" b="1" dirty="0" smtClean="0"/>
              <a:t>ОР «Бакалавр» -</a:t>
            </a:r>
            <a:r>
              <a:rPr lang="en-US" b="1" dirty="0" smtClean="0"/>
              <a:t> </a:t>
            </a:r>
            <a:r>
              <a:rPr lang="uk-UA" b="1" dirty="0" smtClean="0"/>
              <a:t> 908</a:t>
            </a:r>
          </a:p>
          <a:p>
            <a:r>
              <a:rPr lang="uk-UA" b="1" dirty="0" smtClean="0"/>
              <a:t>ОР «Магістр»  -    251</a:t>
            </a:r>
          </a:p>
          <a:p>
            <a:r>
              <a:rPr lang="uk-UA" dirty="0" smtClean="0"/>
              <a:t>Кількість ставок НПП – </a:t>
            </a:r>
            <a:r>
              <a:rPr lang="uk-UA" b="1" dirty="0" smtClean="0"/>
              <a:t>109,75</a:t>
            </a:r>
          </a:p>
          <a:p>
            <a:r>
              <a:rPr lang="uk-UA" b="1" dirty="0" smtClean="0"/>
              <a:t>Кількість  викладачів –  116 ( з них  на шт. основі – 85;  </a:t>
            </a:r>
          </a:p>
          <a:p>
            <a:r>
              <a:rPr lang="uk-UA" b="1" dirty="0"/>
              <a:t>з</a:t>
            </a:r>
            <a:r>
              <a:rPr lang="uk-UA" b="1" dirty="0" smtClean="0"/>
              <a:t> них:</a:t>
            </a:r>
          </a:p>
          <a:p>
            <a:r>
              <a:rPr lang="uk-UA" b="1" dirty="0" smtClean="0"/>
              <a:t>Докторів наук - 11 </a:t>
            </a:r>
          </a:p>
          <a:p>
            <a:r>
              <a:rPr lang="uk-UA" b="1" dirty="0" smtClean="0"/>
              <a:t>Кандидатів наук  -  42</a:t>
            </a:r>
            <a:endParaRPr lang="uk-UA" dirty="0"/>
          </a:p>
        </p:txBody>
      </p:sp>
    </p:spTree>
    <p:extLst>
      <p:ext uri="{BB962C8B-B14F-4D97-AF65-F5344CB8AC3E}">
        <p14:creationId xmlns:p14="http://schemas.microsoft.com/office/powerpoint/2010/main" val="889889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Публікації/</a:t>
            </a:r>
            <a:endParaRPr lang="uk-UA" dirty="0"/>
          </a:p>
        </p:txBody>
      </p:sp>
      <p:sp>
        <p:nvSpPr>
          <p:cNvPr id="3" name="Объект 2"/>
          <p:cNvSpPr>
            <a:spLocks noGrp="1"/>
          </p:cNvSpPr>
          <p:nvPr>
            <p:ph idx="1"/>
          </p:nvPr>
        </p:nvSpPr>
        <p:spPr/>
        <p:txBody>
          <a:bodyPr/>
          <a:lstStyle/>
          <a:p>
            <a:r>
              <a:rPr lang="uk-UA" sz="3600" dirty="0" smtClean="0"/>
              <a:t> Кафедра  ПДО (35) – 2.05</a:t>
            </a:r>
          </a:p>
          <a:p>
            <a:r>
              <a:rPr lang="uk-UA" sz="3600" dirty="0" smtClean="0"/>
              <a:t> Кафедра ЗППВШ (22) – 1.6  </a:t>
            </a:r>
          </a:p>
          <a:p>
            <a:r>
              <a:rPr lang="uk-UA" sz="3600" dirty="0" smtClean="0"/>
              <a:t> Кафедра </a:t>
            </a:r>
            <a:r>
              <a:rPr lang="uk-UA" sz="3600" dirty="0" err="1" smtClean="0"/>
              <a:t>ФВтаС</a:t>
            </a:r>
            <a:r>
              <a:rPr lang="uk-UA" sz="3600" dirty="0" smtClean="0"/>
              <a:t> (24) – 1.4</a:t>
            </a:r>
          </a:p>
          <a:p>
            <a:r>
              <a:rPr lang="uk-UA" sz="3600" dirty="0" smtClean="0"/>
              <a:t> Кафедра СОСР (35) – 1.0</a:t>
            </a:r>
            <a:endParaRPr lang="uk-UA" sz="3600" dirty="0"/>
          </a:p>
        </p:txBody>
      </p:sp>
      <p:sp>
        <p:nvSpPr>
          <p:cNvPr id="4" name="Текст 3"/>
          <p:cNvSpPr>
            <a:spLocks noGrp="1"/>
          </p:cNvSpPr>
          <p:nvPr>
            <p:ph type="body" sz="half" idx="2"/>
          </p:nvPr>
        </p:nvSpPr>
        <p:spPr/>
        <p:txBody>
          <a:bodyPr/>
          <a:lstStyle/>
          <a:p>
            <a:r>
              <a:rPr lang="uk-UA" dirty="0" smtClean="0"/>
              <a:t> </a:t>
            </a:r>
          </a:p>
          <a:p>
            <a:endParaRPr lang="uk-UA" dirty="0"/>
          </a:p>
          <a:p>
            <a:endParaRPr lang="uk-UA" dirty="0" smtClean="0"/>
          </a:p>
          <a:p>
            <a:endParaRPr lang="uk-UA" dirty="0"/>
          </a:p>
          <a:p>
            <a:r>
              <a:rPr lang="uk-UA" dirty="0" smtClean="0"/>
              <a:t> </a:t>
            </a:r>
            <a:r>
              <a:rPr lang="uk-UA" sz="2400" dirty="0" err="1" smtClean="0"/>
              <a:t>К-сть</a:t>
            </a:r>
            <a:r>
              <a:rPr lang="uk-UA" sz="2400" dirty="0" smtClean="0"/>
              <a:t> статей /на одного НПП </a:t>
            </a:r>
            <a:endParaRPr lang="uk-UA" sz="2400" dirty="0"/>
          </a:p>
        </p:txBody>
      </p:sp>
    </p:spTree>
    <p:extLst>
      <p:ext uri="{BB962C8B-B14F-4D97-AF65-F5344CB8AC3E}">
        <p14:creationId xmlns:p14="http://schemas.microsoft.com/office/powerpoint/2010/main" val="1925133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000" b="1" dirty="0" smtClean="0"/>
              <a:t> </a:t>
            </a:r>
            <a:endParaRPr lang="uk-UA" dirty="0"/>
          </a:p>
        </p:txBody>
      </p:sp>
      <p:sp>
        <p:nvSpPr>
          <p:cNvPr id="3" name="Прямоугольник 2"/>
          <p:cNvSpPr/>
          <p:nvPr/>
        </p:nvSpPr>
        <p:spPr>
          <a:xfrm>
            <a:off x="611560" y="620688"/>
            <a:ext cx="7992888" cy="6001643"/>
          </a:xfrm>
          <a:prstGeom prst="rect">
            <a:avLst/>
          </a:prstGeom>
        </p:spPr>
        <p:txBody>
          <a:bodyPr wrap="square">
            <a:spAutoFit/>
          </a:bodyPr>
          <a:lstStyle/>
          <a:p>
            <a:r>
              <a:rPr lang="uk-UA" sz="1600" b="1" dirty="0"/>
              <a:t>Автори  статей, які включені до міжнародних </a:t>
            </a:r>
            <a:r>
              <a:rPr lang="uk-UA" sz="1600" b="1" dirty="0" err="1"/>
              <a:t>наукометричних</a:t>
            </a:r>
            <a:r>
              <a:rPr lang="uk-UA" sz="1600" b="1" dirty="0"/>
              <a:t> баз</a:t>
            </a:r>
            <a:br>
              <a:rPr lang="uk-UA" sz="1600" b="1" dirty="0"/>
            </a:br>
            <a:r>
              <a:rPr lang="uk-UA" sz="1600" b="1" dirty="0"/>
              <a:t>даних </a:t>
            </a:r>
            <a:r>
              <a:rPr lang="uk-UA" sz="1600" b="1" dirty="0" err="1"/>
              <a:t>Web</a:t>
            </a:r>
            <a:r>
              <a:rPr lang="uk-UA" sz="1600" b="1" dirty="0"/>
              <a:t> </a:t>
            </a:r>
            <a:r>
              <a:rPr lang="uk-UA" sz="1600" b="1" dirty="0" err="1"/>
              <a:t>of</a:t>
            </a:r>
            <a:r>
              <a:rPr lang="uk-UA" sz="1600" b="1" dirty="0"/>
              <a:t> </a:t>
            </a:r>
            <a:r>
              <a:rPr lang="uk-UA" sz="1600" b="1" dirty="0" err="1"/>
              <a:t>Science</a:t>
            </a:r>
            <a:r>
              <a:rPr lang="uk-UA" sz="1600" b="1" dirty="0"/>
              <a:t>, </a:t>
            </a:r>
            <a:r>
              <a:rPr lang="uk-UA" sz="1600" b="1" dirty="0" err="1"/>
              <a:t>Scopus</a:t>
            </a:r>
            <a:r>
              <a:rPr lang="uk-UA" sz="1600" b="1" dirty="0"/>
              <a:t> </a:t>
            </a:r>
            <a:r>
              <a:rPr lang="uk-UA" sz="1600" b="1" dirty="0" smtClean="0"/>
              <a:t>-</a:t>
            </a:r>
            <a:r>
              <a:rPr lang="en-US" sz="1600" b="1" dirty="0" smtClean="0"/>
              <a:t> </a:t>
            </a:r>
            <a:r>
              <a:rPr lang="uk-UA" sz="1600" b="1" dirty="0" smtClean="0"/>
              <a:t>20</a:t>
            </a:r>
            <a:r>
              <a:rPr lang="uk-UA" sz="1600" b="1" dirty="0"/>
              <a:t/>
            </a:r>
            <a:br>
              <a:rPr lang="uk-UA" sz="1600" b="1" dirty="0"/>
            </a:br>
            <a:r>
              <a:rPr lang="uk-UA" sz="1600" b="1" i="1" dirty="0"/>
              <a:t> </a:t>
            </a:r>
            <a:r>
              <a:rPr lang="uk-UA" sz="1600" dirty="0"/>
              <a:t/>
            </a:r>
            <a:br>
              <a:rPr lang="uk-UA" sz="1600" dirty="0"/>
            </a:br>
            <a:r>
              <a:rPr lang="uk-UA" sz="1600" b="1" dirty="0" err="1"/>
              <a:t>Островська</a:t>
            </a:r>
            <a:r>
              <a:rPr lang="uk-UA" sz="1600" b="1" dirty="0"/>
              <a:t> К.О.,</a:t>
            </a:r>
            <a:r>
              <a:rPr lang="uk-UA" sz="1600" dirty="0"/>
              <a:t> </a:t>
            </a:r>
            <a:r>
              <a:rPr lang="uk-UA" sz="1600" b="1" dirty="0" err="1"/>
              <a:t>ОстровськийІ.П</a:t>
            </a:r>
            <a:r>
              <a:rPr lang="uk-UA" sz="1600" b="1" dirty="0"/>
              <a:t>.</a:t>
            </a:r>
            <a:r>
              <a:rPr lang="uk-UA" sz="1600" dirty="0"/>
              <a:t>  (</a:t>
            </a:r>
            <a:r>
              <a:rPr lang="en-US" sz="1600" dirty="0"/>
              <a:t>Scopus</a:t>
            </a:r>
            <a:r>
              <a:rPr lang="uk-UA" sz="1600" dirty="0"/>
              <a:t>)</a:t>
            </a:r>
            <a:br>
              <a:rPr lang="uk-UA" sz="1600" dirty="0"/>
            </a:br>
            <a:r>
              <a:rPr lang="en-US" sz="1600" b="1" dirty="0" err="1"/>
              <a:t>Korniat</a:t>
            </a:r>
            <a:r>
              <a:rPr lang="en-US" sz="1600" b="1" dirty="0"/>
              <a:t> V</a:t>
            </a:r>
            <a:r>
              <a:rPr lang="uk-UA" sz="1600" b="1" dirty="0"/>
              <a:t>.</a:t>
            </a:r>
            <a:r>
              <a:rPr lang="uk-UA" sz="1600" dirty="0"/>
              <a:t> </a:t>
            </a:r>
            <a:r>
              <a:rPr lang="uk-UA" sz="1600" i="1" dirty="0"/>
              <a:t>(</a:t>
            </a:r>
            <a:r>
              <a:rPr lang="en-US" sz="1600" i="1" dirty="0"/>
              <a:t>Web of Science</a:t>
            </a:r>
            <a:r>
              <a:rPr lang="uk-UA" sz="1600" i="1" dirty="0"/>
              <a:t>)</a:t>
            </a:r>
            <a:r>
              <a:rPr lang="uk-UA" sz="1600" dirty="0"/>
              <a:t/>
            </a:r>
            <a:br>
              <a:rPr lang="uk-UA" sz="1600" dirty="0"/>
            </a:br>
            <a:r>
              <a:rPr lang="uk-UA" sz="1600" b="1" dirty="0" err="1"/>
              <a:t>Boiko</a:t>
            </a:r>
            <a:r>
              <a:rPr lang="uk-UA" sz="1600" b="1" dirty="0"/>
              <a:t> H.,</a:t>
            </a:r>
            <a:r>
              <a:rPr lang="uk-UA" sz="1600" dirty="0"/>
              <a:t> </a:t>
            </a:r>
            <a:r>
              <a:rPr lang="uk-UA" sz="1600" b="1" dirty="0" err="1"/>
              <a:t>Rostykus</a:t>
            </a:r>
            <a:r>
              <a:rPr lang="uk-UA" sz="1600" b="1" dirty="0"/>
              <a:t> N</a:t>
            </a:r>
            <a:r>
              <a:rPr lang="uk-UA" sz="1600" dirty="0"/>
              <a:t>.  </a:t>
            </a:r>
            <a:r>
              <a:rPr lang="uk-UA" sz="1600" b="1" i="1" dirty="0"/>
              <a:t>(</a:t>
            </a:r>
            <a:r>
              <a:rPr lang="uk-UA" sz="1600" b="1" i="1" dirty="0" err="1"/>
              <a:t>Web</a:t>
            </a:r>
            <a:r>
              <a:rPr lang="uk-UA" sz="1600" b="1" i="1" dirty="0"/>
              <a:t> </a:t>
            </a:r>
            <a:r>
              <a:rPr lang="uk-UA" sz="1600" b="1" i="1" dirty="0" err="1"/>
              <a:t>od</a:t>
            </a:r>
            <a:r>
              <a:rPr lang="uk-UA" sz="1600" b="1" i="1" dirty="0"/>
              <a:t> </a:t>
            </a:r>
            <a:r>
              <a:rPr lang="uk-UA" sz="1600" b="1" i="1" dirty="0" err="1"/>
              <a:t>Science</a:t>
            </a:r>
            <a:r>
              <a:rPr lang="uk-UA" sz="1600" b="1" i="1" dirty="0"/>
              <a:t>)</a:t>
            </a:r>
            <a:r>
              <a:rPr lang="uk-UA" sz="1600" dirty="0"/>
              <a:t/>
            </a:r>
            <a:br>
              <a:rPr lang="uk-UA" sz="1600" dirty="0"/>
            </a:br>
            <a:r>
              <a:rPr lang="uk-UA" sz="1600" b="1" dirty="0" err="1"/>
              <a:t>Kvas</a:t>
            </a:r>
            <a:r>
              <a:rPr lang="uk-UA" sz="1600" b="1" dirty="0"/>
              <a:t>, </a:t>
            </a:r>
            <a:r>
              <a:rPr lang="uk-UA" sz="1600" b="1" dirty="0" err="1"/>
              <a:t>Olena</a:t>
            </a:r>
            <a:r>
              <a:rPr lang="uk-UA" sz="1600" b="1" dirty="0"/>
              <a:t> </a:t>
            </a:r>
            <a:r>
              <a:rPr lang="uk-UA" sz="1600" b="1" i="1" dirty="0"/>
              <a:t>(</a:t>
            </a:r>
            <a:r>
              <a:rPr lang="uk-UA" sz="1600" b="1" i="1" dirty="0" err="1"/>
              <a:t>Web</a:t>
            </a:r>
            <a:r>
              <a:rPr lang="uk-UA" sz="1600" b="1" i="1" dirty="0"/>
              <a:t> </a:t>
            </a:r>
            <a:r>
              <a:rPr lang="uk-UA" sz="1600" b="1" i="1" dirty="0" err="1"/>
              <a:t>od</a:t>
            </a:r>
            <a:r>
              <a:rPr lang="uk-UA" sz="1600" b="1" i="1" dirty="0"/>
              <a:t> </a:t>
            </a:r>
            <a:r>
              <a:rPr lang="uk-UA" sz="1600" b="1" i="1" dirty="0" err="1"/>
              <a:t>Science</a:t>
            </a:r>
            <a:r>
              <a:rPr lang="uk-UA" sz="1600" dirty="0"/>
              <a:t/>
            </a:r>
            <a:br>
              <a:rPr lang="uk-UA" sz="1600" dirty="0"/>
            </a:br>
            <a:r>
              <a:rPr lang="en-US" sz="1600" b="1" dirty="0" err="1"/>
              <a:t>Halian</a:t>
            </a:r>
            <a:r>
              <a:rPr lang="en-US" sz="1600" b="1" dirty="0"/>
              <a:t> O</a:t>
            </a:r>
            <a:r>
              <a:rPr lang="uk-UA" sz="1600" b="1" i="1" dirty="0"/>
              <a:t>. (</a:t>
            </a:r>
            <a:r>
              <a:rPr lang="en-US" sz="1600" b="1" i="1" dirty="0"/>
              <a:t>Scopus</a:t>
            </a:r>
            <a:r>
              <a:rPr lang="uk-UA" sz="1600" b="1" i="1" dirty="0"/>
              <a:t>)</a:t>
            </a:r>
            <a:br>
              <a:rPr lang="uk-UA" sz="1600" b="1" i="1" dirty="0"/>
            </a:br>
            <a:r>
              <a:rPr lang="en-US" sz="1600" b="1" dirty="0" err="1"/>
              <a:t>Halian</a:t>
            </a:r>
            <a:r>
              <a:rPr lang="en-US" sz="1600" b="1" dirty="0"/>
              <a:t> O</a:t>
            </a:r>
            <a:r>
              <a:rPr lang="uk-UA" sz="1600" b="1" dirty="0"/>
              <a:t>.</a:t>
            </a:r>
            <a:r>
              <a:rPr lang="uk-UA" sz="1600" b="1" i="1" dirty="0"/>
              <a:t> </a:t>
            </a:r>
            <a:r>
              <a:rPr lang="uk-UA" sz="1600" b="1" dirty="0"/>
              <a:t>  </a:t>
            </a:r>
            <a:r>
              <a:rPr lang="uk-UA" sz="1600" b="1" i="1" dirty="0"/>
              <a:t>(</a:t>
            </a:r>
            <a:r>
              <a:rPr lang="uk-UA" sz="1600" b="1" i="1" dirty="0" err="1"/>
              <a:t>Web</a:t>
            </a:r>
            <a:r>
              <a:rPr lang="uk-UA" sz="1600" b="1" i="1" dirty="0"/>
              <a:t> </a:t>
            </a:r>
            <a:r>
              <a:rPr lang="uk-UA" sz="1600" b="1" i="1" dirty="0" err="1"/>
              <a:t>od</a:t>
            </a:r>
            <a:r>
              <a:rPr lang="uk-UA" sz="1600" b="1" i="1" dirty="0"/>
              <a:t> </a:t>
            </a:r>
            <a:r>
              <a:rPr lang="uk-UA" sz="1600" b="1" i="1" dirty="0" err="1"/>
              <a:t>Science</a:t>
            </a:r>
            <a:r>
              <a:rPr lang="uk-UA" sz="1600" dirty="0"/>
              <a:t/>
            </a:r>
            <a:br>
              <a:rPr lang="uk-UA" sz="1600" dirty="0"/>
            </a:br>
            <a:r>
              <a:rPr lang="en-US" sz="1600" b="1" dirty="0" err="1"/>
              <a:t>Halian</a:t>
            </a:r>
            <a:r>
              <a:rPr lang="uk-UA" sz="1600" b="1" dirty="0"/>
              <a:t>, </a:t>
            </a:r>
            <a:r>
              <a:rPr lang="en-US" sz="1600" b="1" dirty="0"/>
              <a:t>O</a:t>
            </a:r>
            <a:r>
              <a:rPr lang="uk-UA" sz="1600" b="1" dirty="0"/>
              <a:t>.</a:t>
            </a:r>
            <a:r>
              <a:rPr lang="uk-UA" sz="1600" dirty="0"/>
              <a:t> </a:t>
            </a:r>
            <a:r>
              <a:rPr lang="uk-UA" sz="1600" b="1" i="1" dirty="0"/>
              <a:t>(</a:t>
            </a:r>
            <a:r>
              <a:rPr lang="uk-UA" sz="1600" b="1" i="1" dirty="0" err="1"/>
              <a:t>Web</a:t>
            </a:r>
            <a:r>
              <a:rPr lang="uk-UA" sz="1600" b="1" i="1" dirty="0"/>
              <a:t> </a:t>
            </a:r>
            <a:r>
              <a:rPr lang="uk-UA" sz="1600" b="1" i="1" dirty="0" err="1"/>
              <a:t>od</a:t>
            </a:r>
            <a:r>
              <a:rPr lang="uk-UA" sz="1600" b="1" i="1" dirty="0"/>
              <a:t> </a:t>
            </a:r>
            <a:r>
              <a:rPr lang="uk-UA" sz="1600" b="1" i="1" dirty="0" err="1"/>
              <a:t>Science</a:t>
            </a:r>
            <a:r>
              <a:rPr lang="uk-UA" sz="1600" dirty="0"/>
              <a:t/>
            </a:r>
            <a:br>
              <a:rPr lang="uk-UA" sz="1600" dirty="0"/>
            </a:br>
            <a:r>
              <a:rPr lang="uk-UA" sz="1600" b="1" dirty="0" err="1"/>
              <a:t>Machynska</a:t>
            </a:r>
            <a:r>
              <a:rPr lang="uk-UA" sz="1600" b="1" dirty="0"/>
              <a:t> </a:t>
            </a:r>
            <a:r>
              <a:rPr lang="uk-UA" sz="1600" b="1" dirty="0" err="1"/>
              <a:t>Natalia</a:t>
            </a:r>
            <a:r>
              <a:rPr lang="uk-UA" sz="1600" b="1" dirty="0"/>
              <a:t> </a:t>
            </a:r>
            <a:r>
              <a:rPr lang="uk-UA" sz="1600" b="1" i="1" dirty="0"/>
              <a:t>(</a:t>
            </a:r>
            <a:r>
              <a:rPr lang="uk-UA" sz="1600" b="1" i="1" dirty="0" err="1"/>
              <a:t>Web</a:t>
            </a:r>
            <a:r>
              <a:rPr lang="uk-UA" sz="1600" b="1" i="1" dirty="0"/>
              <a:t> </a:t>
            </a:r>
            <a:r>
              <a:rPr lang="uk-UA" sz="1600" b="1" i="1" dirty="0" err="1"/>
              <a:t>of</a:t>
            </a:r>
            <a:r>
              <a:rPr lang="uk-UA" sz="1600" b="1" i="1" dirty="0"/>
              <a:t> </a:t>
            </a:r>
            <a:r>
              <a:rPr lang="uk-UA" sz="1600" b="1" i="1" dirty="0" err="1"/>
              <a:t>Science</a:t>
            </a:r>
            <a:r>
              <a:rPr lang="uk-UA" sz="1600" b="1" i="1" dirty="0"/>
              <a:t>)</a:t>
            </a:r>
            <a:r>
              <a:rPr lang="uk-UA" sz="1600" dirty="0"/>
              <a:t/>
            </a:r>
            <a:br>
              <a:rPr lang="uk-UA" sz="1600" dirty="0"/>
            </a:br>
            <a:r>
              <a:rPr lang="uk-UA" sz="1600" b="1" dirty="0" err="1"/>
              <a:t>Romana</a:t>
            </a:r>
            <a:r>
              <a:rPr lang="uk-UA" sz="1600" b="1" dirty="0"/>
              <a:t> </a:t>
            </a:r>
            <a:r>
              <a:rPr lang="uk-UA" sz="1600" b="1" dirty="0" err="1"/>
              <a:t>Sirenko</a:t>
            </a:r>
            <a:r>
              <a:rPr lang="uk-UA" sz="1600" b="1" dirty="0"/>
              <a:t>, </a:t>
            </a:r>
            <a:r>
              <a:rPr lang="uk-UA" sz="1600" b="1" dirty="0" err="1"/>
              <a:t>Oksana</a:t>
            </a:r>
            <a:r>
              <a:rPr lang="uk-UA" sz="1600" b="1" dirty="0"/>
              <a:t> </a:t>
            </a:r>
            <a:r>
              <a:rPr lang="uk-UA" sz="1600" b="1" dirty="0" err="1"/>
              <a:t>Shukatka</a:t>
            </a:r>
            <a:r>
              <a:rPr lang="uk-UA" sz="1600" b="1" dirty="0"/>
              <a:t>,</a:t>
            </a:r>
            <a:r>
              <a:rPr lang="uk-UA" sz="1600" dirty="0"/>
              <a:t> </a:t>
            </a:r>
            <a:r>
              <a:rPr lang="uk-UA" sz="1600" b="1" dirty="0" err="1"/>
              <a:t>Ivan</a:t>
            </a:r>
            <a:r>
              <a:rPr lang="uk-UA" sz="1600" b="1" dirty="0"/>
              <a:t> </a:t>
            </a:r>
            <a:r>
              <a:rPr lang="uk-UA" sz="1600" b="1" dirty="0" err="1"/>
              <a:t>Rybchych</a:t>
            </a:r>
            <a:r>
              <a:rPr lang="uk-UA" sz="1600" dirty="0"/>
              <a:t> </a:t>
            </a:r>
            <a:r>
              <a:rPr lang="uk-UA" sz="1600" b="1" i="1" dirty="0"/>
              <a:t>(</a:t>
            </a:r>
            <a:r>
              <a:rPr lang="pl-PL" sz="1600" b="1" i="1" dirty="0"/>
              <a:t>Scopus</a:t>
            </a:r>
            <a:r>
              <a:rPr lang="uk-UA" sz="1600" b="1" i="1" dirty="0"/>
              <a:t>)</a:t>
            </a:r>
            <a:r>
              <a:rPr lang="uk-UA" sz="1600" dirty="0"/>
              <a:t/>
            </a:r>
            <a:br>
              <a:rPr lang="uk-UA" sz="1600" dirty="0"/>
            </a:br>
            <a:r>
              <a:rPr lang="uk-UA" sz="1600" b="1" dirty="0" err="1"/>
              <a:t>Oksana</a:t>
            </a:r>
            <a:r>
              <a:rPr lang="uk-UA" sz="1600" b="1" dirty="0"/>
              <a:t> V. </a:t>
            </a:r>
            <a:r>
              <a:rPr lang="uk-UA" sz="1600" b="1" dirty="0" err="1"/>
              <a:t>Shukatka</a:t>
            </a:r>
            <a:r>
              <a:rPr lang="uk-UA" sz="1600" dirty="0"/>
              <a:t>. </a:t>
            </a:r>
            <a:r>
              <a:rPr lang="uk-UA" sz="1600" b="1" dirty="0"/>
              <a:t>(</a:t>
            </a:r>
            <a:r>
              <a:rPr lang="en-US" sz="1600" b="1" dirty="0"/>
              <a:t>Scopus)</a:t>
            </a:r>
            <a:r>
              <a:rPr lang="uk-UA" sz="1600" dirty="0"/>
              <a:t/>
            </a:r>
            <a:br>
              <a:rPr lang="uk-UA" sz="1600" dirty="0"/>
            </a:br>
            <a:r>
              <a:rPr lang="en-US" sz="1600" b="1" dirty="0" err="1"/>
              <a:t>Karamanov</a:t>
            </a:r>
            <a:r>
              <a:rPr lang="en-US" sz="1600" b="1" dirty="0"/>
              <a:t> O. </a:t>
            </a:r>
            <a:r>
              <a:rPr lang="uk-UA" sz="1600" b="1" i="1" dirty="0"/>
              <a:t>(</a:t>
            </a:r>
            <a:r>
              <a:rPr lang="en-US" sz="1600" b="1" i="1" dirty="0"/>
              <a:t>Web of Sciences Core Collection</a:t>
            </a:r>
            <a:r>
              <a:rPr lang="uk-UA" sz="1600" b="1" i="1" dirty="0"/>
              <a:t>) </a:t>
            </a:r>
            <a:br>
              <a:rPr lang="uk-UA" sz="1600" b="1" i="1" dirty="0"/>
            </a:br>
            <a:r>
              <a:rPr lang="en-US" sz="1600" b="1" dirty="0" err="1"/>
              <a:t>Krokhmalna</a:t>
            </a:r>
            <a:r>
              <a:rPr lang="en-US" sz="1600" b="1" dirty="0"/>
              <a:t> H.</a:t>
            </a:r>
            <a:r>
              <a:rPr lang="en-US" sz="1600" dirty="0"/>
              <a:t> </a:t>
            </a:r>
            <a:r>
              <a:rPr lang="uk-UA" sz="1600" b="1" i="1" dirty="0"/>
              <a:t>(</a:t>
            </a:r>
            <a:r>
              <a:rPr lang="en-US" sz="1600" b="1" i="1" dirty="0"/>
              <a:t>Scopus</a:t>
            </a:r>
            <a:r>
              <a:rPr lang="uk-UA" sz="1600" b="1" i="1" dirty="0"/>
              <a:t>).</a:t>
            </a:r>
            <a:r>
              <a:rPr lang="uk-UA" sz="1600" dirty="0"/>
              <a:t/>
            </a:r>
            <a:br>
              <a:rPr lang="uk-UA" sz="1600" dirty="0"/>
            </a:br>
            <a:r>
              <a:rPr lang="uk-UA" sz="1600" b="1" dirty="0" err="1"/>
              <a:t>Machynska</a:t>
            </a:r>
            <a:r>
              <a:rPr lang="uk-UA" sz="1600" b="1" dirty="0"/>
              <a:t>, N.</a:t>
            </a:r>
            <a:r>
              <a:rPr lang="uk-UA" sz="1600" dirty="0"/>
              <a:t> </a:t>
            </a:r>
            <a:r>
              <a:rPr lang="uk-UA" sz="1600" b="1" dirty="0"/>
              <a:t>(</a:t>
            </a:r>
            <a:r>
              <a:rPr lang="uk-UA" sz="1600" b="1" i="1" dirty="0"/>
              <a:t> </a:t>
            </a:r>
            <a:r>
              <a:rPr lang="uk-UA" sz="1600" b="1" i="1" dirty="0" err="1"/>
              <a:t>Web</a:t>
            </a:r>
            <a:r>
              <a:rPr lang="uk-UA" sz="1600" b="1" i="1" dirty="0"/>
              <a:t> </a:t>
            </a:r>
            <a:r>
              <a:rPr lang="uk-UA" sz="1600" b="1" i="1" dirty="0" err="1"/>
              <a:t>of</a:t>
            </a:r>
            <a:r>
              <a:rPr lang="uk-UA" sz="1600" b="1" i="1" dirty="0"/>
              <a:t> </a:t>
            </a:r>
            <a:r>
              <a:rPr lang="uk-UA" sz="1600" b="1" i="1" dirty="0" err="1"/>
              <a:t>Science</a:t>
            </a:r>
            <a:r>
              <a:rPr lang="uk-UA" sz="1600" b="1" i="1" dirty="0"/>
              <a:t>)</a:t>
            </a:r>
            <a:r>
              <a:rPr lang="uk-UA" sz="1600" b="1" i="1" u="sng" dirty="0"/>
              <a:t> </a:t>
            </a:r>
            <a:r>
              <a:rPr lang="uk-UA" sz="1600" dirty="0"/>
              <a:t/>
            </a:r>
            <a:br>
              <a:rPr lang="uk-UA" sz="1600" dirty="0"/>
            </a:br>
            <a:r>
              <a:rPr lang="en-US" sz="1600" b="1" dirty="0" err="1"/>
              <a:t>Matsevko-Bekerska</a:t>
            </a:r>
            <a:r>
              <a:rPr lang="en-US" sz="1600" b="1" dirty="0"/>
              <a:t>, L</a:t>
            </a:r>
            <a:r>
              <a:rPr lang="en-US" sz="1600" dirty="0"/>
              <a:t>. </a:t>
            </a:r>
            <a:r>
              <a:rPr lang="uk-UA" sz="1600" u="sng" dirty="0"/>
              <a:t>(</a:t>
            </a:r>
            <a:r>
              <a:rPr lang="en-US" sz="1600" b="1" i="1" dirty="0"/>
              <a:t>Web of Science  by Thomson Reuters</a:t>
            </a:r>
            <a:r>
              <a:rPr lang="uk-UA" sz="1600" b="1" i="1" dirty="0"/>
              <a:t>)</a:t>
            </a:r>
            <a:r>
              <a:rPr lang="uk-UA" sz="1600" dirty="0"/>
              <a:t/>
            </a:r>
            <a:br>
              <a:rPr lang="uk-UA" sz="1600" dirty="0"/>
            </a:br>
            <a:r>
              <a:rPr lang="en-US" sz="1600" b="1" dirty="0" err="1"/>
              <a:t>Matsevko-Bekerska</a:t>
            </a:r>
            <a:r>
              <a:rPr lang="en-US" sz="1600" b="1" dirty="0"/>
              <a:t>, L</a:t>
            </a:r>
            <a:r>
              <a:rPr lang="en-US" sz="1600" dirty="0"/>
              <a:t>. (</a:t>
            </a:r>
            <a:r>
              <a:rPr lang="en-US" sz="1600" u="sng" dirty="0" err="1"/>
              <a:t>ESCI</a:t>
            </a:r>
            <a:r>
              <a:rPr lang="en-US" sz="1600" b="1" i="1" dirty="0" err="1"/>
              <a:t>Web</a:t>
            </a:r>
            <a:r>
              <a:rPr lang="en-US" sz="1600" b="1" i="1" dirty="0"/>
              <a:t> of Science  by Thomson Reuters</a:t>
            </a:r>
            <a:r>
              <a:rPr lang="uk-UA" sz="1600" b="1" i="1" dirty="0"/>
              <a:t>)</a:t>
            </a:r>
            <a:r>
              <a:rPr lang="uk-UA" sz="1600" dirty="0"/>
              <a:t/>
            </a:r>
            <a:br>
              <a:rPr lang="uk-UA" sz="1600" dirty="0"/>
            </a:br>
            <a:r>
              <a:rPr lang="en-US" sz="1600" b="1" dirty="0" err="1"/>
              <a:t>Nelya</a:t>
            </a:r>
            <a:r>
              <a:rPr lang="en-US" sz="1600" b="1" dirty="0"/>
              <a:t> </a:t>
            </a:r>
            <a:r>
              <a:rPr lang="en-US" sz="1600" b="1" dirty="0" err="1"/>
              <a:t>Sirant</a:t>
            </a:r>
            <a:r>
              <a:rPr lang="uk-UA" sz="1600" b="1" dirty="0"/>
              <a:t>.</a:t>
            </a:r>
            <a:r>
              <a:rPr lang="uk-UA" sz="1600" dirty="0"/>
              <a:t>       </a:t>
            </a:r>
            <a:r>
              <a:rPr lang="uk-UA" sz="1600" b="1" dirty="0"/>
              <a:t>(</a:t>
            </a:r>
            <a:r>
              <a:rPr lang="uk-UA" sz="1600" b="1" i="1" dirty="0" err="1"/>
              <a:t>Web</a:t>
            </a:r>
            <a:r>
              <a:rPr lang="uk-UA" sz="1600" b="1" i="1" dirty="0"/>
              <a:t> </a:t>
            </a:r>
            <a:r>
              <a:rPr lang="uk-UA" sz="1600" b="1" i="1" dirty="0" err="1"/>
              <a:t>of</a:t>
            </a:r>
            <a:r>
              <a:rPr lang="uk-UA" sz="1600" b="1" i="1" dirty="0"/>
              <a:t> </a:t>
            </a:r>
            <a:r>
              <a:rPr lang="uk-UA" sz="1600" b="1" i="1" dirty="0" err="1"/>
              <a:t>Science</a:t>
            </a:r>
            <a:r>
              <a:rPr lang="uk-UA" sz="1600" b="1" i="1" dirty="0"/>
              <a:t>)</a:t>
            </a:r>
            <a:r>
              <a:rPr lang="uk-UA" sz="1600" i="1" dirty="0"/>
              <a:t> </a:t>
            </a:r>
            <a:r>
              <a:rPr lang="uk-UA" sz="1600" dirty="0"/>
              <a:t/>
            </a:r>
            <a:br>
              <a:rPr lang="uk-UA" sz="1600" dirty="0"/>
            </a:br>
            <a:r>
              <a:rPr lang="uk-UA" sz="1600" b="1" dirty="0" err="1"/>
              <a:t>Olena</a:t>
            </a:r>
            <a:r>
              <a:rPr lang="uk-UA" sz="1600" b="1" dirty="0"/>
              <a:t> KVAS</a:t>
            </a:r>
            <a:r>
              <a:rPr lang="uk-UA" sz="1600" dirty="0"/>
              <a:t> </a:t>
            </a:r>
            <a:r>
              <a:rPr lang="uk-UA" sz="1600" b="1" dirty="0"/>
              <a:t>(</a:t>
            </a:r>
            <a:r>
              <a:rPr lang="en-US" sz="1600" b="1" i="1" dirty="0"/>
              <a:t>Web of Sciences </a:t>
            </a:r>
            <a:r>
              <a:rPr lang="uk-UA" sz="1600" b="1" i="1" dirty="0"/>
              <a:t>)</a:t>
            </a:r>
            <a:r>
              <a:rPr lang="uk-UA" sz="1600" dirty="0"/>
              <a:t/>
            </a:r>
            <a:br>
              <a:rPr lang="uk-UA" sz="1600" dirty="0"/>
            </a:br>
            <a:r>
              <a:rPr lang="uk-UA" sz="1600" b="1" dirty="0" err="1"/>
              <a:t>Petrovska</a:t>
            </a:r>
            <a:r>
              <a:rPr lang="uk-UA" sz="1600" b="1" dirty="0"/>
              <a:t>, I.</a:t>
            </a:r>
            <a:r>
              <a:rPr lang="uk-UA" sz="1600" dirty="0"/>
              <a:t>     </a:t>
            </a:r>
            <a:r>
              <a:rPr lang="uk-UA" sz="1600" b="1" i="1" dirty="0"/>
              <a:t>(</a:t>
            </a:r>
            <a:r>
              <a:rPr lang="uk-UA" sz="1600" b="1" i="1" dirty="0" err="1"/>
              <a:t>Web</a:t>
            </a:r>
            <a:r>
              <a:rPr lang="uk-UA" sz="1600" b="1" i="1" dirty="0"/>
              <a:t> </a:t>
            </a:r>
            <a:r>
              <a:rPr lang="uk-UA" sz="1600" b="1" i="1" dirty="0" err="1"/>
              <a:t>of</a:t>
            </a:r>
            <a:r>
              <a:rPr lang="uk-UA" sz="1600" b="1" i="1" dirty="0"/>
              <a:t> </a:t>
            </a:r>
            <a:r>
              <a:rPr lang="uk-UA" sz="1600" b="1" i="1" dirty="0" err="1"/>
              <a:t>Science</a:t>
            </a:r>
            <a:r>
              <a:rPr lang="uk-UA" sz="1600" b="1" i="1" dirty="0"/>
              <a:t>)</a:t>
            </a:r>
            <a:r>
              <a:rPr lang="uk-UA" sz="1600" dirty="0"/>
              <a:t/>
            </a:r>
            <a:br>
              <a:rPr lang="uk-UA" sz="1600" dirty="0"/>
            </a:br>
            <a:r>
              <a:rPr lang="en-US" sz="1600" b="1" dirty="0" err="1"/>
              <a:t>Sirenko</a:t>
            </a:r>
            <a:r>
              <a:rPr lang="en-US" sz="1600" dirty="0"/>
              <a:t> R</a:t>
            </a:r>
            <a:r>
              <a:rPr lang="uk-UA" sz="1600" dirty="0"/>
              <a:t>. </a:t>
            </a:r>
            <a:r>
              <a:rPr lang="en-US" sz="1600" b="1" i="1" dirty="0"/>
              <a:t>(Web of science)</a:t>
            </a:r>
            <a:r>
              <a:rPr lang="uk-UA" sz="1600" dirty="0"/>
              <a:t/>
            </a:r>
            <a:br>
              <a:rPr lang="uk-UA" sz="1600" dirty="0"/>
            </a:br>
            <a:r>
              <a:rPr lang="uk-UA" sz="1600" b="1" dirty="0" err="1"/>
              <a:t>Нос</a:t>
            </a:r>
            <a:r>
              <a:rPr lang="uk-UA" sz="1600" b="1" dirty="0"/>
              <a:t> Л. С., </a:t>
            </a:r>
            <a:r>
              <a:rPr lang="uk-UA" sz="1600" b="1" dirty="0" err="1"/>
              <a:t>Стахів</a:t>
            </a:r>
            <a:r>
              <a:rPr lang="uk-UA" sz="1600" b="1" dirty="0"/>
              <a:t> М.М.  </a:t>
            </a:r>
            <a:r>
              <a:rPr lang="uk-UA" sz="1600" dirty="0"/>
              <a:t> </a:t>
            </a:r>
            <a:r>
              <a:rPr lang="uk-UA" sz="1600" b="1" i="1" dirty="0"/>
              <a:t>(</a:t>
            </a:r>
            <a:r>
              <a:rPr lang="en-US" sz="1600" b="1" i="1" dirty="0"/>
              <a:t>Web of Science</a:t>
            </a:r>
            <a:r>
              <a:rPr lang="uk-UA" sz="1600" b="1" i="1" dirty="0"/>
              <a:t>)</a:t>
            </a:r>
            <a:r>
              <a:rPr lang="uk-UA" sz="1600" dirty="0"/>
              <a:t> </a:t>
            </a:r>
            <a:r>
              <a:rPr lang="uk-UA" sz="1600" u="sng" dirty="0"/>
              <a:t> </a:t>
            </a:r>
            <a:r>
              <a:rPr lang="uk-UA" sz="1600" dirty="0"/>
              <a:t/>
            </a:r>
            <a:br>
              <a:rPr lang="uk-UA" sz="1600" dirty="0"/>
            </a:br>
            <a:r>
              <a:rPr lang="uk-UA" sz="1600" dirty="0"/>
              <a:t> </a:t>
            </a:r>
          </a:p>
        </p:txBody>
      </p:sp>
    </p:spTree>
    <p:extLst>
      <p:ext uri="{BB962C8B-B14F-4D97-AF65-F5344CB8AC3E}">
        <p14:creationId xmlns:p14="http://schemas.microsoft.com/office/powerpoint/2010/main" val="125884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208892993"/>
              </p:ext>
            </p:extLst>
          </p:nvPr>
        </p:nvGraphicFramePr>
        <p:xfrm>
          <a:off x="467544" y="545095"/>
          <a:ext cx="3240360" cy="2462213"/>
        </p:xfrm>
        <a:graphic>
          <a:graphicData uri="http://schemas.openxmlformats.org/drawingml/2006/table">
            <a:tbl>
              <a:tblPr firstRow="1" bandRow="1">
                <a:tableStyleId>{5C22544A-7EE6-4342-B048-85BDC9FD1C3A}</a:tableStyleId>
              </a:tblPr>
              <a:tblGrid>
                <a:gridCol w="3240360">
                  <a:extLst>
                    <a:ext uri="{9D8B030D-6E8A-4147-A177-3AD203B41FA5}">
                      <a16:colId xmlns="" xmlns:a16="http://schemas.microsoft.com/office/drawing/2014/main" val="20000"/>
                    </a:ext>
                  </a:extLst>
                </a:gridCol>
              </a:tblGrid>
              <a:tr h="2462213">
                <a:tc>
                  <a:txBody>
                    <a:bodyPr/>
                    <a:lstStyle/>
                    <a:p>
                      <a:endParaRPr lang="uk-UA" sz="2800" dirty="0" smtClean="0"/>
                    </a:p>
                    <a:p>
                      <a:r>
                        <a:rPr lang="uk-UA" sz="2000" dirty="0" smtClean="0"/>
                        <a:t>Підготовлено та здійснено видання Вісника   Львівського університету Серія Педагогічна . Вип. 35</a:t>
                      </a:r>
                      <a:endParaRPr lang="uk-UA" sz="2000" dirty="0"/>
                    </a:p>
                  </a:txBody>
                  <a:tcPr/>
                </a:tc>
                <a:extLst>
                  <a:ext uri="{0D108BD9-81ED-4DB2-BD59-A6C34878D82A}">
                    <a16:rowId xmlns="" xmlns:a16="http://schemas.microsoft.com/office/drawing/2014/main" val="10000"/>
                  </a:ext>
                </a:extLst>
              </a:tr>
            </a:tbl>
          </a:graphicData>
        </a:graphic>
      </p:graphicFrame>
      <p:sp>
        <p:nvSpPr>
          <p:cNvPr id="3" name="Прямоугольник 2"/>
          <p:cNvSpPr/>
          <p:nvPr/>
        </p:nvSpPr>
        <p:spPr>
          <a:xfrm>
            <a:off x="3923928" y="545095"/>
            <a:ext cx="4572000" cy="5016758"/>
          </a:xfrm>
          <a:prstGeom prst="rect">
            <a:avLst/>
          </a:prstGeom>
        </p:spPr>
        <p:txBody>
          <a:bodyPr>
            <a:spAutoFit/>
          </a:bodyPr>
          <a:lstStyle/>
          <a:p>
            <a:r>
              <a:rPr lang="uk-UA" sz="2000" dirty="0" smtClean="0"/>
              <a:t>Видання</a:t>
            </a:r>
            <a:r>
              <a:rPr lang="uk-UA" sz="2000" dirty="0"/>
              <a:t>  відповідно до наказу МОН України від 15.04.2021 р. № 420   включено до Переліку фахових видань України (Категорія «Б») зі спеціальностей 011 Освітні, педагогічні науки, 012 Дошкільна освіта, 013 Початкова освіта, 014 Середня освіта, 015 Професійна освіта, 016 Спеціальна освіта, 231 Соціальна робота</a:t>
            </a:r>
          </a:p>
          <a:p>
            <a:endParaRPr lang="uk-UA" sz="2000" dirty="0" smtClean="0"/>
          </a:p>
          <a:p>
            <a:r>
              <a:rPr lang="uk-UA" sz="2000" dirty="0" smtClean="0"/>
              <a:t>Статті </a:t>
            </a:r>
            <a:r>
              <a:rPr lang="uk-UA" sz="2000" dirty="0"/>
              <a:t>у виданні перевірені на наявність плагіату за допомогою програмного забезпечення </a:t>
            </a:r>
            <a:r>
              <a:rPr lang="en-US" sz="2000" dirty="0"/>
              <a:t>StrikePlagiarism.com </a:t>
            </a:r>
            <a:r>
              <a:rPr lang="uk-UA" sz="2000" dirty="0"/>
              <a:t>від польської компанії </a:t>
            </a:r>
            <a:r>
              <a:rPr lang="en-US" sz="2000" dirty="0"/>
              <a:t>Plagiat.pl</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3029823"/>
            <a:ext cx="2586049" cy="3645024"/>
          </a:xfrm>
          <a:prstGeom prst="rect">
            <a:avLst/>
          </a:prstGeom>
        </p:spPr>
      </p:pic>
    </p:spTree>
    <p:extLst>
      <p:ext uri="{BB962C8B-B14F-4D97-AF65-F5344CB8AC3E}">
        <p14:creationId xmlns:p14="http://schemas.microsoft.com/office/powerpoint/2010/main" val="543628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Науково-навчальні лабораторії </a:t>
            </a:r>
            <a:endParaRPr lang="uk-UA" dirty="0"/>
          </a:p>
        </p:txBody>
      </p:sp>
      <p:graphicFrame>
        <p:nvGraphicFramePr>
          <p:cNvPr id="3" name="Таблиця 2"/>
          <p:cNvGraphicFramePr>
            <a:graphicFrameLocks noGrp="1"/>
          </p:cNvGraphicFramePr>
          <p:nvPr>
            <p:extLst>
              <p:ext uri="{D42A27DB-BD31-4B8C-83A1-F6EECF244321}">
                <p14:modId xmlns:p14="http://schemas.microsoft.com/office/powerpoint/2010/main" val="2924334210"/>
              </p:ext>
            </p:extLst>
          </p:nvPr>
        </p:nvGraphicFramePr>
        <p:xfrm>
          <a:off x="611560" y="1664256"/>
          <a:ext cx="3744416" cy="4285024"/>
        </p:xfrm>
        <a:graphic>
          <a:graphicData uri="http://schemas.openxmlformats.org/drawingml/2006/table">
            <a:tbl>
              <a:tblPr firstRow="1" bandRow="1">
                <a:tableStyleId>{5C22544A-7EE6-4342-B048-85BDC9FD1C3A}</a:tableStyleId>
              </a:tblPr>
              <a:tblGrid>
                <a:gridCol w="3744416">
                  <a:extLst>
                    <a:ext uri="{9D8B030D-6E8A-4147-A177-3AD203B41FA5}">
                      <a16:colId xmlns="" xmlns:a16="http://schemas.microsoft.com/office/drawing/2014/main" val="3118538897"/>
                    </a:ext>
                  </a:extLst>
                </a:gridCol>
              </a:tblGrid>
              <a:tr h="4285024">
                <a:tc>
                  <a:txBody>
                    <a:bodyPr/>
                    <a:lstStyle/>
                    <a:p>
                      <a:r>
                        <a:rPr lang="uk-UA" dirty="0" smtClean="0"/>
                        <a:t>Науково-навчальна лабораторія  музейної педагогіки</a:t>
                      </a:r>
                      <a:r>
                        <a:rPr lang="uk-UA" baseline="0" dirty="0" smtClean="0"/>
                        <a:t> (працює  на громадських засадах) </a:t>
                      </a:r>
                    </a:p>
                    <a:p>
                      <a:endParaRPr lang="uk-UA" baseline="0" dirty="0" smtClean="0"/>
                    </a:p>
                    <a:p>
                      <a:r>
                        <a:rPr lang="uk-UA" b="0" dirty="0" smtClean="0"/>
                        <a:t>Лабораторія створена з метою розробки теоретико-практичних аспектів музейної педагогіки - міждисциплінарного освітнього-наукового напряму та проводить науково-педагогічні дослідження пріоритетних напрямів цієї галузі знань</a:t>
                      </a:r>
                      <a:r>
                        <a:rPr lang="uk-UA" b="0" baseline="0" dirty="0" smtClean="0"/>
                        <a:t>) </a:t>
                      </a:r>
                      <a:endParaRPr lang="uk-UA" b="0" dirty="0"/>
                    </a:p>
                  </a:txBody>
                  <a:tcPr/>
                </a:tc>
                <a:extLst>
                  <a:ext uri="{0D108BD9-81ED-4DB2-BD59-A6C34878D82A}">
                    <a16:rowId xmlns="" xmlns:a16="http://schemas.microsoft.com/office/drawing/2014/main" val="417334086"/>
                  </a:ext>
                </a:extLst>
              </a:tr>
            </a:tbl>
          </a:graphicData>
        </a:graphic>
      </p:graphicFrame>
      <p:graphicFrame>
        <p:nvGraphicFramePr>
          <p:cNvPr id="4" name="Таблиця 3"/>
          <p:cNvGraphicFramePr>
            <a:graphicFrameLocks noGrp="1"/>
          </p:cNvGraphicFramePr>
          <p:nvPr>
            <p:extLst>
              <p:ext uri="{D42A27DB-BD31-4B8C-83A1-F6EECF244321}">
                <p14:modId xmlns:p14="http://schemas.microsoft.com/office/powerpoint/2010/main" val="1927285721"/>
              </p:ext>
            </p:extLst>
          </p:nvPr>
        </p:nvGraphicFramePr>
        <p:xfrm>
          <a:off x="4716016" y="1664256"/>
          <a:ext cx="3970784" cy="4285024"/>
        </p:xfrm>
        <a:graphic>
          <a:graphicData uri="http://schemas.openxmlformats.org/drawingml/2006/table">
            <a:tbl>
              <a:tblPr firstRow="1" bandRow="1">
                <a:tableStyleId>{5C22544A-7EE6-4342-B048-85BDC9FD1C3A}</a:tableStyleId>
              </a:tblPr>
              <a:tblGrid>
                <a:gridCol w="3970784">
                  <a:extLst>
                    <a:ext uri="{9D8B030D-6E8A-4147-A177-3AD203B41FA5}">
                      <a16:colId xmlns="" xmlns:a16="http://schemas.microsoft.com/office/drawing/2014/main" val="2403883265"/>
                    </a:ext>
                  </a:extLst>
                </a:gridCol>
              </a:tblGrid>
              <a:tr h="4285024">
                <a:tc>
                  <a:txBody>
                    <a:bodyPr/>
                    <a:lstStyle/>
                    <a:p>
                      <a:r>
                        <a:rPr lang="uk-UA" dirty="0" smtClean="0"/>
                        <a:t> Навчально-наукова</a:t>
                      </a:r>
                      <a:r>
                        <a:rPr lang="uk-UA" baseline="0" dirty="0" smtClean="0"/>
                        <a:t> лабораторія Нової української школи</a:t>
                      </a:r>
                    </a:p>
                    <a:p>
                      <a:r>
                        <a:rPr lang="uk-UA" baseline="0" dirty="0" smtClean="0"/>
                        <a:t> (відкрита з 1.09.2021 р.) </a:t>
                      </a:r>
                    </a:p>
                    <a:p>
                      <a:endParaRPr lang="uk-UA" baseline="0" dirty="0" smtClean="0"/>
                    </a:p>
                    <a:p>
                      <a:r>
                        <a:rPr lang="ru-RU" sz="1800" b="0" i="0" kern="1200" baseline="0" dirty="0" err="1" smtClean="0">
                          <a:solidFill>
                            <a:schemeClr val="lt1"/>
                          </a:solidFill>
                          <a:effectLst/>
                          <a:latin typeface="+mn-lt"/>
                          <a:ea typeface="+mn-ea"/>
                          <a:cs typeface="+mn-cs"/>
                        </a:rPr>
                        <a:t>Лабораторія</a:t>
                      </a:r>
                      <a:r>
                        <a:rPr lang="ru-RU" sz="1800" b="0" i="0" kern="1200" baseline="0" dirty="0" smtClean="0">
                          <a:solidFill>
                            <a:schemeClr val="lt1"/>
                          </a:solidFill>
                          <a:effectLst/>
                          <a:latin typeface="+mn-lt"/>
                          <a:ea typeface="+mn-ea"/>
                          <a:cs typeface="+mn-cs"/>
                        </a:rPr>
                        <a:t> створена  з  метою  </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підвищення</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якості</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теоретичної</a:t>
                      </a:r>
                      <a:r>
                        <a:rPr lang="ru-RU" sz="1800" b="0" i="0" kern="1200" dirty="0" smtClean="0">
                          <a:solidFill>
                            <a:schemeClr val="lt1"/>
                          </a:solidFill>
                          <a:effectLst/>
                          <a:latin typeface="+mn-lt"/>
                          <a:ea typeface="+mn-ea"/>
                          <a:cs typeface="+mn-cs"/>
                        </a:rPr>
                        <a:t> та </a:t>
                      </a:r>
                      <a:r>
                        <a:rPr lang="ru-RU" sz="1800" b="0" i="0" kern="1200" dirty="0" err="1" smtClean="0">
                          <a:solidFill>
                            <a:schemeClr val="lt1"/>
                          </a:solidFill>
                          <a:effectLst/>
                          <a:latin typeface="+mn-lt"/>
                          <a:ea typeface="+mn-ea"/>
                          <a:cs typeface="+mn-cs"/>
                        </a:rPr>
                        <a:t>практичної</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підготовки</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фахівців</a:t>
                      </a:r>
                      <a:r>
                        <a:rPr lang="ru-RU" sz="1800" b="0" i="0" kern="1200" dirty="0" smtClean="0">
                          <a:solidFill>
                            <a:schemeClr val="lt1"/>
                          </a:solidFill>
                          <a:effectLst/>
                          <a:latin typeface="+mn-lt"/>
                          <a:ea typeface="+mn-ea"/>
                          <a:cs typeface="+mn-cs"/>
                        </a:rPr>
                        <a:t> для </a:t>
                      </a:r>
                      <a:r>
                        <a:rPr lang="ru-RU" sz="1800" b="0" i="0" kern="1200" dirty="0" err="1" smtClean="0">
                          <a:solidFill>
                            <a:schemeClr val="lt1"/>
                          </a:solidFill>
                          <a:effectLst/>
                          <a:latin typeface="+mn-lt"/>
                          <a:ea typeface="+mn-ea"/>
                          <a:cs typeface="+mn-cs"/>
                        </a:rPr>
                        <a:t>роботи</a:t>
                      </a:r>
                      <a:r>
                        <a:rPr lang="ru-RU" sz="1800" b="0" i="0" kern="1200" dirty="0" smtClean="0">
                          <a:solidFill>
                            <a:schemeClr val="lt1"/>
                          </a:solidFill>
                          <a:effectLst/>
                          <a:latin typeface="+mn-lt"/>
                          <a:ea typeface="+mn-ea"/>
                          <a:cs typeface="+mn-cs"/>
                        </a:rPr>
                        <a:t>  в </a:t>
                      </a:r>
                      <a:r>
                        <a:rPr lang="ru-RU" sz="1800" b="0" i="0" kern="1200" dirty="0" err="1" smtClean="0">
                          <a:solidFill>
                            <a:schemeClr val="lt1"/>
                          </a:solidFill>
                          <a:effectLst/>
                          <a:latin typeface="+mn-lt"/>
                          <a:ea typeface="+mn-ea"/>
                          <a:cs typeface="+mn-cs"/>
                        </a:rPr>
                        <a:t>умовах</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Нової</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української</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школи</a:t>
                      </a:r>
                      <a:r>
                        <a:rPr lang="ru-RU" sz="1800" b="0" i="0" kern="1200" dirty="0" smtClean="0">
                          <a:solidFill>
                            <a:schemeClr val="lt1"/>
                          </a:solidFill>
                          <a:effectLst/>
                          <a:latin typeface="+mn-lt"/>
                          <a:ea typeface="+mn-ea"/>
                          <a:cs typeface="+mn-cs"/>
                        </a:rPr>
                        <a:t>.</a:t>
                      </a:r>
                      <a:endParaRPr lang="uk-UA" baseline="0" dirty="0" smtClean="0"/>
                    </a:p>
                    <a:p>
                      <a:endParaRPr lang="uk-UA" dirty="0"/>
                    </a:p>
                  </a:txBody>
                  <a:tcPr/>
                </a:tc>
                <a:extLst>
                  <a:ext uri="{0D108BD9-81ED-4DB2-BD59-A6C34878D82A}">
                    <a16:rowId xmlns="" xmlns:a16="http://schemas.microsoft.com/office/drawing/2014/main" val="3856988362"/>
                  </a:ext>
                </a:extLst>
              </a:tr>
            </a:tbl>
          </a:graphicData>
        </a:graphic>
      </p:graphicFrame>
    </p:spTree>
    <p:extLst>
      <p:ext uri="{BB962C8B-B14F-4D97-AF65-F5344CB8AC3E}">
        <p14:creationId xmlns:p14="http://schemas.microsoft.com/office/powerpoint/2010/main" val="4197203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836712"/>
            <a:ext cx="7992888" cy="3693319"/>
          </a:xfrm>
          <a:prstGeom prst="rect">
            <a:avLst/>
          </a:prstGeom>
        </p:spPr>
        <p:txBody>
          <a:bodyPr wrap="square">
            <a:spAutoFit/>
          </a:bodyPr>
          <a:lstStyle/>
          <a:p>
            <a:pPr lvl="2"/>
            <a:r>
              <a:rPr lang="uk-UA" b="1" dirty="0"/>
              <a:t> </a:t>
            </a:r>
            <a:r>
              <a:rPr lang="uk-UA" b="1" dirty="0" smtClean="0"/>
              <a:t>НАУКОВІ ЗАКОРДОННІ СТАЖУВАННЯ </a:t>
            </a:r>
          </a:p>
          <a:p>
            <a:pPr lvl="2"/>
            <a:endParaRPr lang="uk-UA" sz="1600" dirty="0" smtClean="0"/>
          </a:p>
          <a:p>
            <a:r>
              <a:rPr lang="uk-UA" sz="2000" b="1" dirty="0" err="1" smtClean="0"/>
              <a:t>Доц.Сіренко</a:t>
            </a:r>
            <a:r>
              <a:rPr lang="uk-UA" sz="2000" b="1" dirty="0" smtClean="0"/>
              <a:t> </a:t>
            </a:r>
            <a:r>
              <a:rPr lang="uk-UA" sz="2000" b="1" dirty="0"/>
              <a:t>Р.Р.</a:t>
            </a:r>
            <a:r>
              <a:rPr lang="uk-UA" sz="2000" dirty="0"/>
              <a:t> , </a:t>
            </a:r>
            <a:r>
              <a:rPr lang="uk-UA" sz="2000" b="1" dirty="0"/>
              <a:t>проф. </a:t>
            </a:r>
            <a:r>
              <a:rPr lang="uk-UA" sz="2000" b="1" dirty="0" err="1"/>
              <a:t>Шукатка</a:t>
            </a:r>
            <a:r>
              <a:rPr lang="uk-UA" sz="2000" b="1" dirty="0"/>
              <a:t> О.В. </a:t>
            </a:r>
            <a:r>
              <a:rPr lang="uk-UA" sz="2000" dirty="0"/>
              <a:t>-   </a:t>
            </a:r>
            <a:r>
              <a:rPr lang="uk-UA" sz="2000" dirty="0" err="1"/>
              <a:t>Куявський</a:t>
            </a:r>
            <a:r>
              <a:rPr lang="uk-UA" sz="2000" dirty="0"/>
              <a:t> університет м. </a:t>
            </a:r>
            <a:r>
              <a:rPr lang="uk-UA" sz="2000" dirty="0" err="1"/>
              <a:t>Вроцлавек</a:t>
            </a:r>
            <a:r>
              <a:rPr lang="uk-UA" sz="2000" dirty="0"/>
              <a:t> (Польща) </a:t>
            </a:r>
            <a:r>
              <a:rPr lang="uk-UA" sz="2000" b="1" dirty="0"/>
              <a:t> </a:t>
            </a:r>
            <a:endParaRPr lang="uk-UA" sz="2000" dirty="0"/>
          </a:p>
          <a:p>
            <a:r>
              <a:rPr lang="uk-UA" sz="2000" b="1" dirty="0"/>
              <a:t>Доц. </a:t>
            </a:r>
            <a:r>
              <a:rPr lang="uk-UA" sz="2000" b="1" dirty="0" err="1"/>
              <a:t>Андрейко</a:t>
            </a:r>
            <a:r>
              <a:rPr lang="uk-UA" sz="2000" b="1" dirty="0"/>
              <a:t> Б.В., </a:t>
            </a:r>
            <a:r>
              <a:rPr lang="uk-UA" sz="2000" b="1" dirty="0" err="1"/>
              <a:t>асист</a:t>
            </a:r>
            <a:r>
              <a:rPr lang="uk-UA" sz="2000" b="1" dirty="0"/>
              <a:t>. </a:t>
            </a:r>
            <a:r>
              <a:rPr lang="uk-UA" sz="2000" b="1" dirty="0" err="1"/>
              <a:t>Породько</a:t>
            </a:r>
            <a:r>
              <a:rPr lang="uk-UA" sz="2000" b="1" dirty="0"/>
              <a:t> М.І. , </a:t>
            </a:r>
            <a:r>
              <a:rPr lang="uk-UA" sz="2000" b="1" dirty="0" err="1"/>
              <a:t>асист</a:t>
            </a:r>
            <a:r>
              <a:rPr lang="uk-UA" sz="2000" b="1" dirty="0"/>
              <a:t> </a:t>
            </a:r>
            <a:r>
              <a:rPr lang="uk-UA" sz="2000" b="1" dirty="0" err="1"/>
              <a:t>Призванська</a:t>
            </a:r>
            <a:r>
              <a:rPr lang="uk-UA" sz="2000" b="1" dirty="0"/>
              <a:t> Р.А. </a:t>
            </a:r>
            <a:r>
              <a:rPr lang="uk-UA" sz="2000" b="1" dirty="0" smtClean="0"/>
              <a:t> - </a:t>
            </a:r>
            <a:r>
              <a:rPr lang="uk-UA" sz="2000" dirty="0"/>
              <a:t>Інститут психосоматики </a:t>
            </a:r>
            <a:r>
              <a:rPr lang="uk-UA" sz="2000" dirty="0" err="1"/>
              <a:t>Брауншвайга</a:t>
            </a:r>
            <a:r>
              <a:rPr lang="uk-UA" sz="2000" dirty="0"/>
              <a:t> (</a:t>
            </a:r>
            <a:r>
              <a:rPr lang="uk-UA" sz="2000" dirty="0" err="1"/>
              <a:t>м.Брауншвайг</a:t>
            </a:r>
            <a:r>
              <a:rPr lang="uk-UA" sz="2000" dirty="0"/>
              <a:t>, Німеччина)  </a:t>
            </a:r>
          </a:p>
          <a:p>
            <a:r>
              <a:rPr lang="uk-UA" sz="2000" b="1" dirty="0"/>
              <a:t>Доц. </a:t>
            </a:r>
            <a:r>
              <a:rPr lang="uk-UA" sz="2000" b="1" dirty="0" err="1"/>
              <a:t>Новосельська</a:t>
            </a:r>
            <a:r>
              <a:rPr lang="uk-UA" sz="2000" b="1" dirty="0"/>
              <a:t> Н.Т. , </a:t>
            </a:r>
            <a:r>
              <a:rPr lang="uk-UA" sz="2000" b="1" dirty="0" err="1"/>
              <a:t>асист</a:t>
            </a:r>
            <a:r>
              <a:rPr lang="uk-UA" sz="2000" b="1" dirty="0"/>
              <a:t>. Г</a:t>
            </a:r>
            <a:r>
              <a:rPr lang="uk-UA" sz="2000" b="1" dirty="0" smtClean="0"/>
              <a:t>алюка </a:t>
            </a:r>
            <a:r>
              <a:rPr lang="uk-UA" sz="2000" b="1" dirty="0"/>
              <a:t>О.С. </a:t>
            </a:r>
            <a:r>
              <a:rPr lang="uk-UA" sz="2000" b="1" dirty="0" smtClean="0"/>
              <a:t>- </a:t>
            </a:r>
            <a:r>
              <a:rPr lang="uk-UA" sz="2000" dirty="0" smtClean="0"/>
              <a:t>Західно-Фінляндський  </a:t>
            </a:r>
            <a:r>
              <a:rPr lang="uk-UA" sz="2000" dirty="0"/>
              <a:t>Коледж м. </a:t>
            </a:r>
            <a:r>
              <a:rPr lang="uk-UA" sz="2000" dirty="0" err="1"/>
              <a:t>Гуйттінен</a:t>
            </a:r>
            <a:r>
              <a:rPr lang="uk-UA" sz="2000" dirty="0"/>
              <a:t>. </a:t>
            </a:r>
          </a:p>
          <a:p>
            <a:r>
              <a:rPr lang="uk-UA" sz="2000" b="1" dirty="0"/>
              <a:t>Доц. </a:t>
            </a:r>
            <a:r>
              <a:rPr lang="uk-UA" sz="2000" b="1" dirty="0" err="1"/>
              <a:t>Проц</a:t>
            </a:r>
            <a:r>
              <a:rPr lang="uk-UA" sz="2000" b="1" dirty="0"/>
              <a:t> М.О</a:t>
            </a:r>
            <a:r>
              <a:rPr lang="uk-UA" sz="2000" b="1" dirty="0" smtClean="0"/>
              <a:t>., доц. </a:t>
            </a:r>
            <a:r>
              <a:rPr lang="uk-UA" sz="2000" b="1" dirty="0" err="1" smtClean="0"/>
              <a:t>Сірант</a:t>
            </a:r>
            <a:r>
              <a:rPr lang="uk-UA" sz="2000" b="1" dirty="0" smtClean="0"/>
              <a:t> Н.П. – </a:t>
            </a:r>
            <a:r>
              <a:rPr lang="uk-UA" sz="2000" dirty="0" smtClean="0"/>
              <a:t>Вища Школа </a:t>
            </a:r>
            <a:r>
              <a:rPr lang="uk-UA" sz="2000" dirty="0"/>
              <a:t>міжнародної та регіональної співпраці імені </a:t>
            </a:r>
            <a:r>
              <a:rPr lang="uk-UA" sz="2000" dirty="0" err="1"/>
              <a:t>Зигмунта</a:t>
            </a:r>
            <a:r>
              <a:rPr lang="uk-UA" sz="2000" dirty="0"/>
              <a:t> </a:t>
            </a:r>
            <a:r>
              <a:rPr lang="uk-UA" sz="2000" dirty="0" err="1"/>
              <a:t>Глогера</a:t>
            </a:r>
            <a:r>
              <a:rPr lang="uk-UA" sz="2000" dirty="0"/>
              <a:t> (м. </a:t>
            </a:r>
            <a:r>
              <a:rPr lang="uk-UA" sz="2000" dirty="0" err="1"/>
              <a:t>Воломін</a:t>
            </a:r>
            <a:r>
              <a:rPr lang="uk-UA" sz="2000" dirty="0"/>
              <a:t>, Республіка Польща). </a:t>
            </a:r>
            <a:r>
              <a:rPr lang="uk-UA" sz="2000" dirty="0" smtClean="0"/>
              <a:t> </a:t>
            </a:r>
            <a:endParaRPr lang="uk-UA" sz="2000" dirty="0"/>
          </a:p>
        </p:txBody>
      </p:sp>
    </p:spTree>
    <p:extLst>
      <p:ext uri="{BB962C8B-B14F-4D97-AF65-F5344CB8AC3E}">
        <p14:creationId xmlns:p14="http://schemas.microsoft.com/office/powerpoint/2010/main" val="935459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a:t>
            </a:r>
            <a:r>
              <a:rPr lang="uk-UA" dirty="0" err="1" smtClean="0"/>
              <a:t>Проєктна</a:t>
            </a:r>
            <a:r>
              <a:rPr lang="uk-UA" dirty="0" smtClean="0"/>
              <a:t> діяльність </a:t>
            </a:r>
            <a:endParaRPr lang="uk-UA" dirty="0"/>
          </a:p>
        </p:txBody>
      </p:sp>
      <p:sp>
        <p:nvSpPr>
          <p:cNvPr id="3" name="Місце для вмісту 2"/>
          <p:cNvSpPr>
            <a:spLocks noGrp="1"/>
          </p:cNvSpPr>
          <p:nvPr>
            <p:ph sz="half" idx="1"/>
          </p:nvPr>
        </p:nvSpPr>
        <p:spPr>
          <a:xfrm>
            <a:off x="214282" y="1524000"/>
            <a:ext cx="8678198" cy="4843450"/>
          </a:xfrm>
        </p:spPr>
        <p:txBody>
          <a:bodyPr>
            <a:normAutofit fontScale="70000" lnSpcReduction="20000"/>
          </a:bodyPr>
          <a:lstStyle/>
          <a:p>
            <a:pPr lvl="0">
              <a:buFont typeface="Wingdings" panose="05000000000000000000" pitchFamily="2" charset="2"/>
              <a:buChar char="q"/>
            </a:pPr>
            <a:r>
              <a:rPr lang="uk-UA" b="1" dirty="0" smtClean="0"/>
              <a:t> Доц.  О. </a:t>
            </a:r>
            <a:r>
              <a:rPr lang="uk-UA" b="1" dirty="0" err="1" smtClean="0"/>
              <a:t>Винницька-Юсипович</a:t>
            </a:r>
            <a:r>
              <a:rPr lang="uk-UA" b="1" dirty="0" smtClean="0"/>
              <a:t> Ю. </a:t>
            </a:r>
            <a:r>
              <a:rPr lang="uk-UA" dirty="0" smtClean="0"/>
              <a:t>: </a:t>
            </a:r>
          </a:p>
          <a:p>
            <a:pPr lvl="0"/>
            <a:r>
              <a:rPr lang="uk-UA" dirty="0" smtClean="0"/>
              <a:t>координатор  </a:t>
            </a:r>
            <a:r>
              <a:rPr lang="uk-UA" dirty="0"/>
              <a:t>ґранту Канади й України: Літній Інститут 2021. 05-09 липня 2021 р. Інститут професійного розвитку вчителів (ІПРВ). Світова Координаційна </a:t>
            </a:r>
            <a:r>
              <a:rPr lang="uk-UA" dirty="0" err="1"/>
              <a:t>Виховно</a:t>
            </a:r>
            <a:r>
              <a:rPr lang="uk-UA" dirty="0"/>
              <a:t>-Освітня Рада (СКВОР). Світовий Конґрес Українців (СКУ). Канадсько-Українська Фундація КУФ);</a:t>
            </a:r>
          </a:p>
          <a:p>
            <a:r>
              <a:rPr lang="uk-UA" b="1" dirty="0" smtClean="0"/>
              <a:t>Доц.  Лобода В</a:t>
            </a:r>
            <a:r>
              <a:rPr lang="uk-UA" dirty="0" smtClean="0"/>
              <a:t>.: Участь </a:t>
            </a:r>
            <a:r>
              <a:rPr lang="uk-UA" dirty="0"/>
              <a:t>у міжнародному </a:t>
            </a:r>
            <a:r>
              <a:rPr lang="uk-UA" dirty="0" err="1" smtClean="0"/>
              <a:t>проєкті</a:t>
            </a:r>
            <a:r>
              <a:rPr lang="uk-UA" dirty="0" smtClean="0"/>
              <a:t> </a:t>
            </a:r>
            <a:r>
              <a:rPr lang="uk-UA" dirty="0"/>
              <a:t>у ролі експерта з питань управління знаннями та електронного навчання – у швейцарсько-українському проекті </a:t>
            </a:r>
            <a:r>
              <a:rPr lang="ru-RU" dirty="0" err="1"/>
              <a:t>Decentralization</a:t>
            </a:r>
            <a:r>
              <a:rPr lang="ru-RU" dirty="0"/>
              <a:t> </a:t>
            </a:r>
            <a:r>
              <a:rPr lang="ru-RU" dirty="0" err="1"/>
              <a:t>Support</a:t>
            </a:r>
            <a:r>
              <a:rPr lang="ru-RU" dirty="0"/>
              <a:t> </a:t>
            </a:r>
            <a:r>
              <a:rPr lang="ru-RU" dirty="0" err="1"/>
              <a:t>to</a:t>
            </a:r>
            <a:r>
              <a:rPr lang="ru-RU" dirty="0"/>
              <a:t> </a:t>
            </a:r>
            <a:r>
              <a:rPr lang="ru-RU" dirty="0" err="1"/>
              <a:t>Ukraine</a:t>
            </a:r>
            <a:r>
              <a:rPr lang="uk-UA" dirty="0"/>
              <a:t> / </a:t>
            </a:r>
            <a:r>
              <a:rPr lang="ru-RU" dirty="0"/>
              <a:t>DESPRO</a:t>
            </a:r>
            <a:r>
              <a:rPr lang="uk-UA" dirty="0"/>
              <a:t> («Підтримка децентралізації в Україні») (2015-2021</a:t>
            </a:r>
            <a:r>
              <a:rPr lang="uk-UA" dirty="0" smtClean="0"/>
              <a:t>). </a:t>
            </a:r>
            <a:endParaRPr lang="uk-UA" dirty="0"/>
          </a:p>
          <a:p>
            <a:pPr>
              <a:buFont typeface="Wingdings" panose="05000000000000000000" pitchFamily="2" charset="2"/>
              <a:buChar char="q"/>
            </a:pPr>
            <a:r>
              <a:rPr lang="uk-UA" b="1" dirty="0" smtClean="0"/>
              <a:t> </a:t>
            </a:r>
            <a:r>
              <a:rPr lang="uk-UA" b="1" dirty="0"/>
              <a:t>Доц. </a:t>
            </a:r>
            <a:r>
              <a:rPr lang="uk-UA" b="1" dirty="0" err="1"/>
              <a:t>Корнят</a:t>
            </a:r>
            <a:r>
              <a:rPr lang="uk-UA" b="1" dirty="0"/>
              <a:t> В</a:t>
            </a:r>
            <a:r>
              <a:rPr lang="uk-UA" b="1" dirty="0" smtClean="0"/>
              <a:t>.</a:t>
            </a:r>
            <a:r>
              <a:rPr lang="uk-UA" dirty="0" smtClean="0"/>
              <a:t> Участь </a:t>
            </a:r>
            <a:r>
              <a:rPr lang="uk-UA" dirty="0"/>
              <a:t>у  проекті «Вивчай та Розрізняй: </a:t>
            </a:r>
            <a:r>
              <a:rPr lang="uk-UA" dirty="0" err="1"/>
              <a:t>інфомедійна</a:t>
            </a:r>
            <a:r>
              <a:rPr lang="uk-UA" dirty="0"/>
              <a:t> грамотність», який виконується IREX у партнерстві з Академією Української преси, Міністерством освіти і науки України та за підтримки посольств Великої Британії та США </a:t>
            </a:r>
            <a:r>
              <a:rPr lang="uk-UA" b="1" dirty="0"/>
              <a:t>(доц. </a:t>
            </a:r>
            <a:r>
              <a:rPr lang="uk-UA" b="1" dirty="0" err="1"/>
              <a:t>Корнят</a:t>
            </a:r>
            <a:r>
              <a:rPr lang="uk-UA" b="1" dirty="0"/>
              <a:t> В.С</a:t>
            </a:r>
            <a:r>
              <a:rPr lang="uk-UA" b="1" dirty="0" smtClean="0"/>
              <a:t>.).</a:t>
            </a:r>
            <a:endParaRPr lang="uk-UA" dirty="0"/>
          </a:p>
          <a:p>
            <a:pPr>
              <a:buFont typeface="Wingdings" panose="05000000000000000000" pitchFamily="2" charset="2"/>
              <a:buChar char="q"/>
            </a:pPr>
            <a:r>
              <a:rPr lang="uk-UA" b="1" dirty="0" smtClean="0"/>
              <a:t> Доц. </a:t>
            </a:r>
            <a:r>
              <a:rPr lang="uk-UA" b="1" dirty="0" err="1" smtClean="0"/>
              <a:t>Ростикус</a:t>
            </a:r>
            <a:r>
              <a:rPr lang="uk-UA" b="1" dirty="0" smtClean="0"/>
              <a:t> Н., доц. Бойко Н., ас. </a:t>
            </a:r>
            <a:r>
              <a:rPr lang="uk-UA" b="1" dirty="0" err="1" smtClean="0"/>
              <a:t>Лущинська</a:t>
            </a:r>
            <a:r>
              <a:rPr lang="uk-UA" b="1" dirty="0" smtClean="0"/>
              <a:t> О., ас. </a:t>
            </a:r>
            <a:r>
              <a:rPr lang="uk-UA" b="1" dirty="0" err="1" smtClean="0"/>
              <a:t>Бущак</a:t>
            </a:r>
            <a:r>
              <a:rPr lang="uk-UA" b="1" dirty="0" smtClean="0"/>
              <a:t> І</a:t>
            </a:r>
            <a:r>
              <a:rPr lang="uk-UA" dirty="0" smtClean="0"/>
              <a:t>. участь у   Фінсько-українському  </a:t>
            </a:r>
            <a:r>
              <a:rPr lang="uk-UA" dirty="0" err="1" smtClean="0"/>
              <a:t>проєкті</a:t>
            </a:r>
            <a:r>
              <a:rPr lang="uk-UA" dirty="0" smtClean="0"/>
              <a:t> підготовки тренерів для  розробки освітніх програм  спеціальності 013 Початкова освіта </a:t>
            </a:r>
          </a:p>
          <a:p>
            <a:pPr>
              <a:buNone/>
            </a:pPr>
            <a:endParaRPr lang="uk-UA" dirty="0"/>
          </a:p>
        </p:txBody>
      </p:sp>
      <p:sp>
        <p:nvSpPr>
          <p:cNvPr id="4" name="Місце для вмісту 3"/>
          <p:cNvSpPr>
            <a:spLocks noGrp="1"/>
          </p:cNvSpPr>
          <p:nvPr>
            <p:ph sz="half" idx="2"/>
          </p:nvPr>
        </p:nvSpPr>
        <p:spPr>
          <a:xfrm flipH="1">
            <a:off x="8686800" y="1988840"/>
            <a:ext cx="205680" cy="4402816"/>
          </a:xfrm>
        </p:spPr>
        <p:txBody>
          <a:bodyPr>
            <a:normAutofit fontScale="70000" lnSpcReduction="20000"/>
          </a:bodyPr>
          <a:lstStyle/>
          <a:p>
            <a:pPr marL="0" indent="0">
              <a:buNone/>
            </a:pPr>
            <a:endParaRPr lang="uk-UA" b="1" dirty="0" smtClean="0"/>
          </a:p>
          <a:p>
            <a:pPr marL="0" indent="0">
              <a:buNone/>
            </a:pPr>
            <a:r>
              <a:rPr lang="uk-UA" b="1" dirty="0" smtClean="0"/>
              <a:t>.</a:t>
            </a:r>
          </a:p>
        </p:txBody>
      </p:sp>
    </p:spTree>
    <p:extLst>
      <p:ext uri="{BB962C8B-B14F-4D97-AF65-F5344CB8AC3E}">
        <p14:creationId xmlns:p14="http://schemas.microsoft.com/office/powerpoint/2010/main" val="2870696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611560" y="1700808"/>
            <a:ext cx="7848872" cy="4787464"/>
          </a:xfrm>
          <a:prstGeom prst="rect">
            <a:avLst/>
          </a:prstGeom>
        </p:spPr>
        <p:txBody>
          <a:bodyPr wrap="square">
            <a:spAutoFit/>
          </a:bodyPr>
          <a:lstStyle/>
          <a:p>
            <a:pPr algn="just">
              <a:lnSpc>
                <a:spcPct val="115000"/>
              </a:lnSpc>
              <a:spcAft>
                <a:spcPts val="0"/>
              </a:spcAft>
            </a:pPr>
            <a:r>
              <a:rPr lang="uk-UA" b="1" dirty="0" smtClean="0">
                <a:latin typeface="Times New Roman" panose="02020603050405020304" pitchFamily="18" charset="0"/>
                <a:ea typeface="Times New Roman" panose="02020603050405020304" pitchFamily="18" charset="0"/>
                <a:cs typeface="Times New Roman" panose="02020603050405020304" pitchFamily="18" charset="0"/>
              </a:rPr>
              <a:t>І.  Кафедральні </a:t>
            </a:r>
            <a:r>
              <a:rPr lang="uk-UA" b="1" dirty="0">
                <a:latin typeface="Times New Roman" panose="02020603050405020304" pitchFamily="18" charset="0"/>
                <a:ea typeface="Times New Roman" panose="02020603050405020304" pitchFamily="18" charset="0"/>
                <a:cs typeface="Times New Roman" panose="02020603050405020304" pitchFamily="18" charset="0"/>
              </a:rPr>
              <a:t>н</a:t>
            </a:r>
            <a:r>
              <a:rPr lang="uk-UA" b="1" dirty="0" smtClean="0">
                <a:latin typeface="Times New Roman" panose="02020603050405020304" pitchFamily="18" charset="0"/>
                <a:ea typeface="Times New Roman" panose="02020603050405020304" pitchFamily="18" charset="0"/>
                <a:cs typeface="Times New Roman" panose="02020603050405020304" pitchFamily="18" charset="0"/>
              </a:rPr>
              <a:t>аукові семінари</a:t>
            </a:r>
          </a:p>
          <a:p>
            <a:pPr algn="just">
              <a:lnSpc>
                <a:spcPct val="115000"/>
              </a:lnSpc>
              <a:spcAft>
                <a:spcPts val="0"/>
              </a:spcAft>
            </a:pPr>
            <a:r>
              <a:rPr lang="uk-UA" b="1" dirty="0" smtClean="0">
                <a:latin typeface="Times New Roman" panose="02020603050405020304" pitchFamily="18" charset="0"/>
                <a:ea typeface="Times New Roman" panose="02020603050405020304" pitchFamily="18" charset="0"/>
                <a:cs typeface="Times New Roman" panose="02020603050405020304" pitchFamily="18" charset="0"/>
              </a:rPr>
              <a:t>ІІ. Регіональні, міжрегіональні наукові семінари </a:t>
            </a:r>
          </a:p>
          <a:p>
            <a:pPr marL="285750" indent="-285750" algn="just">
              <a:lnSpc>
                <a:spcPct val="115000"/>
              </a:lnSpc>
              <a:spcAft>
                <a:spcPts val="0"/>
              </a:spcAft>
              <a:buFont typeface="Wingdings" panose="05000000000000000000" pitchFamily="2" charset="2"/>
              <a:buChar char="§"/>
            </a:pP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Перший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міжінституційний</a:t>
            </a:r>
            <a:r>
              <a:rPr lang="uk-UA" dirty="0">
                <a:latin typeface="Times New Roman" panose="02020603050405020304" pitchFamily="18" charset="0"/>
                <a:ea typeface="Times New Roman" panose="02020603050405020304" pitchFamily="18" charset="0"/>
                <a:cs typeface="Times New Roman" panose="02020603050405020304" pitchFamily="18" charset="0"/>
              </a:rPr>
              <a:t> науковий </a:t>
            </a: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онлайн-семінар </a:t>
            </a:r>
            <a:r>
              <a:rPr lang="uk-UA" dirty="0">
                <a:latin typeface="Times New Roman" panose="02020603050405020304" pitchFamily="18" charset="0"/>
                <a:ea typeface="Times New Roman" panose="02020603050405020304" pitchFamily="18" charset="0"/>
                <a:cs typeface="Times New Roman" panose="02020603050405020304" pitchFamily="18" charset="0"/>
              </a:rPr>
              <a:t>«Феномен інтерпретації: теоретичне осмислення та особливості застосування у музейному просторі», 30.03.21 </a:t>
            </a:r>
            <a:endParaRPr lang="uk-UA"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r>
              <a:rPr lang="uk-UA" dirty="0" err="1" smtClean="0">
                <a:latin typeface="Times New Roman" panose="02020603050405020304" pitchFamily="18" charset="0"/>
                <a:ea typeface="Times New Roman" panose="02020603050405020304" pitchFamily="18" charset="0"/>
                <a:cs typeface="Times New Roman" panose="02020603050405020304" pitchFamily="18" charset="0"/>
              </a:rPr>
              <a:t>Міжінституційний</a:t>
            </a: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науковий семінар «Жив і працював для Університету» (до 120-річниці від дня народження Федора Івановича Науменка – українського вченого-педагога, організатора педагогічної науки  у Львівському університеті, 12.05.2021 </a:t>
            </a:r>
            <a:endParaRPr lang="uk-UA"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marR="448945" indent="-285750" algn="just">
              <a:lnSpc>
                <a:spcPct val="115000"/>
              </a:lnSpc>
              <a:spcAft>
                <a:spcPts val="0"/>
              </a:spcAft>
              <a:buFont typeface="Arial" panose="020B0604020202020204" pitchFamily="34" charset="0"/>
              <a:buChar char="•"/>
            </a:pP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Всеукраїнський </a:t>
            </a:r>
            <a:r>
              <a:rPr lang="uk-UA" dirty="0">
                <a:latin typeface="Times New Roman" panose="02020603050405020304" pitchFamily="18" charset="0"/>
                <a:ea typeface="Times New Roman" panose="02020603050405020304" pitchFamily="18" charset="0"/>
                <a:cs typeface="Times New Roman" panose="02020603050405020304" pitchFamily="18" charset="0"/>
              </a:rPr>
              <a:t>семінар “Психолого-педагогічний і методичний контекст професійної діяльності вчителя (літератури): спроби відповісти на деякі питання”, 19 березня </a:t>
            </a: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2021.  Національна </a:t>
            </a:r>
            <a:r>
              <a:rPr lang="uk-UA" dirty="0">
                <a:latin typeface="Times New Roman" panose="02020603050405020304" pitchFamily="18" charset="0"/>
                <a:ea typeface="Times New Roman" panose="02020603050405020304" pitchFamily="18" charset="0"/>
                <a:cs typeface="Times New Roman" panose="02020603050405020304" pitchFamily="18" charset="0"/>
              </a:rPr>
              <a:t>освітня платформа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Всеосвіта</a:t>
            </a:r>
            <a:r>
              <a:rPr lang="uk-UA" dirty="0">
                <a:latin typeface="Times New Roman" panose="02020603050405020304" pitchFamily="18" charset="0"/>
                <a:ea typeface="Times New Roman" panose="02020603050405020304" pitchFamily="18" charset="0"/>
                <a:cs typeface="Times New Roman" panose="02020603050405020304" pitchFamily="18" charset="0"/>
              </a:rPr>
              <a:t> </a:t>
            </a:r>
            <a:endParaRPr lang="uk-UA" dirty="0" smtClean="0">
              <a:latin typeface="Times New Roman" panose="02020603050405020304" pitchFamily="18" charset="0"/>
            </a:endParaRPr>
          </a:p>
          <a:p>
            <a:pPr marL="285750" indent="-285750" algn="just">
              <a:spcAft>
                <a:spcPts val="0"/>
              </a:spcAft>
              <a:buFont typeface="Arial" panose="020B0604020202020204" pitchFamily="34" charset="0"/>
              <a:buChar char="•"/>
            </a:pPr>
            <a:r>
              <a:rPr lang="uk-UA" dirty="0" smtClean="0">
                <a:latin typeface="Times New Roman" panose="02020603050405020304" pitchFamily="18" charset="0"/>
              </a:rPr>
              <a:t>Міжрегіональний </a:t>
            </a:r>
            <a:r>
              <a:rPr lang="uk-UA" dirty="0">
                <a:latin typeface="Times New Roman" panose="02020603050405020304" pitchFamily="18" charset="0"/>
              </a:rPr>
              <a:t>науково-практичний семінар. «Особливості застосування  </a:t>
            </a:r>
            <a:r>
              <a:rPr lang="uk-UA" dirty="0">
                <a:solidFill>
                  <a:srgbClr val="231F20"/>
                </a:solidFill>
                <a:latin typeface="Times New Roman" panose="02020603050405020304" pitchFamily="18" charset="0"/>
              </a:rPr>
              <a:t>LEGO  на заняття НУШ</a:t>
            </a:r>
            <a:r>
              <a:rPr lang="uk-UA" dirty="0" smtClean="0">
                <a:solidFill>
                  <a:srgbClr val="231F20"/>
                </a:solidFill>
                <a:latin typeface="Times New Roman" panose="02020603050405020304" pitchFamily="18" charset="0"/>
              </a:rPr>
              <a:t>».   </a:t>
            </a:r>
            <a:r>
              <a:rPr lang="uk-UA" dirty="0" smtClean="0">
                <a:latin typeface="Times New Roman" panose="02020603050405020304" pitchFamily="18" charset="0"/>
              </a:rPr>
              <a:t> </a:t>
            </a:r>
            <a:r>
              <a:rPr lang="uk-UA" dirty="0">
                <a:latin typeface="Times New Roman" panose="02020603050405020304" pitchFamily="18" charset="0"/>
              </a:rPr>
              <a:t>06.04.21</a:t>
            </a:r>
            <a:r>
              <a:rPr lang="uk-UA" spc="10" dirty="0">
                <a:solidFill>
                  <a:srgbClr val="000000"/>
                </a:solidFill>
                <a:latin typeface="Liberation Serif" panose="02020603050405020304" pitchFamily="18" charset="0"/>
                <a:ea typeface="Calibri" panose="020F0502020204030204" pitchFamily="34" charset="0"/>
              </a:rPr>
              <a:t> </a:t>
            </a:r>
            <a:endParaRPr lang="uk-UA" dirty="0">
              <a:effectLst/>
            </a:endParaRPr>
          </a:p>
        </p:txBody>
      </p:sp>
      <p:graphicFrame>
        <p:nvGraphicFramePr>
          <p:cNvPr id="3" name="Таблиця 2"/>
          <p:cNvGraphicFramePr>
            <a:graphicFrameLocks noGrp="1"/>
          </p:cNvGraphicFramePr>
          <p:nvPr>
            <p:extLst>
              <p:ext uri="{D42A27DB-BD31-4B8C-83A1-F6EECF244321}">
                <p14:modId xmlns:p14="http://schemas.microsoft.com/office/powerpoint/2010/main" val="119850691"/>
              </p:ext>
            </p:extLst>
          </p:nvPr>
        </p:nvGraphicFramePr>
        <p:xfrm>
          <a:off x="1524000" y="620688"/>
          <a:ext cx="6432376" cy="720080"/>
        </p:xfrm>
        <a:graphic>
          <a:graphicData uri="http://schemas.openxmlformats.org/drawingml/2006/table">
            <a:tbl>
              <a:tblPr firstRow="1" bandRow="1">
                <a:tableStyleId>{5C22544A-7EE6-4342-B048-85BDC9FD1C3A}</a:tableStyleId>
              </a:tblPr>
              <a:tblGrid>
                <a:gridCol w="6432376">
                  <a:extLst>
                    <a:ext uri="{9D8B030D-6E8A-4147-A177-3AD203B41FA5}">
                      <a16:colId xmlns="" xmlns:a16="http://schemas.microsoft.com/office/drawing/2014/main" val="1536640380"/>
                    </a:ext>
                  </a:extLst>
                </a:gridCol>
              </a:tblGrid>
              <a:tr h="720080">
                <a:tc>
                  <a:txBody>
                    <a:bodyPr/>
                    <a:lstStyle/>
                    <a:p>
                      <a:r>
                        <a:rPr lang="uk-UA" sz="2800" dirty="0" smtClean="0"/>
                        <a:t>                Наукові семінари </a:t>
                      </a:r>
                      <a:endParaRPr lang="uk-UA" sz="2800" dirty="0"/>
                    </a:p>
                  </a:txBody>
                  <a:tcPr/>
                </a:tc>
                <a:extLst>
                  <a:ext uri="{0D108BD9-81ED-4DB2-BD59-A6C34878D82A}">
                    <a16:rowId xmlns="" xmlns:a16="http://schemas.microsoft.com/office/drawing/2014/main" val="1369163385"/>
                  </a:ext>
                </a:extLst>
              </a:tr>
            </a:tbl>
          </a:graphicData>
        </a:graphic>
      </p:graphicFrame>
    </p:spTree>
    <p:extLst>
      <p:ext uri="{BB962C8B-B14F-4D97-AF65-F5344CB8AC3E}">
        <p14:creationId xmlns:p14="http://schemas.microsoft.com/office/powerpoint/2010/main" val="3645223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  Інші форми наукової активності </a:t>
            </a:r>
            <a:endParaRPr lang="uk-UA" dirty="0"/>
          </a:p>
        </p:txBody>
      </p:sp>
      <p:sp>
        <p:nvSpPr>
          <p:cNvPr id="3" name="Місце для вмісту 2"/>
          <p:cNvSpPr>
            <a:spLocks noGrp="1"/>
          </p:cNvSpPr>
          <p:nvPr>
            <p:ph sz="half" idx="1"/>
          </p:nvPr>
        </p:nvSpPr>
        <p:spPr>
          <a:xfrm>
            <a:off x="214282" y="1643050"/>
            <a:ext cx="4191000" cy="4724400"/>
          </a:xfrm>
        </p:spPr>
        <p:txBody>
          <a:bodyPr>
            <a:normAutofit fontScale="55000" lnSpcReduction="20000"/>
          </a:bodyPr>
          <a:lstStyle/>
          <a:p>
            <a:r>
              <a:rPr lang="uk-UA" sz="3300" b="1" dirty="0" err="1" smtClean="0"/>
              <a:t>Опонування</a:t>
            </a:r>
            <a:r>
              <a:rPr lang="uk-UA" sz="3300" b="1" dirty="0" smtClean="0"/>
              <a:t>  дисертацій</a:t>
            </a:r>
            <a:r>
              <a:rPr lang="uk-UA" sz="3300" dirty="0" smtClean="0"/>
              <a:t> –    18</a:t>
            </a:r>
          </a:p>
          <a:p>
            <a:r>
              <a:rPr lang="uk-UA" sz="3300" b="1" dirty="0" smtClean="0"/>
              <a:t>Рецензування дисертацій</a:t>
            </a:r>
            <a:r>
              <a:rPr lang="uk-UA" sz="3300" dirty="0" smtClean="0"/>
              <a:t>  –  2</a:t>
            </a:r>
            <a:r>
              <a:rPr lang="uk-UA" sz="3300" dirty="0"/>
              <a:t>з</a:t>
            </a:r>
            <a:endParaRPr lang="uk-UA" sz="3300" dirty="0" smtClean="0"/>
          </a:p>
          <a:p>
            <a:r>
              <a:rPr lang="uk-UA" sz="3300" b="1" dirty="0" smtClean="0"/>
              <a:t>Рецензування  монографій, навчальних посібників  </a:t>
            </a:r>
            <a:r>
              <a:rPr lang="uk-UA" sz="3300" dirty="0" smtClean="0"/>
              <a:t>–  26</a:t>
            </a:r>
          </a:p>
          <a:p>
            <a:r>
              <a:rPr lang="uk-UA" sz="3300" b="1" dirty="0" smtClean="0"/>
              <a:t>Підготовка відгуків на автореферати  </a:t>
            </a:r>
            <a:r>
              <a:rPr lang="uk-UA" sz="3300" dirty="0" smtClean="0"/>
              <a:t>–  35 </a:t>
            </a:r>
          </a:p>
          <a:p>
            <a:endParaRPr lang="uk-UA" sz="3300" dirty="0"/>
          </a:p>
          <a:p>
            <a:pPr marL="0" indent="0">
              <a:buNone/>
            </a:pPr>
            <a:r>
              <a:rPr lang="uk-UA" sz="3300" dirty="0" smtClean="0"/>
              <a:t>______________________________</a:t>
            </a:r>
          </a:p>
          <a:p>
            <a:endParaRPr lang="uk-UA" b="1" dirty="0" smtClean="0"/>
          </a:p>
          <a:p>
            <a:endParaRPr lang="uk-UA" dirty="0" smtClean="0"/>
          </a:p>
          <a:p>
            <a:pPr>
              <a:buNone/>
            </a:pPr>
            <a:r>
              <a:rPr lang="uk-UA" b="1" dirty="0" smtClean="0"/>
              <a:t>   </a:t>
            </a:r>
            <a:r>
              <a:rPr lang="uk-UA" sz="2900" b="1" dirty="0" smtClean="0"/>
              <a:t>Членство </a:t>
            </a:r>
            <a:r>
              <a:rPr lang="uk-UA" sz="2900" b="1" dirty="0"/>
              <a:t>у редакційних колегіях вітчизняних та зарубіжних наукових</a:t>
            </a:r>
            <a:r>
              <a:rPr lang="uk-UA" sz="2900" dirty="0"/>
              <a:t> </a:t>
            </a:r>
            <a:r>
              <a:rPr lang="uk-UA" sz="2900" b="1" dirty="0"/>
              <a:t>журналів:</a:t>
            </a:r>
            <a:r>
              <a:rPr lang="uk-UA" sz="2900" dirty="0"/>
              <a:t>  проф. Островська К.О.,  проф. Квас. О.В., проф. </a:t>
            </a:r>
            <a:r>
              <a:rPr lang="uk-UA" sz="2900" dirty="0" err="1"/>
              <a:t>Мачинська</a:t>
            </a:r>
            <a:r>
              <a:rPr lang="uk-UA" sz="2900" dirty="0"/>
              <a:t> Н.І., доц. </a:t>
            </a:r>
            <a:r>
              <a:rPr lang="uk-UA" sz="2900" dirty="0" err="1"/>
              <a:t>Герцюк</a:t>
            </a:r>
            <a:r>
              <a:rPr lang="uk-UA" sz="2900" dirty="0"/>
              <a:t> Д.Д.,  доц. Лобода В.В., доц. Ковальчук Л.О., доц. </a:t>
            </a:r>
            <a:r>
              <a:rPr lang="uk-UA" sz="2900" dirty="0" err="1"/>
              <a:t>Мищишин</a:t>
            </a:r>
            <a:r>
              <a:rPr lang="uk-UA" sz="2900" dirty="0"/>
              <a:t> І.Я., доц. </a:t>
            </a:r>
            <a:r>
              <a:rPr lang="uk-UA" sz="2900" dirty="0" err="1"/>
              <a:t>Заячук</a:t>
            </a:r>
            <a:r>
              <a:rPr lang="uk-UA" sz="2900" dirty="0"/>
              <a:t> Ю.Д., Сіренко. Р., </a:t>
            </a:r>
            <a:r>
              <a:rPr lang="uk-UA" sz="2900" dirty="0" err="1"/>
              <a:t>Шукатка</a:t>
            </a:r>
            <a:r>
              <a:rPr lang="uk-UA" sz="2900" dirty="0"/>
              <a:t> О. В.) </a:t>
            </a:r>
          </a:p>
          <a:p>
            <a:pPr>
              <a:buNone/>
            </a:pPr>
            <a:endParaRPr lang="uk-UA" dirty="0"/>
          </a:p>
        </p:txBody>
      </p:sp>
      <p:sp>
        <p:nvSpPr>
          <p:cNvPr id="4" name="Місце для вмісту 3"/>
          <p:cNvSpPr>
            <a:spLocks noGrp="1"/>
          </p:cNvSpPr>
          <p:nvPr>
            <p:ph sz="half" idx="2"/>
          </p:nvPr>
        </p:nvSpPr>
        <p:spPr/>
        <p:txBody>
          <a:bodyPr>
            <a:normAutofit fontScale="55000" lnSpcReduction="20000"/>
          </a:bodyPr>
          <a:lstStyle/>
          <a:p>
            <a:r>
              <a:rPr lang="uk-UA" sz="3600" b="1" dirty="0" smtClean="0"/>
              <a:t>Членство у спеціалізованих вчених</a:t>
            </a:r>
            <a:r>
              <a:rPr lang="uk-UA" sz="3600" dirty="0" smtClean="0"/>
              <a:t>  </a:t>
            </a:r>
            <a:r>
              <a:rPr lang="uk-UA" sz="3600" b="1" dirty="0" smtClean="0"/>
              <a:t>радах:</a:t>
            </a:r>
            <a:r>
              <a:rPr lang="uk-UA" sz="3600" dirty="0" smtClean="0"/>
              <a:t>  проф. </a:t>
            </a:r>
            <a:r>
              <a:rPr lang="uk-UA" sz="3600" dirty="0" err="1" smtClean="0"/>
              <a:t>Островська</a:t>
            </a:r>
            <a:r>
              <a:rPr lang="uk-UA" sz="3600" dirty="0" smtClean="0"/>
              <a:t> К.О., проф. Квас О.В., проф. </a:t>
            </a:r>
            <a:r>
              <a:rPr lang="uk-UA" sz="3600" dirty="0" err="1" smtClean="0"/>
              <a:t>Мачинська</a:t>
            </a:r>
            <a:r>
              <a:rPr lang="uk-UA" sz="3600" dirty="0" smtClean="0"/>
              <a:t> Н.І.</a:t>
            </a:r>
          </a:p>
          <a:p>
            <a:r>
              <a:rPr lang="uk-UA" sz="3600" b="1" dirty="0" smtClean="0"/>
              <a:t>Членство  у галузевих </a:t>
            </a:r>
            <a:r>
              <a:rPr lang="uk-UA" sz="3600" b="1" dirty="0" err="1" smtClean="0"/>
              <a:t>експерних</a:t>
            </a:r>
            <a:r>
              <a:rPr lang="uk-UA" sz="3600" b="1" dirty="0" smtClean="0"/>
              <a:t> радах  - </a:t>
            </a:r>
            <a:r>
              <a:rPr lang="uk-UA" sz="3600" dirty="0" smtClean="0"/>
              <a:t>проф. </a:t>
            </a:r>
            <a:r>
              <a:rPr lang="uk-UA" sz="3600" dirty="0" err="1" smtClean="0"/>
              <a:t>Островська</a:t>
            </a:r>
            <a:r>
              <a:rPr lang="uk-UA" sz="3600" dirty="0" smtClean="0"/>
              <a:t> К.О., доц. </a:t>
            </a:r>
            <a:r>
              <a:rPr lang="uk-UA" sz="3600" dirty="0" err="1" smtClean="0"/>
              <a:t>Корнят</a:t>
            </a:r>
            <a:r>
              <a:rPr lang="uk-UA" sz="3600" dirty="0" smtClean="0"/>
              <a:t> В.С.</a:t>
            </a:r>
          </a:p>
          <a:p>
            <a:r>
              <a:rPr lang="uk-UA" sz="3600" b="1" dirty="0" smtClean="0"/>
              <a:t>Експерти НАЗЯВО  - </a:t>
            </a:r>
            <a:r>
              <a:rPr lang="uk-UA" sz="3600" dirty="0" smtClean="0"/>
              <a:t>проф. Квас О.В., </a:t>
            </a:r>
            <a:r>
              <a:rPr lang="uk-UA" sz="3600" dirty="0" err="1" smtClean="0"/>
              <a:t>доц.Біляковська</a:t>
            </a:r>
            <a:r>
              <a:rPr lang="uk-UA" sz="3600" dirty="0" smtClean="0"/>
              <a:t> О.О.  </a:t>
            </a:r>
          </a:p>
          <a:p>
            <a:r>
              <a:rPr lang="uk-UA" sz="3600" b="1" dirty="0" smtClean="0"/>
              <a:t>Членство у науково-методичних  комісіях   - </a:t>
            </a:r>
            <a:r>
              <a:rPr lang="uk-UA" sz="3600" dirty="0" smtClean="0"/>
              <a:t>проф. </a:t>
            </a:r>
            <a:r>
              <a:rPr lang="uk-UA" sz="3600" dirty="0" err="1" smtClean="0"/>
              <a:t>Островська</a:t>
            </a:r>
            <a:r>
              <a:rPr lang="uk-UA" sz="3600" dirty="0" smtClean="0"/>
              <a:t> К.О., доц. Кальченко Л.О. </a:t>
            </a:r>
          </a:p>
          <a:p>
            <a:endParaRPr lang="uk-UA"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dirty="0" smtClean="0"/>
              <a:t>Міжнародні та всеукраїнські наукові конференції</a:t>
            </a:r>
            <a:endParaRPr lang="uk-UA" sz="2800" dirty="0"/>
          </a:p>
        </p:txBody>
      </p:sp>
      <p:sp>
        <p:nvSpPr>
          <p:cNvPr id="3" name="Місце для вмісту 2"/>
          <p:cNvSpPr>
            <a:spLocks noGrp="1"/>
          </p:cNvSpPr>
          <p:nvPr>
            <p:ph idx="1"/>
          </p:nvPr>
        </p:nvSpPr>
        <p:spPr>
          <a:xfrm>
            <a:off x="539552" y="1340768"/>
            <a:ext cx="8229600" cy="4992216"/>
          </a:xfrm>
        </p:spPr>
        <p:txBody>
          <a:bodyPr>
            <a:normAutofit fontScale="55000" lnSpcReduction="20000"/>
          </a:bodyPr>
          <a:lstStyle/>
          <a:p>
            <a:pPr marL="0" indent="0">
              <a:buNone/>
            </a:pPr>
            <a:r>
              <a:rPr lang="uk-UA" b="1" dirty="0" smtClean="0"/>
              <a:t>1. </a:t>
            </a:r>
            <a:r>
              <a:rPr lang="en-US" b="1" dirty="0" smtClean="0"/>
              <a:t>V</a:t>
            </a:r>
            <a:r>
              <a:rPr lang="uk-UA" b="1" dirty="0" smtClean="0"/>
              <a:t> </a:t>
            </a:r>
            <a:r>
              <a:rPr lang="uk-UA" b="1" dirty="0"/>
              <a:t>Всеукраїнська науково-практична конференція «Українська та іноземні мови в початкових класах: актуальні проблеми й інноваційні технології навчання»</a:t>
            </a:r>
            <a:r>
              <a:rPr lang="uk-UA" dirty="0"/>
              <a:t> (18-19 березня 2021 року, Кам’янець-Подільський національний університет імені Івана Огієнка, Педагогічний факультет) – </a:t>
            </a:r>
            <a:r>
              <a:rPr lang="uk-UA" dirty="0" err="1"/>
              <a:t>Ф</a:t>
            </a:r>
            <a:r>
              <a:rPr lang="uk-UA" dirty="0" err="1" smtClean="0"/>
              <a:t>акультет</a:t>
            </a:r>
            <a:r>
              <a:rPr lang="uk-UA" dirty="0" smtClean="0"/>
              <a:t> </a:t>
            </a:r>
            <a:r>
              <a:rPr lang="uk-UA" dirty="0"/>
              <a:t>педагогічної </a:t>
            </a:r>
            <a:r>
              <a:rPr lang="uk-UA" dirty="0" smtClean="0"/>
              <a:t>освіти ЛНУ імені Івана Франка як співорганізатор  </a:t>
            </a:r>
            <a:r>
              <a:rPr lang="uk-UA" dirty="0"/>
              <a:t>(співорганізатор). Обговорено широке коло наукових проблем  щодо теорії і практики навчання української та </a:t>
            </a:r>
            <a:r>
              <a:rPr lang="uk-UA" dirty="0" smtClean="0"/>
              <a:t>іноземних мов у сучасній початковій школі </a:t>
            </a:r>
            <a:endParaRPr lang="uk-UA" dirty="0"/>
          </a:p>
          <a:p>
            <a:pPr marL="0" indent="0">
              <a:buNone/>
            </a:pPr>
            <a:r>
              <a:rPr lang="uk-UA" dirty="0" smtClean="0"/>
              <a:t>За </a:t>
            </a:r>
            <a:r>
              <a:rPr lang="uk-UA" dirty="0"/>
              <a:t>результатами конференції надруковано збірник наукових праць «</a:t>
            </a:r>
            <a:r>
              <a:rPr lang="ru-RU" dirty="0" err="1"/>
              <a:t>Сучасні</a:t>
            </a:r>
            <a:r>
              <a:rPr lang="ru-RU" dirty="0"/>
              <a:t> </a:t>
            </a:r>
            <a:r>
              <a:rPr lang="ru-RU" dirty="0" err="1"/>
              <a:t>технології</a:t>
            </a:r>
            <a:r>
              <a:rPr lang="ru-RU" dirty="0"/>
              <a:t> </a:t>
            </a:r>
            <a:r>
              <a:rPr lang="ru-RU" dirty="0" err="1"/>
              <a:t>початкової</a:t>
            </a:r>
            <a:r>
              <a:rPr lang="ru-RU" dirty="0"/>
              <a:t> </a:t>
            </a:r>
            <a:r>
              <a:rPr lang="ru-RU" dirty="0" err="1"/>
              <a:t>освіти</a:t>
            </a:r>
            <a:r>
              <a:rPr lang="ru-RU" dirty="0"/>
              <a:t>: </a:t>
            </a:r>
            <a:r>
              <a:rPr lang="ru-RU" dirty="0" err="1"/>
              <a:t>реалії</a:t>
            </a:r>
            <a:r>
              <a:rPr lang="ru-RU" dirty="0"/>
              <a:t> та </a:t>
            </a:r>
            <a:r>
              <a:rPr lang="ru-RU" dirty="0" err="1"/>
              <a:t>перспективи</a:t>
            </a:r>
            <a:r>
              <a:rPr lang="ru-RU" dirty="0"/>
              <a:t>»</a:t>
            </a:r>
            <a:endParaRPr lang="uk-UA" dirty="0"/>
          </a:p>
          <a:p>
            <a:pPr marL="0" indent="0">
              <a:buNone/>
            </a:pPr>
            <a:r>
              <a:rPr lang="ru-RU" dirty="0"/>
              <a:t> </a:t>
            </a:r>
            <a:endParaRPr lang="uk-UA" dirty="0"/>
          </a:p>
          <a:p>
            <a:pPr marL="0" indent="0">
              <a:buNone/>
            </a:pPr>
            <a:r>
              <a:rPr lang="uk-UA" b="1" dirty="0" smtClean="0"/>
              <a:t>2. Х</a:t>
            </a:r>
            <a:r>
              <a:rPr lang="en-US" b="1" dirty="0"/>
              <a:t>II</a:t>
            </a:r>
            <a:r>
              <a:rPr lang="uk-UA" b="1" dirty="0"/>
              <a:t> Всеукраїнська науково-практична конференція</a:t>
            </a:r>
            <a:r>
              <a:rPr lang="uk-UA" dirty="0"/>
              <a:t> </a:t>
            </a:r>
            <a:r>
              <a:rPr lang="uk-UA" b="1" dirty="0"/>
              <a:t>“</a:t>
            </a:r>
            <a:r>
              <a:rPr lang="uk-UA" b="1" dirty="0" err="1"/>
              <a:t>Теоретико-методичні</a:t>
            </a:r>
            <a:r>
              <a:rPr lang="uk-UA" b="1" dirty="0"/>
              <a:t> основи організації фізичного виховання молоді” </a:t>
            </a:r>
            <a:r>
              <a:rPr lang="uk-UA" dirty="0"/>
              <a:t>(13-14 травня 2021 р.) – організатор кафедра фізичного виховання та спорту. </a:t>
            </a:r>
            <a:r>
              <a:rPr lang="uk-UA" dirty="0" smtClean="0"/>
              <a:t> </a:t>
            </a:r>
            <a:endParaRPr lang="uk-UA" dirty="0"/>
          </a:p>
          <a:p>
            <a:pPr marL="0" indent="0">
              <a:buNone/>
            </a:pPr>
            <a:endParaRPr lang="uk-UA" dirty="0"/>
          </a:p>
          <a:p>
            <a:pPr marL="0" indent="0">
              <a:buNone/>
            </a:pPr>
            <a:r>
              <a:rPr lang="uk-UA" dirty="0" smtClean="0"/>
              <a:t>3. Всеукраїнська </a:t>
            </a:r>
            <a:r>
              <a:rPr lang="uk-UA" dirty="0"/>
              <a:t>науково-практична конференція </a:t>
            </a:r>
            <a:r>
              <a:rPr lang="uk-UA" b="1" dirty="0"/>
              <a:t>Товариство «Рідна школа»: історія і сучасність(до 140-річниці від дня заснування Товариства «Рідна школа») </a:t>
            </a:r>
            <a:r>
              <a:rPr lang="uk-UA" i="1" dirty="0"/>
              <a:t>12-13 жовтня 2021 р., м. Львів.  </a:t>
            </a:r>
            <a:r>
              <a:rPr lang="uk-UA" i="1" dirty="0" smtClean="0"/>
              <a:t> . </a:t>
            </a:r>
            <a:r>
              <a:rPr lang="uk-UA" i="1" dirty="0" err="1"/>
              <a:t>Учасників-</a:t>
            </a:r>
            <a:r>
              <a:rPr lang="uk-UA" i="1" dirty="0"/>
              <a:t> 80</a:t>
            </a:r>
            <a:r>
              <a:rPr lang="uk-UA" i="1" dirty="0" smtClean="0"/>
              <a:t>.</a:t>
            </a:r>
          </a:p>
          <a:p>
            <a:pPr marL="0" indent="0">
              <a:buNone/>
            </a:pPr>
            <a:endParaRPr lang="uk-UA" i="1" dirty="0"/>
          </a:p>
          <a:p>
            <a:pPr marL="0" indent="0">
              <a:buNone/>
            </a:pPr>
            <a:r>
              <a:rPr lang="uk-UA" i="1" dirty="0" smtClean="0"/>
              <a:t>4. </a:t>
            </a:r>
            <a:r>
              <a:rPr lang="uk-UA" dirty="0" smtClean="0"/>
              <a:t>Міжнародна </a:t>
            </a:r>
            <a:r>
              <a:rPr lang="uk-UA" dirty="0"/>
              <a:t>наукова конференція </a:t>
            </a:r>
            <a:r>
              <a:rPr lang="uk-UA" b="1" dirty="0"/>
              <a:t>«Теоретичні та практичні аспекти формування освітнього простору: світовий і вітчизняний вимір» </a:t>
            </a:r>
            <a:r>
              <a:rPr lang="uk-UA" dirty="0"/>
              <a:t>– кафедра загальної педагогіки та педагогіки вищої школи (28 жовтня 2021 р.) у співпраці із Вроцлавським університетом (Польща), </a:t>
            </a:r>
            <a:r>
              <a:rPr lang="uk-UA" dirty="0" err="1"/>
              <a:t>Жешувським</a:t>
            </a:r>
            <a:r>
              <a:rPr lang="uk-UA" dirty="0"/>
              <a:t> університетом (Польща), Західно-Мічиганським університетом (США), </a:t>
            </a:r>
            <a:r>
              <a:rPr lang="uk-UA" dirty="0" err="1"/>
              <a:t>Пряшівським</a:t>
            </a:r>
            <a:r>
              <a:rPr lang="uk-UA" dirty="0"/>
              <a:t> університетом (Словаччина) та Українською асоціацією дослідників освіти. </a:t>
            </a:r>
            <a:r>
              <a:rPr lang="uk-UA" dirty="0" smtClean="0"/>
              <a:t> </a:t>
            </a:r>
          </a:p>
          <a:p>
            <a:pPr marL="0" indent="0">
              <a:buNone/>
            </a:pPr>
            <a:endParaRPr lang="uk-UA" dirty="0"/>
          </a:p>
          <a:p>
            <a:pPr marL="0" indent="0">
              <a:buNone/>
            </a:pPr>
            <a:r>
              <a:rPr lang="ru-RU" dirty="0"/>
              <a:t>5</a:t>
            </a:r>
            <a:r>
              <a:rPr lang="uk-UA" dirty="0" smtClean="0"/>
              <a:t>. </a:t>
            </a:r>
            <a:r>
              <a:rPr lang="uk-UA" b="1" dirty="0" smtClean="0"/>
              <a:t>Звітна </a:t>
            </a:r>
            <a:r>
              <a:rPr lang="uk-UA" b="1" dirty="0"/>
              <a:t>наукова конференція</a:t>
            </a:r>
            <a:r>
              <a:rPr lang="uk-UA" dirty="0"/>
              <a:t> факультету (4-5 лютого 2021 р.). </a:t>
            </a:r>
          </a:p>
          <a:p>
            <a:endParaRPr lang="uk-UA" dirty="0"/>
          </a:p>
        </p:txBody>
      </p:sp>
    </p:spTree>
    <p:extLst>
      <p:ext uri="{BB962C8B-B14F-4D97-AF65-F5344CB8AC3E}">
        <p14:creationId xmlns:p14="http://schemas.microsoft.com/office/powerpoint/2010/main" val="3599367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Студентська наукова робота</a:t>
            </a:r>
            <a:endParaRPr lang="uk-UA" dirty="0"/>
          </a:p>
        </p:txBody>
      </p:sp>
      <p:sp>
        <p:nvSpPr>
          <p:cNvPr id="3" name="Місце для вмісту 2"/>
          <p:cNvSpPr>
            <a:spLocks noGrp="1"/>
          </p:cNvSpPr>
          <p:nvPr>
            <p:ph idx="1"/>
          </p:nvPr>
        </p:nvSpPr>
        <p:spPr/>
        <p:txBody>
          <a:bodyPr>
            <a:normAutofit/>
          </a:bodyPr>
          <a:lstStyle/>
          <a:p>
            <a:pPr>
              <a:buFont typeface="Wingdings" panose="05000000000000000000" pitchFamily="2" charset="2"/>
              <a:buChar char="q"/>
            </a:pPr>
            <a:r>
              <a:rPr lang="uk-UA" sz="2600" dirty="0" smtClean="0"/>
              <a:t> Діяльність </a:t>
            </a:r>
            <a:r>
              <a:rPr lang="uk-UA" sz="2600" dirty="0"/>
              <a:t>наукових гуртків </a:t>
            </a:r>
            <a:r>
              <a:rPr lang="uk-UA" sz="2600" dirty="0" smtClean="0"/>
              <a:t>  (кафедра </a:t>
            </a:r>
            <a:r>
              <a:rPr lang="uk-UA" sz="2600" dirty="0"/>
              <a:t>загальної педагогіки та педагогіки вищої </a:t>
            </a:r>
            <a:r>
              <a:rPr lang="uk-UA" sz="2600" dirty="0" smtClean="0"/>
              <a:t>школи;   кафедра </a:t>
            </a:r>
            <a:r>
              <a:rPr lang="uk-UA" sz="2600" dirty="0"/>
              <a:t>початкової та дошкільної </a:t>
            </a:r>
            <a:r>
              <a:rPr lang="uk-UA" sz="2600" dirty="0" smtClean="0"/>
              <a:t>освіти;  кафедра </a:t>
            </a:r>
            <a:r>
              <a:rPr lang="uk-UA" sz="2600" dirty="0"/>
              <a:t>спеціальної освіти та соціальної </a:t>
            </a:r>
            <a:r>
              <a:rPr lang="uk-UA" sz="2600" dirty="0" smtClean="0"/>
              <a:t>роботи.  </a:t>
            </a:r>
          </a:p>
          <a:p>
            <a:pPr>
              <a:buFont typeface="Wingdings" panose="05000000000000000000" pitchFamily="2" charset="2"/>
              <a:buChar char="q"/>
            </a:pPr>
            <a:r>
              <a:rPr lang="uk-UA" sz="2600" dirty="0" smtClean="0"/>
              <a:t> Започаткування роботи Наукового товариства студентів, аспірантів та молодих вчених.</a:t>
            </a:r>
          </a:p>
          <a:p>
            <a:pPr>
              <a:buFont typeface="Wingdings" panose="05000000000000000000" pitchFamily="2" charset="2"/>
              <a:buChar char="q"/>
            </a:pPr>
            <a:r>
              <a:rPr lang="uk-UA" sz="2600" dirty="0" smtClean="0"/>
              <a:t> Студентські наукові конференції, семінари.  </a:t>
            </a:r>
          </a:p>
          <a:p>
            <a:pPr>
              <a:buFont typeface="Wingdings" panose="05000000000000000000" pitchFamily="2" charset="2"/>
              <a:buChar char="q"/>
            </a:pPr>
            <a:r>
              <a:rPr lang="uk-UA" sz="2600" dirty="0" smtClean="0"/>
              <a:t> Участь студентів у наукових конкурсах. </a:t>
            </a:r>
            <a:endParaRPr lang="uk-UA" sz="2600" dirty="0"/>
          </a:p>
        </p:txBody>
      </p:sp>
    </p:spTree>
    <p:extLst>
      <p:ext uri="{BB962C8B-B14F-4D97-AF65-F5344CB8AC3E}">
        <p14:creationId xmlns:p14="http://schemas.microsoft.com/office/powerpoint/2010/main" val="388868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686800" cy="595536"/>
          </a:xfrm>
        </p:spPr>
        <p:txBody>
          <a:bodyPr>
            <a:noAutofit/>
          </a:bodyPr>
          <a:lstStyle/>
          <a:p>
            <a:pPr algn="ctr"/>
            <a:r>
              <a:rPr lang="uk-UA" sz="1800" b="1" dirty="0" smtClean="0"/>
              <a:t>Наукова робота: </a:t>
            </a:r>
            <a:r>
              <a:rPr lang="uk-UA" altLang="uk-UA" sz="1800" b="1" dirty="0"/>
              <a:t>Теми, які виконуються в межах робочого часу </a:t>
            </a:r>
            <a:r>
              <a:rPr lang="uk-UA" altLang="uk-UA" sz="1800" b="1" dirty="0" smtClean="0"/>
              <a:t>викладачів</a:t>
            </a:r>
            <a:r>
              <a:rPr lang="uk-UA" sz="1800" b="1" dirty="0" smtClean="0"/>
              <a:t>          </a:t>
            </a:r>
            <a:endParaRPr lang="uk-UA" sz="1800" b="1" dirty="0"/>
          </a:p>
        </p:txBody>
      </p:sp>
      <p:sp>
        <p:nvSpPr>
          <p:cNvPr id="5" name="Объект 4"/>
          <p:cNvSpPr>
            <a:spLocks noGrp="1"/>
          </p:cNvSpPr>
          <p:nvPr>
            <p:ph sz="half" idx="1"/>
          </p:nvPr>
        </p:nvSpPr>
        <p:spPr>
          <a:xfrm>
            <a:off x="304800" y="1484784"/>
            <a:ext cx="2971056" cy="4248472"/>
          </a:xfrm>
        </p:spPr>
        <p:txBody>
          <a:bodyPr>
            <a:normAutofit fontScale="32500" lnSpcReduction="20000"/>
          </a:bodyPr>
          <a:lstStyle/>
          <a:p>
            <a:pPr marL="0" indent="0">
              <a:buNone/>
            </a:pPr>
            <a:r>
              <a:rPr lang="uk-UA" sz="4400" b="1" dirty="0" smtClean="0"/>
              <a:t>  </a:t>
            </a:r>
            <a:endParaRPr lang="uk-UA" sz="4400" dirty="0"/>
          </a:p>
          <a:p>
            <a:pPr marL="0" indent="0">
              <a:buNone/>
            </a:pPr>
            <a:r>
              <a:rPr lang="uk-UA" sz="4400" b="1" dirty="0"/>
              <a:t>Науково-педагогічні та організаційно-дидактичні засади професійного розвитку майбутніх фахівців у системі вищої освіти України: історичні ретроспективи, зарубіжний досвід, інноваційні підходи та технології” </a:t>
            </a:r>
            <a:r>
              <a:rPr lang="uk-UA" altLang="uk-UA" sz="4400" b="1" dirty="0"/>
              <a:t>” </a:t>
            </a:r>
            <a:r>
              <a:rPr lang="uk-UA" altLang="uk-UA" sz="4400" dirty="0"/>
              <a:t>(кафедра загальної педагогіки та педагогіки  вищої школи )</a:t>
            </a:r>
          </a:p>
          <a:p>
            <a:pPr marL="0" indent="0">
              <a:buNone/>
            </a:pPr>
            <a:endParaRPr lang="uk-UA" altLang="uk-UA" sz="4400" dirty="0"/>
          </a:p>
          <a:p>
            <a:pPr marL="0" indent="0">
              <a:buNone/>
            </a:pPr>
            <a:r>
              <a:rPr lang="uk-UA" altLang="uk-UA" sz="4400" b="1" dirty="0"/>
              <a:t>Наук. керівник  -  </a:t>
            </a:r>
            <a:r>
              <a:rPr lang="uk-UA" altLang="uk-UA" sz="4400" b="1" dirty="0" err="1"/>
              <a:t>д.п.н</a:t>
            </a:r>
            <a:r>
              <a:rPr lang="uk-UA" altLang="uk-UA" sz="4400" b="1" dirty="0"/>
              <a:t>., проф.  Квас О.В.</a:t>
            </a:r>
          </a:p>
          <a:p>
            <a:pPr marL="0" indent="0">
              <a:buNone/>
            </a:pPr>
            <a:r>
              <a:rPr lang="uk-UA" altLang="uk-UA" sz="4400" b="1" dirty="0"/>
              <a:t>термін виконання 2018-2022 рр.)</a:t>
            </a:r>
            <a:r>
              <a:rPr lang="uk-UA" altLang="uk-UA" sz="4400" b="1" dirty="0">
                <a:cs typeface="Times New Roman" pitchFamily="18" charset="0"/>
              </a:rPr>
              <a:t>.</a:t>
            </a:r>
          </a:p>
          <a:p>
            <a:pPr marL="0" indent="0">
              <a:buNone/>
            </a:pPr>
            <a:endParaRPr lang="uk-UA" sz="4400" dirty="0" smtClean="0"/>
          </a:p>
        </p:txBody>
      </p:sp>
      <p:sp>
        <p:nvSpPr>
          <p:cNvPr id="4" name="Объект 3"/>
          <p:cNvSpPr>
            <a:spLocks noGrp="1"/>
          </p:cNvSpPr>
          <p:nvPr>
            <p:ph sz="half" idx="2"/>
          </p:nvPr>
        </p:nvSpPr>
        <p:spPr>
          <a:xfrm>
            <a:off x="3275856" y="1268760"/>
            <a:ext cx="5472608" cy="4857720"/>
          </a:xfrm>
        </p:spPr>
        <p:txBody>
          <a:bodyPr>
            <a:noAutofit/>
          </a:bodyPr>
          <a:lstStyle/>
          <a:p>
            <a:pPr marL="0" indent="0">
              <a:buNone/>
            </a:pPr>
            <a:r>
              <a:rPr lang="uk-UA" sz="1400" b="1" i="1" dirty="0" smtClean="0"/>
              <a:t> </a:t>
            </a:r>
            <a:r>
              <a:rPr lang="uk-UA" sz="1400" b="1" dirty="0"/>
              <a:t>Узагальнені результати виконання теми за звітний рік:</a:t>
            </a:r>
            <a:endParaRPr lang="uk-UA" sz="1400" dirty="0"/>
          </a:p>
          <a:p>
            <a:pPr algn="just">
              <a:spcAft>
                <a:spcPts val="0"/>
              </a:spcAft>
            </a:pPr>
            <a:r>
              <a:rPr lang="uk-UA" sz="1400" i="1" dirty="0">
                <a:solidFill>
                  <a:srgbClr val="000000"/>
                </a:solidFill>
                <a:ea typeface="Times New Roman"/>
                <a:cs typeface="Times New Roman"/>
              </a:rPr>
              <a:t>Досліджено </a:t>
            </a:r>
            <a:r>
              <a:rPr lang="uk-UA" sz="1400" dirty="0">
                <a:solidFill>
                  <a:srgbClr val="000000"/>
                </a:solidFill>
                <a:ea typeface="Times New Roman"/>
                <a:cs typeface="Times New Roman"/>
              </a:rPr>
              <a:t>а</a:t>
            </a:r>
            <a:r>
              <a:rPr lang="uk-UA" sz="1400" dirty="0">
                <a:ea typeface="Times New Roman"/>
                <a:cs typeface="Times New Roman"/>
              </a:rPr>
              <a:t>спекти реформування сучасного простору вищої освіти на різних рівнях та питання підготовки професіоналів з організації освітнього </a:t>
            </a:r>
            <a:r>
              <a:rPr lang="uk-UA" sz="1400" dirty="0">
                <a:solidFill>
                  <a:srgbClr val="000000"/>
                </a:solidFill>
                <a:ea typeface="Times New Roman"/>
                <a:cs typeface="Times New Roman"/>
              </a:rPr>
              <a:t>простору; </a:t>
            </a:r>
            <a:r>
              <a:rPr lang="uk-UA" sz="1400" dirty="0" smtClean="0">
                <a:ea typeface="Times New Roman"/>
                <a:cs typeface="Times New Roman"/>
              </a:rPr>
              <a:t> </a:t>
            </a:r>
            <a:r>
              <a:rPr lang="uk-UA" sz="1400" dirty="0" smtClean="0">
                <a:solidFill>
                  <a:srgbClr val="000000"/>
                </a:solidFill>
                <a:ea typeface="Times New Roman"/>
                <a:cs typeface="Times New Roman"/>
              </a:rPr>
              <a:t>  </a:t>
            </a:r>
            <a:endParaRPr lang="uk-UA" sz="1200" dirty="0">
              <a:ea typeface="Times New Roman"/>
              <a:cs typeface="Times New Roman"/>
            </a:endParaRPr>
          </a:p>
          <a:p>
            <a:pPr algn="just">
              <a:spcAft>
                <a:spcPts val="0"/>
              </a:spcAft>
            </a:pPr>
            <a:r>
              <a:rPr lang="uk-UA" sz="1400" i="1" dirty="0" smtClean="0">
                <a:ea typeface="Times New Roman"/>
                <a:cs typeface="Times New Roman"/>
              </a:rPr>
              <a:t>Розглянуто</a:t>
            </a:r>
            <a:r>
              <a:rPr lang="uk-UA" sz="1400" dirty="0" smtClean="0">
                <a:ea typeface="Times New Roman"/>
                <a:cs typeface="Times New Roman"/>
              </a:rPr>
              <a:t>  стратегії </a:t>
            </a:r>
            <a:r>
              <a:rPr lang="uk-UA" sz="1400" dirty="0">
                <a:ea typeface="Times New Roman"/>
                <a:cs typeface="Times New Roman"/>
              </a:rPr>
              <a:t>та принципи налагодження командної роботи у професійній діяльності менеджерів освіти; особливості впровадження проблемно-орієнтованого підходу в освітній процес сучасної </a:t>
            </a:r>
            <a:r>
              <a:rPr lang="uk-UA" sz="1400" dirty="0" smtClean="0">
                <a:ea typeface="Times New Roman"/>
                <a:cs typeface="Times New Roman"/>
              </a:rPr>
              <a:t>школи.  </a:t>
            </a:r>
            <a:endParaRPr lang="uk-UA" sz="1200" dirty="0">
              <a:ea typeface="Times New Roman"/>
              <a:cs typeface="Times New Roman"/>
            </a:endParaRPr>
          </a:p>
          <a:p>
            <a:r>
              <a:rPr lang="uk-UA" sz="1400" i="1" dirty="0">
                <a:ea typeface="Times New Roman"/>
              </a:rPr>
              <a:t>Визначено</a:t>
            </a:r>
            <a:r>
              <a:rPr lang="uk-UA" sz="1400" dirty="0">
                <a:ea typeface="Times New Roman"/>
              </a:rPr>
              <a:t> сутність сучасних ідей </a:t>
            </a:r>
            <a:r>
              <a:rPr lang="uk-UA" sz="1400" dirty="0" err="1">
                <a:ea typeface="Times New Roman"/>
              </a:rPr>
              <a:t>студентоцентризму</a:t>
            </a:r>
            <a:r>
              <a:rPr lang="uk-UA" sz="1400" dirty="0">
                <a:ea typeface="Times New Roman"/>
              </a:rPr>
              <a:t> на основі ознайомлення з провідними освітніми практиками та досягненнями національної та європейської педагогічної науки; особливості проектування культурно-освітнього </a:t>
            </a:r>
            <a:r>
              <a:rPr lang="uk-UA" sz="1400" dirty="0" smtClean="0">
                <a:ea typeface="Times New Roman"/>
              </a:rPr>
              <a:t>середовища.</a:t>
            </a:r>
          </a:p>
          <a:p>
            <a:r>
              <a:rPr lang="uk-UA" sz="1400" b="1" dirty="0" smtClean="0">
                <a:ea typeface="Times New Roman"/>
              </a:rPr>
              <a:t>Захищено</a:t>
            </a:r>
            <a:r>
              <a:rPr lang="uk-UA" sz="1400" dirty="0" smtClean="0">
                <a:ea typeface="Times New Roman"/>
              </a:rPr>
              <a:t> 3 докторські дисертації, </a:t>
            </a:r>
            <a:r>
              <a:rPr lang="uk-UA" sz="1400" b="1" dirty="0"/>
              <a:t>о</a:t>
            </a:r>
            <a:r>
              <a:rPr lang="uk-UA" sz="1400" b="1" dirty="0" smtClean="0"/>
              <a:t>публіковано</a:t>
            </a:r>
            <a:r>
              <a:rPr lang="uk-UA" sz="1400" b="1" dirty="0"/>
              <a:t>:  </a:t>
            </a:r>
            <a:r>
              <a:rPr lang="uk-UA" sz="1400" dirty="0"/>
              <a:t>1 монографія,    3 статті  </a:t>
            </a:r>
            <a:r>
              <a:rPr lang="uk-UA" sz="1400" dirty="0" smtClean="0"/>
              <a:t> у</a:t>
            </a:r>
            <a:r>
              <a:rPr lang="uk-UA" sz="1400" dirty="0"/>
              <a:t>  виданнях, які включені до міжнародних наукометричних баз даних Web of Science, Scopus,  у інших наукових виданнях - 30 статей,  31 </a:t>
            </a:r>
            <a:r>
              <a:rPr lang="uk-UA" sz="1400" dirty="0" smtClean="0"/>
              <a:t>тези </a:t>
            </a:r>
            <a:r>
              <a:rPr lang="uk-UA" sz="1400" dirty="0"/>
              <a:t>доповідей на конференціях. </a:t>
            </a:r>
          </a:p>
          <a:p>
            <a:r>
              <a:rPr lang="uk-UA" sz="1400" b="1" dirty="0"/>
              <a:t> </a:t>
            </a:r>
            <a:endParaRPr lang="uk-UA" sz="1400" dirty="0"/>
          </a:p>
          <a:p>
            <a:endParaRPr lang="uk-UA" sz="1400" dirty="0"/>
          </a:p>
          <a:p>
            <a:pPr marL="0" indent="0" algn="just">
              <a:lnSpc>
                <a:spcPct val="115000"/>
              </a:lnSpc>
              <a:buNone/>
            </a:pPr>
            <a:endParaRPr lang="uk-UA" sz="1400" dirty="0"/>
          </a:p>
        </p:txBody>
      </p:sp>
    </p:spTree>
    <p:extLst>
      <p:ext uri="{BB962C8B-B14F-4D97-AF65-F5344CB8AC3E}">
        <p14:creationId xmlns:p14="http://schemas.microsoft.com/office/powerpoint/2010/main" val="24806372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Діаграма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8172400" cy="479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18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b="1" dirty="0"/>
              <a:t> </a:t>
            </a:r>
            <a:r>
              <a:rPr lang="uk-UA" sz="2800" b="1" dirty="0" smtClean="0"/>
              <a:t>Студентські наукові конференції</a:t>
            </a:r>
            <a:endParaRPr lang="uk-UA" sz="2800" b="1" dirty="0"/>
          </a:p>
        </p:txBody>
      </p:sp>
      <p:sp>
        <p:nvSpPr>
          <p:cNvPr id="3" name="Прямоугольник 2"/>
          <p:cNvSpPr/>
          <p:nvPr/>
        </p:nvSpPr>
        <p:spPr>
          <a:xfrm>
            <a:off x="323528" y="1268760"/>
            <a:ext cx="3312368" cy="5355312"/>
          </a:xfrm>
          <a:prstGeom prst="rect">
            <a:avLst/>
          </a:prstGeom>
        </p:spPr>
        <p:txBody>
          <a:bodyPr wrap="square">
            <a:spAutoFit/>
          </a:bodyPr>
          <a:lstStyle/>
          <a:p>
            <a:r>
              <a:rPr lang="uk-UA" b="1" dirty="0" err="1"/>
              <a:t>Міжфакультетська</a:t>
            </a:r>
            <a:r>
              <a:rPr lang="uk-UA" b="1" dirty="0"/>
              <a:t> </a:t>
            </a:r>
            <a:endParaRPr lang="en-US" b="1" dirty="0" smtClean="0"/>
          </a:p>
          <a:p>
            <a:r>
              <a:rPr lang="uk-UA" b="1" dirty="0" smtClean="0"/>
              <a:t>студентська </a:t>
            </a:r>
            <a:r>
              <a:rPr lang="uk-UA" b="1" dirty="0"/>
              <a:t>наукова конференція</a:t>
            </a:r>
            <a:r>
              <a:rPr lang="uk-UA" dirty="0"/>
              <a:t> </a:t>
            </a:r>
            <a:r>
              <a:rPr lang="uk-UA" b="1" dirty="0"/>
              <a:t>«Актуальні </a:t>
            </a:r>
            <a:r>
              <a:rPr lang="uk-UA" b="1" dirty="0" smtClean="0"/>
              <a:t>проблеми</a:t>
            </a:r>
            <a:r>
              <a:rPr lang="uk-UA" dirty="0"/>
              <a:t> </a:t>
            </a:r>
            <a:r>
              <a:rPr lang="uk-UA" dirty="0" smtClean="0"/>
              <a:t> </a:t>
            </a:r>
            <a:r>
              <a:rPr lang="uk-UA" b="1" dirty="0" smtClean="0"/>
              <a:t>освіти </a:t>
            </a:r>
            <a:r>
              <a:rPr lang="uk-UA" b="1" dirty="0"/>
              <a:t>в Україні»</a:t>
            </a:r>
            <a:r>
              <a:rPr lang="uk-UA" dirty="0"/>
              <a:t> ( грудень 2020 р. і травень 2021 р.)</a:t>
            </a:r>
          </a:p>
          <a:p>
            <a:r>
              <a:rPr lang="uk-UA" b="1" dirty="0"/>
              <a:t>Учасники конференції: </a:t>
            </a:r>
            <a:r>
              <a:rPr lang="uk-UA" dirty="0"/>
              <a:t>студенти IV-VІ курсів факультету педагогічної </a:t>
            </a:r>
            <a:r>
              <a:rPr lang="uk-UA" dirty="0" smtClean="0"/>
              <a:t>освітита 8 факультетів Університету.</a:t>
            </a:r>
            <a:endParaRPr lang="uk-UA" dirty="0"/>
          </a:p>
          <a:p>
            <a:r>
              <a:rPr lang="uk-UA" dirty="0"/>
              <a:t>Взяли участь у конференції –  77 студентів. </a:t>
            </a:r>
          </a:p>
          <a:p>
            <a:r>
              <a:rPr lang="ru-RU" dirty="0"/>
              <a:t>За результатами </a:t>
            </a:r>
            <a:r>
              <a:rPr lang="uk-UA" dirty="0"/>
              <a:t>конференції підготовлено </a:t>
            </a:r>
            <a:r>
              <a:rPr lang="uk-UA" b="1" dirty="0"/>
              <a:t>два збірники тез доповідей в електронному варіанті:</a:t>
            </a:r>
            <a:endParaRPr lang="uk-UA" dirty="0"/>
          </a:p>
          <a:p>
            <a:endParaRPr lang="uk-UA" dirty="0"/>
          </a:p>
          <a:p>
            <a:r>
              <a:rPr lang="en-US" b="1" dirty="0" smtClean="0"/>
              <a:t> </a:t>
            </a:r>
            <a:endParaRPr lang="uk-UA" dirty="0"/>
          </a:p>
        </p:txBody>
      </p:sp>
      <p:pic>
        <p:nvPicPr>
          <p:cNvPr id="2050" name="Picture 2" descr="C:\Users\Home\Desktop\photo_2021-12-08_00-13-12-1024x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348" y="2060848"/>
            <a:ext cx="4608000" cy="25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378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800" b="1" dirty="0"/>
              <a:t> </a:t>
            </a:r>
            <a:r>
              <a:rPr lang="uk-UA" sz="2800" b="1" dirty="0" smtClean="0"/>
              <a:t>Студентські наукові конференції</a:t>
            </a:r>
            <a:endParaRPr lang="uk-UA" sz="2800" b="1" dirty="0"/>
          </a:p>
        </p:txBody>
      </p:sp>
      <p:sp>
        <p:nvSpPr>
          <p:cNvPr id="3" name="Прямоугольник 2"/>
          <p:cNvSpPr/>
          <p:nvPr/>
        </p:nvSpPr>
        <p:spPr>
          <a:xfrm>
            <a:off x="539552" y="1412776"/>
            <a:ext cx="3528392" cy="4801314"/>
          </a:xfrm>
          <a:prstGeom prst="rect">
            <a:avLst/>
          </a:prstGeom>
        </p:spPr>
        <p:txBody>
          <a:bodyPr wrap="square">
            <a:spAutoFit/>
          </a:bodyPr>
          <a:lstStyle/>
          <a:p>
            <a:r>
              <a:rPr lang="en-US" b="1" dirty="0" smtClean="0"/>
              <a:t> </a:t>
            </a:r>
            <a:endParaRPr lang="uk-UA" dirty="0"/>
          </a:p>
          <a:p>
            <a:endParaRPr lang="uk-UA" dirty="0"/>
          </a:p>
          <a:p>
            <a:r>
              <a:rPr lang="en-US" b="1" dirty="0" smtClean="0"/>
              <a:t>V</a:t>
            </a:r>
            <a:r>
              <a:rPr lang="uk-UA" b="1" dirty="0"/>
              <a:t>І-а</a:t>
            </a:r>
            <a:r>
              <a:rPr lang="en-US" b="1" dirty="0"/>
              <a:t>  </a:t>
            </a:r>
            <a:r>
              <a:rPr lang="uk-UA" b="1" dirty="0"/>
              <a:t>Всеукраїнська студентська наукова конференція</a:t>
            </a:r>
            <a:r>
              <a:rPr lang="uk-UA" dirty="0"/>
              <a:t> </a:t>
            </a:r>
            <a:r>
              <a:rPr lang="uk-UA" b="1" dirty="0"/>
              <a:t>«Сучасні погляди та актуальні проблеми педагогічної освіти»</a:t>
            </a:r>
            <a:r>
              <a:rPr lang="uk-UA" dirty="0"/>
              <a:t> (25 березня</a:t>
            </a:r>
            <a:r>
              <a:rPr lang="en-US" dirty="0"/>
              <a:t> </a:t>
            </a:r>
            <a:r>
              <a:rPr lang="uk-UA" dirty="0"/>
              <a:t>2021</a:t>
            </a:r>
            <a:r>
              <a:rPr lang="en-US" dirty="0"/>
              <a:t> </a:t>
            </a:r>
            <a:r>
              <a:rPr lang="uk-UA" dirty="0"/>
              <a:t>р.) - кафедра</a:t>
            </a:r>
            <a:r>
              <a:rPr lang="en-US" dirty="0"/>
              <a:t> </a:t>
            </a:r>
            <a:r>
              <a:rPr lang="uk-UA" dirty="0"/>
              <a:t> початкової та дошкільної освіти.</a:t>
            </a:r>
          </a:p>
          <a:p>
            <a:r>
              <a:rPr lang="uk-UA" b="1" dirty="0"/>
              <a:t>Учасники конференції</a:t>
            </a:r>
            <a:r>
              <a:rPr lang="en-US" dirty="0"/>
              <a:t> </a:t>
            </a:r>
            <a:r>
              <a:rPr lang="ru-RU" dirty="0"/>
              <a:t>:</a:t>
            </a:r>
            <a:r>
              <a:rPr lang="en-US" dirty="0"/>
              <a:t> </a:t>
            </a:r>
            <a:r>
              <a:rPr lang="ru-RU" dirty="0"/>
              <a:t> 76 </a:t>
            </a:r>
            <a:r>
              <a:rPr lang="ru-RU" dirty="0" err="1"/>
              <a:t>учасників</a:t>
            </a:r>
            <a:r>
              <a:rPr lang="ru-RU" dirty="0"/>
              <a:t>, з них - 63 - </a:t>
            </a:r>
            <a:r>
              <a:rPr lang="ru-RU" dirty="0" err="1"/>
              <a:t>студенти</a:t>
            </a:r>
            <a:r>
              <a:rPr lang="ru-RU" dirty="0"/>
              <a:t> ЛНУ </a:t>
            </a:r>
            <a:r>
              <a:rPr lang="ru-RU" dirty="0" err="1"/>
              <a:t>ім</a:t>
            </a:r>
            <a:r>
              <a:rPr lang="ru-RU" dirty="0"/>
              <a:t>. </a:t>
            </a:r>
            <a:r>
              <a:rPr lang="ru-RU" dirty="0" err="1" smtClean="0"/>
              <a:t>Івана</a:t>
            </a:r>
            <a:r>
              <a:rPr lang="ru-RU" dirty="0" smtClean="0"/>
              <a:t> </a:t>
            </a:r>
            <a:r>
              <a:rPr lang="ru-RU" dirty="0"/>
              <a:t>Франка</a:t>
            </a:r>
            <a:r>
              <a:rPr lang="en-US" dirty="0"/>
              <a:t>  </a:t>
            </a:r>
            <a:r>
              <a:rPr lang="uk-UA" dirty="0" smtClean="0"/>
              <a:t> </a:t>
            </a:r>
            <a:endParaRPr lang="uk-UA" dirty="0"/>
          </a:p>
          <a:p>
            <a:r>
              <a:rPr lang="uk-UA" dirty="0"/>
              <a:t>За результатами конференції  видано </a:t>
            </a:r>
            <a:r>
              <a:rPr lang="uk-UA" b="1" dirty="0"/>
              <a:t>збірник  тез доповідей (електронне видання</a:t>
            </a:r>
            <a:r>
              <a:rPr lang="uk-UA" b="1" dirty="0" smtClean="0"/>
              <a:t>)</a:t>
            </a:r>
            <a:r>
              <a:rPr lang="uk-UA" i="1" dirty="0"/>
              <a:t> </a:t>
            </a:r>
            <a:endParaRPr lang="uk-UA" dirty="0"/>
          </a:p>
        </p:txBody>
      </p:sp>
      <p:pic>
        <p:nvPicPr>
          <p:cNvPr id="5" name="Picture 2" descr="C:\Users\Home\Desktop\165345559_2867898180090937_1455896516879593364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 b="108"/>
          <a:stretch/>
        </p:blipFill>
        <p:spPr bwMode="auto">
          <a:xfrm>
            <a:off x="3923927" y="1999107"/>
            <a:ext cx="4804237" cy="42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492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uk-UA" dirty="0"/>
              <a:t> </a:t>
            </a:r>
            <a:r>
              <a:rPr lang="uk-UA" sz="2700" b="1" dirty="0"/>
              <a:t>Наукове товариство студентів, аспірантів, молодих вчених </a:t>
            </a:r>
          </a:p>
        </p:txBody>
      </p:sp>
      <p:pic>
        <p:nvPicPr>
          <p:cNvPr id="1026" name="Picture 2" descr="C:\Users\Home\Desktop\170037134_160297729310149_7314428899810552909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11" y="1484784"/>
            <a:ext cx="27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ome\Desktop\162398728_3762727650513916_1416931003105509114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365104"/>
            <a:ext cx="3780000" cy="23113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988976015"/>
              </p:ext>
            </p:extLst>
          </p:nvPr>
        </p:nvGraphicFramePr>
        <p:xfrm>
          <a:off x="4283968" y="1628799"/>
          <a:ext cx="4392488" cy="4896545"/>
        </p:xfrm>
        <a:graphic>
          <a:graphicData uri="http://schemas.openxmlformats.org/drawingml/2006/table">
            <a:tbl>
              <a:tblPr firstRow="1" bandRow="1">
                <a:tableStyleId>{5C22544A-7EE6-4342-B048-85BDC9FD1C3A}</a:tableStyleId>
              </a:tblPr>
              <a:tblGrid>
                <a:gridCol w="4392488">
                  <a:extLst>
                    <a:ext uri="{9D8B030D-6E8A-4147-A177-3AD203B41FA5}">
                      <a16:colId xmlns="" xmlns:a16="http://schemas.microsoft.com/office/drawing/2014/main" val="20000"/>
                    </a:ext>
                  </a:extLst>
                </a:gridCol>
              </a:tblGrid>
              <a:tr h="4896545">
                <a:tc>
                  <a:txBody>
                    <a:bodyPr/>
                    <a:lstStyle/>
                    <a:p>
                      <a:r>
                        <a:rPr lang="uk-UA" sz="1400" b="1" kern="1200" dirty="0" smtClean="0">
                          <a:solidFill>
                            <a:schemeClr val="lt1"/>
                          </a:solidFill>
                          <a:effectLst/>
                          <a:latin typeface="+mn-lt"/>
                          <a:ea typeface="+mn-ea"/>
                          <a:cs typeface="+mn-cs"/>
                        </a:rPr>
                        <a:t>Перша (I) науково-практична конференція студентів, аспірантів та молодих учених «Педагогічна наука у світі реформ та викликів» » в рамках відзначення 360-річчя з дня заснування Університету, ( 18-19 березня 2021 р.).</a:t>
                      </a:r>
                    </a:p>
                    <a:p>
                      <a:endParaRPr lang="uk-UA" sz="1400" b="1" kern="1200" dirty="0" smtClean="0">
                        <a:solidFill>
                          <a:schemeClr val="lt1"/>
                        </a:solidFill>
                        <a:effectLst/>
                        <a:latin typeface="+mn-lt"/>
                        <a:ea typeface="+mn-ea"/>
                        <a:cs typeface="+mn-cs"/>
                      </a:endParaRPr>
                    </a:p>
                    <a:p>
                      <a:r>
                        <a:rPr lang="uk-UA" sz="1400" b="1" kern="1200" dirty="0" smtClean="0">
                          <a:solidFill>
                            <a:schemeClr val="lt1"/>
                          </a:solidFill>
                          <a:effectLst/>
                          <a:latin typeface="+mn-lt"/>
                          <a:ea typeface="+mn-ea"/>
                          <a:cs typeface="+mn-cs"/>
                        </a:rPr>
                        <a:t>Учасники конференції:  понад 80 молодих науковців. Окрім учасників з Львівського національного університету імені Івана Франка, до наукової події долучились студенти й магістранти Мукачівського державного університету, Волинського національного університету імені Лесі Українки, Державного вищого навчального закладу Ужгородського національного університету та Дрогобицького державного педагогічного університету імені Івана Франка.</a:t>
                      </a:r>
                    </a:p>
                    <a:p>
                      <a:endParaRPr lang="uk-UA" sz="1400" b="1" kern="1200" dirty="0" smtClean="0">
                        <a:solidFill>
                          <a:schemeClr val="lt1"/>
                        </a:solidFill>
                        <a:effectLst/>
                        <a:latin typeface="+mn-lt"/>
                        <a:ea typeface="+mn-ea"/>
                        <a:cs typeface="+mn-cs"/>
                      </a:endParaRPr>
                    </a:p>
                    <a:p>
                      <a:r>
                        <a:rPr lang="uk-UA" sz="1400" b="1" kern="1200" dirty="0" smtClean="0">
                          <a:solidFill>
                            <a:schemeClr val="lt1"/>
                          </a:solidFill>
                          <a:effectLst/>
                          <a:latin typeface="+mn-lt"/>
                          <a:ea typeface="+mn-ea"/>
                          <a:cs typeface="+mn-cs"/>
                        </a:rPr>
                        <a:t>За результатами конференції  видано збірник  тез доповідей </a:t>
                      </a:r>
                    </a:p>
                    <a:p>
                      <a:endParaRPr lang="uk-UA" dirty="0"/>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82090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Діаграма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85" y="1340768"/>
            <a:ext cx="7691947" cy="49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015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2400" dirty="0"/>
              <a:t>Студенти ФПО – </a:t>
            </a:r>
            <a:r>
              <a:rPr lang="uk-UA" sz="2400" dirty="0" smtClean="0"/>
              <a:t>переможці  </a:t>
            </a:r>
            <a:r>
              <a:rPr lang="uk-UA" sz="2400" dirty="0"/>
              <a:t>конкурсу  </a:t>
            </a:r>
            <a:r>
              <a:rPr lang="uk-UA" sz="2400" dirty="0" smtClean="0"/>
              <a:t>студентських наукових </a:t>
            </a:r>
            <a:r>
              <a:rPr lang="uk-UA" sz="2400" dirty="0"/>
              <a:t>робіт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88840"/>
            <a:ext cx="5962825" cy="370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Таблица 3"/>
          <p:cNvGraphicFramePr>
            <a:graphicFrameLocks noGrp="1"/>
          </p:cNvGraphicFramePr>
          <p:nvPr>
            <p:extLst>
              <p:ext uri="{D42A27DB-BD31-4B8C-83A1-F6EECF244321}">
                <p14:modId xmlns:p14="http://schemas.microsoft.com/office/powerpoint/2010/main" val="1148964045"/>
              </p:ext>
            </p:extLst>
          </p:nvPr>
        </p:nvGraphicFramePr>
        <p:xfrm>
          <a:off x="6588224" y="3284983"/>
          <a:ext cx="2232248" cy="3383280"/>
        </p:xfrm>
        <a:graphic>
          <a:graphicData uri="http://schemas.openxmlformats.org/drawingml/2006/table">
            <a:tbl>
              <a:tblPr firstRow="1" bandRow="1">
                <a:tableStyleId>{5C22544A-7EE6-4342-B048-85BDC9FD1C3A}</a:tableStyleId>
              </a:tblPr>
              <a:tblGrid>
                <a:gridCol w="2232248">
                  <a:extLst>
                    <a:ext uri="{9D8B030D-6E8A-4147-A177-3AD203B41FA5}">
                      <a16:colId xmlns="" xmlns:a16="http://schemas.microsoft.com/office/drawing/2014/main" val="20000"/>
                    </a:ext>
                  </a:extLst>
                </a:gridCol>
              </a:tblGrid>
              <a:tr h="2820927">
                <a:tc>
                  <a:txBody>
                    <a:bodyPr/>
                    <a:lstStyle/>
                    <a:p>
                      <a:endParaRPr lang="uk-UA" dirty="0" smtClean="0"/>
                    </a:p>
                    <a:p>
                      <a:r>
                        <a:rPr lang="uk-UA" dirty="0" smtClean="0"/>
                        <a:t>Уляна</a:t>
                      </a:r>
                      <a:r>
                        <a:rPr lang="uk-UA" baseline="0" dirty="0" smtClean="0"/>
                        <a:t> Співак –</a:t>
                      </a:r>
                    </a:p>
                    <a:p>
                      <a:r>
                        <a:rPr lang="uk-UA" baseline="0" dirty="0" smtClean="0"/>
                        <a:t>призерка</a:t>
                      </a:r>
                      <a:r>
                        <a:rPr lang="ru-RU" sz="1800" b="0" i="0" kern="1200" dirty="0" smtClean="0">
                          <a:solidFill>
                            <a:schemeClr val="lt1"/>
                          </a:solidFill>
                          <a:effectLst/>
                          <a:latin typeface="+mn-lt"/>
                          <a:ea typeface="+mn-ea"/>
                          <a:cs typeface="+mn-cs"/>
                        </a:rPr>
                        <a:t>ІІ тур </a:t>
                      </a:r>
                      <a:r>
                        <a:rPr lang="ru-RU" sz="1800" b="0" i="0" kern="1200" dirty="0" err="1" smtClean="0">
                          <a:solidFill>
                            <a:schemeClr val="lt1"/>
                          </a:solidFill>
                          <a:effectLst/>
                          <a:latin typeface="+mn-lt"/>
                          <a:ea typeface="+mn-ea"/>
                          <a:cs typeface="+mn-cs"/>
                        </a:rPr>
                        <a:t>Всеукраїнського</a:t>
                      </a:r>
                      <a:r>
                        <a:rPr lang="ru-RU" sz="1800" b="0" i="0" kern="1200" dirty="0" smtClean="0">
                          <a:solidFill>
                            <a:schemeClr val="lt1"/>
                          </a:solidFill>
                          <a:effectLst/>
                          <a:latin typeface="+mn-lt"/>
                          <a:ea typeface="+mn-ea"/>
                          <a:cs typeface="+mn-cs"/>
                        </a:rPr>
                        <a:t> конкурсу </a:t>
                      </a:r>
                      <a:r>
                        <a:rPr lang="ru-RU" sz="1800" b="0" i="0" kern="1200" dirty="0" err="1" smtClean="0">
                          <a:solidFill>
                            <a:schemeClr val="lt1"/>
                          </a:solidFill>
                          <a:effectLst/>
                          <a:latin typeface="+mn-lt"/>
                          <a:ea typeface="+mn-ea"/>
                          <a:cs typeface="+mn-cs"/>
                        </a:rPr>
                        <a:t>студентських</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наукових</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робіт</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із</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галузі</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знань</a:t>
                      </a:r>
                      <a:r>
                        <a:rPr lang="ru-RU" sz="1800" b="0" i="0" kern="1200" dirty="0" smtClean="0">
                          <a:solidFill>
                            <a:schemeClr val="lt1"/>
                          </a:solidFill>
                          <a:effectLst/>
                          <a:latin typeface="+mn-lt"/>
                          <a:ea typeface="+mn-ea"/>
                          <a:cs typeface="+mn-cs"/>
                        </a:rPr>
                        <a:t> «</a:t>
                      </a:r>
                      <a:r>
                        <a:rPr lang="ru-RU" sz="1800" b="0" i="0" kern="1200" dirty="0" err="1" smtClean="0">
                          <a:solidFill>
                            <a:schemeClr val="lt1"/>
                          </a:solidFill>
                          <a:effectLst/>
                          <a:latin typeface="+mn-lt"/>
                          <a:ea typeface="+mn-ea"/>
                          <a:cs typeface="+mn-cs"/>
                        </a:rPr>
                        <a:t>Соціальна</a:t>
                      </a:r>
                      <a:r>
                        <a:rPr lang="ru-RU" sz="1800" b="0" i="0" kern="1200" dirty="0" smtClean="0">
                          <a:solidFill>
                            <a:schemeClr val="lt1"/>
                          </a:solidFill>
                          <a:effectLst/>
                          <a:latin typeface="+mn-lt"/>
                          <a:ea typeface="+mn-ea"/>
                          <a:cs typeface="+mn-cs"/>
                        </a:rPr>
                        <a:t> робота»          </a:t>
                      </a:r>
                      <a:r>
                        <a:rPr lang="ru-RU" sz="1800" b="0" i="0" kern="1200" baseline="0" dirty="0" smtClean="0">
                          <a:solidFill>
                            <a:schemeClr val="lt1"/>
                          </a:solidFill>
                          <a:effectLst/>
                          <a:latin typeface="+mn-lt"/>
                          <a:ea typeface="+mn-ea"/>
                          <a:cs typeface="+mn-cs"/>
                        </a:rPr>
                        <a:t>(Диплом ІІ </a:t>
                      </a:r>
                      <a:r>
                        <a:rPr lang="ru-RU" sz="1800" b="0" i="0" kern="1200" baseline="0" dirty="0" err="1" smtClean="0">
                          <a:solidFill>
                            <a:schemeClr val="lt1"/>
                          </a:solidFill>
                          <a:effectLst/>
                          <a:latin typeface="+mn-lt"/>
                          <a:ea typeface="+mn-ea"/>
                          <a:cs typeface="+mn-cs"/>
                        </a:rPr>
                        <a:t>ступеня</a:t>
                      </a:r>
                      <a:r>
                        <a:rPr lang="ru-RU" sz="1800" b="0" i="0" kern="1200" baseline="0" dirty="0" smtClean="0">
                          <a:solidFill>
                            <a:schemeClr val="lt1"/>
                          </a:solidFill>
                          <a:effectLst/>
                          <a:latin typeface="+mn-lt"/>
                          <a:ea typeface="+mn-ea"/>
                          <a:cs typeface="+mn-cs"/>
                        </a:rPr>
                        <a:t>) </a:t>
                      </a:r>
                      <a:endParaRPr lang="uk-UA" dirty="0"/>
                    </a:p>
                  </a:txBody>
                  <a:tcPr/>
                </a:tc>
                <a:extLst>
                  <a:ext uri="{0D108BD9-81ED-4DB2-BD59-A6C34878D82A}">
                    <a16:rowId xmlns="" xmlns:a16="http://schemas.microsoft.com/office/drawing/2014/main" val="10000"/>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1730951314"/>
              </p:ext>
            </p:extLst>
          </p:nvPr>
        </p:nvGraphicFramePr>
        <p:xfrm>
          <a:off x="6516216" y="1628800"/>
          <a:ext cx="2304256" cy="1463040"/>
        </p:xfrm>
        <a:graphic>
          <a:graphicData uri="http://schemas.openxmlformats.org/drawingml/2006/table">
            <a:tbl>
              <a:tblPr firstRow="1" bandRow="1">
                <a:tableStyleId>{5C22544A-7EE6-4342-B048-85BDC9FD1C3A}</a:tableStyleId>
              </a:tblPr>
              <a:tblGrid>
                <a:gridCol w="2304256">
                  <a:extLst>
                    <a:ext uri="{9D8B030D-6E8A-4147-A177-3AD203B41FA5}">
                      <a16:colId xmlns="" xmlns:a16="http://schemas.microsoft.com/office/drawing/2014/main" val="20000"/>
                    </a:ext>
                  </a:extLst>
                </a:gridCol>
              </a:tblGrid>
              <a:tr h="1008112">
                <a:tc>
                  <a:txBody>
                    <a:bodyPr/>
                    <a:lstStyle/>
                    <a:p>
                      <a:r>
                        <a:rPr lang="uk-UA" sz="1800" b="1" kern="1200" dirty="0" smtClean="0">
                          <a:solidFill>
                            <a:schemeClr val="lt1"/>
                          </a:solidFill>
                          <a:effectLst/>
                          <a:latin typeface="+mn-lt"/>
                          <a:ea typeface="+mn-ea"/>
                          <a:cs typeface="+mn-cs"/>
                        </a:rPr>
                        <a:t>У другому Всеукраїнському   турі  конкурсу  від представлено  6 наукових робіт</a:t>
                      </a:r>
                      <a:endParaRPr lang="uk-UA" dirty="0"/>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416901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284984"/>
            <a:ext cx="5969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Home\Desktop\Смайли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36912"/>
            <a:ext cx="245745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418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686800" cy="595536"/>
          </a:xfrm>
        </p:spPr>
        <p:txBody>
          <a:bodyPr>
            <a:noAutofit/>
          </a:bodyPr>
          <a:lstStyle/>
          <a:p>
            <a:pPr algn="ctr"/>
            <a:r>
              <a:rPr lang="uk-UA" sz="1800" b="1" dirty="0" smtClean="0"/>
              <a:t>Наукова робота: </a:t>
            </a:r>
            <a:r>
              <a:rPr lang="uk-UA" altLang="uk-UA" sz="1800" b="1" dirty="0"/>
              <a:t>Теми, які виконуються в межах робочого часу </a:t>
            </a:r>
            <a:r>
              <a:rPr lang="uk-UA" altLang="uk-UA" sz="1800" b="1" dirty="0" smtClean="0"/>
              <a:t>викладачів</a:t>
            </a:r>
            <a:r>
              <a:rPr lang="uk-UA" sz="1800" b="1" dirty="0" smtClean="0"/>
              <a:t>          </a:t>
            </a:r>
            <a:endParaRPr lang="uk-UA" sz="1800" b="1" dirty="0"/>
          </a:p>
        </p:txBody>
      </p:sp>
      <p:sp>
        <p:nvSpPr>
          <p:cNvPr id="5" name="Объект 4"/>
          <p:cNvSpPr>
            <a:spLocks noGrp="1"/>
          </p:cNvSpPr>
          <p:nvPr>
            <p:ph sz="half" idx="1"/>
          </p:nvPr>
        </p:nvSpPr>
        <p:spPr>
          <a:xfrm>
            <a:off x="304800" y="1484784"/>
            <a:ext cx="2971056" cy="4248472"/>
          </a:xfrm>
        </p:spPr>
        <p:txBody>
          <a:bodyPr>
            <a:normAutofit lnSpcReduction="10000"/>
          </a:bodyPr>
          <a:lstStyle/>
          <a:p>
            <a:pPr marL="0" indent="0">
              <a:buNone/>
            </a:pPr>
            <a:r>
              <a:rPr lang="uk-UA" sz="2300" b="1" dirty="0" smtClean="0"/>
              <a:t> </a:t>
            </a:r>
            <a:r>
              <a:rPr lang="en-US" sz="2300" b="1" dirty="0" smtClean="0"/>
              <a:t>“</a:t>
            </a:r>
            <a:r>
              <a:rPr lang="uk-UA" sz="1700" b="1" dirty="0" smtClean="0"/>
              <a:t>Забезпечення </a:t>
            </a:r>
            <a:r>
              <a:rPr lang="uk-UA" sz="1700" b="1" dirty="0"/>
              <a:t>наступності дошкільної та початкової освіти в контексті освітньої політики </a:t>
            </a:r>
            <a:r>
              <a:rPr lang="uk-UA" sz="1700" b="1" dirty="0" smtClean="0"/>
              <a:t>держави</a:t>
            </a:r>
            <a:r>
              <a:rPr lang="en-US" sz="1700" b="1" dirty="0" smtClean="0"/>
              <a:t>”</a:t>
            </a:r>
            <a:r>
              <a:rPr lang="uk-UA" sz="1700" b="1" dirty="0" smtClean="0"/>
              <a:t>, </a:t>
            </a:r>
          </a:p>
          <a:p>
            <a:pPr marL="0" indent="0">
              <a:buNone/>
            </a:pPr>
            <a:r>
              <a:rPr lang="uk-UA" sz="1700" b="1" dirty="0" smtClean="0"/>
              <a:t>науковий </a:t>
            </a:r>
            <a:r>
              <a:rPr lang="uk-UA" sz="1700" b="1" dirty="0"/>
              <a:t>керівник док. пед. наук, проф. </a:t>
            </a:r>
            <a:r>
              <a:rPr lang="uk-UA" sz="1700" b="1" dirty="0" err="1"/>
              <a:t>Мачинська</a:t>
            </a:r>
            <a:r>
              <a:rPr lang="uk-UA" sz="1700" b="1" dirty="0"/>
              <a:t> Н.І</a:t>
            </a:r>
            <a:r>
              <a:rPr lang="uk-UA" sz="1700" b="1" dirty="0" smtClean="0"/>
              <a:t>.,</a:t>
            </a:r>
            <a:endParaRPr lang="en-US" sz="1700" b="1" dirty="0" smtClean="0"/>
          </a:p>
          <a:p>
            <a:pPr marL="0" indent="0">
              <a:buNone/>
            </a:pPr>
            <a:endParaRPr lang="en-US" sz="1700" b="1" dirty="0"/>
          </a:p>
          <a:p>
            <a:pPr marL="0" indent="0">
              <a:buNone/>
            </a:pPr>
            <a:r>
              <a:rPr lang="en-US" sz="1700" b="1" dirty="0" smtClean="0"/>
              <a:t>(</a:t>
            </a:r>
            <a:r>
              <a:rPr lang="uk-UA" sz="1700" b="1" dirty="0" smtClean="0"/>
              <a:t>кафедра початкової та дошкільної освіти) </a:t>
            </a:r>
            <a:endParaRPr lang="en-US" sz="1700" b="1" dirty="0" smtClean="0"/>
          </a:p>
          <a:p>
            <a:pPr marL="0" indent="0">
              <a:buNone/>
            </a:pPr>
            <a:r>
              <a:rPr lang="uk-UA" sz="1700" b="1" dirty="0" smtClean="0"/>
              <a:t>№ </a:t>
            </a:r>
            <a:r>
              <a:rPr lang="uk-UA" sz="1700" b="1" dirty="0" err="1"/>
              <a:t>держреєстрації</a:t>
            </a:r>
            <a:r>
              <a:rPr lang="uk-UA" sz="1700" b="1" dirty="0"/>
              <a:t>  0121U110128, </a:t>
            </a:r>
            <a:endParaRPr lang="uk-UA" sz="1700" b="1" dirty="0" smtClean="0"/>
          </a:p>
          <a:p>
            <a:pPr marL="0" indent="0">
              <a:buNone/>
            </a:pPr>
            <a:r>
              <a:rPr lang="uk-UA" sz="1700" b="1" dirty="0" smtClean="0"/>
              <a:t>термін </a:t>
            </a:r>
            <a:r>
              <a:rPr lang="uk-UA" sz="1700" b="1" dirty="0"/>
              <a:t>виконання: 2021-2024 рр</a:t>
            </a:r>
            <a:r>
              <a:rPr lang="uk-UA" sz="1700" b="1" dirty="0" smtClean="0"/>
              <a:t>. </a:t>
            </a:r>
            <a:endParaRPr lang="uk-UA" sz="1700" dirty="0"/>
          </a:p>
          <a:p>
            <a:pPr marL="0" indent="0">
              <a:buNone/>
            </a:pPr>
            <a:endParaRPr lang="uk-UA" sz="4400" dirty="0" smtClean="0"/>
          </a:p>
        </p:txBody>
      </p:sp>
      <p:sp>
        <p:nvSpPr>
          <p:cNvPr id="4" name="Объект 3"/>
          <p:cNvSpPr>
            <a:spLocks noGrp="1"/>
          </p:cNvSpPr>
          <p:nvPr>
            <p:ph sz="half" idx="2"/>
          </p:nvPr>
        </p:nvSpPr>
        <p:spPr>
          <a:xfrm>
            <a:off x="3203848" y="1340768"/>
            <a:ext cx="5544616" cy="4785712"/>
          </a:xfrm>
        </p:spPr>
        <p:txBody>
          <a:bodyPr>
            <a:noAutofit/>
          </a:bodyPr>
          <a:lstStyle/>
          <a:p>
            <a:r>
              <a:rPr lang="uk-UA" sz="1400" b="1" i="1" dirty="0" smtClean="0"/>
              <a:t> </a:t>
            </a:r>
            <a:r>
              <a:rPr lang="uk-UA" sz="1400" b="1" dirty="0"/>
              <a:t>Узагальнені результати виконання теми за звітний рік:</a:t>
            </a:r>
            <a:endParaRPr lang="uk-UA" sz="1400" dirty="0"/>
          </a:p>
          <a:p>
            <a:r>
              <a:rPr lang="uk-UA" sz="1400" i="1" dirty="0" smtClean="0"/>
              <a:t>Досліджено: </a:t>
            </a:r>
            <a:r>
              <a:rPr lang="uk-UA" sz="1400" dirty="0" smtClean="0"/>
              <a:t>можливості </a:t>
            </a:r>
            <a:r>
              <a:rPr lang="uk-UA" sz="1400" dirty="0"/>
              <a:t>використання інформаційно-комунікаційних технологій у забезпеченні наступності в організації освітнього процесу у ЗДО та початковій школі.</a:t>
            </a:r>
          </a:p>
          <a:p>
            <a:r>
              <a:rPr lang="uk-UA" sz="1400" i="1" dirty="0" smtClean="0"/>
              <a:t>Проаналізовано</a:t>
            </a:r>
            <a:r>
              <a:rPr lang="uk-UA" sz="1400" i="1" dirty="0"/>
              <a:t>:</a:t>
            </a:r>
            <a:r>
              <a:rPr lang="uk-UA" sz="1400" dirty="0"/>
              <a:t> поняттєвий апарат проблеми наступності в системі дошкільна освіта – початкова освіта (наступність, освітній простір, освітнє середовище, професійна підготовка, здобувачі освіти); досвід педагогів-класиків щодо проблеми наступності; практичні аспекти забезпечення наступності в наявних ОПП підготовки здобувачів в умовах </a:t>
            </a:r>
            <a:r>
              <a:rPr lang="uk-UA" sz="1400" dirty="0" smtClean="0"/>
              <a:t>ЗВО</a:t>
            </a:r>
            <a:r>
              <a:rPr lang="uk-UA" sz="1400" dirty="0"/>
              <a:t>.</a:t>
            </a:r>
            <a:r>
              <a:rPr lang="uk-UA" sz="1400" dirty="0" smtClean="0"/>
              <a:t> </a:t>
            </a:r>
            <a:endParaRPr lang="uk-UA" sz="1400" dirty="0"/>
          </a:p>
          <a:p>
            <a:r>
              <a:rPr lang="uk-UA" sz="1400" i="1" dirty="0" smtClean="0"/>
              <a:t>Узагальнено</a:t>
            </a:r>
            <a:r>
              <a:rPr lang="uk-UA" sz="1400" i="1" dirty="0"/>
              <a:t>:</a:t>
            </a:r>
            <a:r>
              <a:rPr lang="uk-UA" sz="1400" dirty="0"/>
              <a:t> педагогічні умови організації освітнього середовища в умовах навчально-виховних комплексів; </a:t>
            </a:r>
            <a:r>
              <a:rPr lang="uk-UA" sz="1400" dirty="0" err="1" smtClean="0"/>
              <a:t>.практичні</a:t>
            </a:r>
            <a:r>
              <a:rPr lang="uk-UA" sz="1400" dirty="0" smtClean="0"/>
              <a:t> </a:t>
            </a:r>
            <a:r>
              <a:rPr lang="uk-UA" sz="1400" dirty="0"/>
              <a:t>аспекти досвіду забезпечення наступності на рівні професійної підготовки майбутніх вихователів ЗДО та вчителів початкової школи.</a:t>
            </a:r>
          </a:p>
          <a:p>
            <a:pPr marL="0" indent="0" algn="just">
              <a:buNone/>
            </a:pPr>
            <a:r>
              <a:rPr lang="uk-UA" sz="1400" b="1" dirty="0" smtClean="0"/>
              <a:t>Захищено</a:t>
            </a:r>
            <a:r>
              <a:rPr lang="uk-UA" sz="1400" dirty="0" smtClean="0"/>
              <a:t> 1 кандидатську дисертацію, </a:t>
            </a:r>
            <a:r>
              <a:rPr lang="uk-UA" sz="1400" b="1" dirty="0"/>
              <a:t>о</a:t>
            </a:r>
            <a:r>
              <a:rPr lang="uk-UA" sz="1400" b="1" dirty="0" smtClean="0"/>
              <a:t>публіковано</a:t>
            </a:r>
            <a:r>
              <a:rPr lang="uk-UA" sz="1400" b="1" dirty="0"/>
              <a:t>:</a:t>
            </a:r>
            <a:r>
              <a:rPr lang="uk-UA" sz="1400" dirty="0"/>
              <a:t> 1 монографія (зарубіжна),  1 посібник, 6 </a:t>
            </a:r>
            <a:r>
              <a:rPr lang="uk-UA" sz="1400" dirty="0" err="1"/>
              <a:t>статей  у  в</a:t>
            </a:r>
            <a:r>
              <a:rPr lang="uk-UA" sz="1400" dirty="0"/>
              <a:t>иданнях, які включені до міжнародних наукометричних баз даних Web of Science, Scopus, 13 статей у фахових виданнях України,   у інших наукових виданнях - 5 статей,  28 тез доповідей на конференціях. </a:t>
            </a:r>
          </a:p>
          <a:p>
            <a:pPr marL="0" indent="0" algn="just">
              <a:lnSpc>
                <a:spcPct val="115000"/>
              </a:lnSpc>
              <a:buNone/>
            </a:pPr>
            <a:endParaRPr lang="uk-UA" sz="1400" dirty="0"/>
          </a:p>
        </p:txBody>
      </p:sp>
    </p:spTree>
    <p:extLst>
      <p:ext uri="{BB962C8B-B14F-4D97-AF65-F5344CB8AC3E}">
        <p14:creationId xmlns:p14="http://schemas.microsoft.com/office/powerpoint/2010/main" val="2503390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686800" cy="595536"/>
          </a:xfrm>
        </p:spPr>
        <p:txBody>
          <a:bodyPr>
            <a:noAutofit/>
          </a:bodyPr>
          <a:lstStyle/>
          <a:p>
            <a:pPr algn="ctr"/>
            <a:r>
              <a:rPr lang="uk-UA" sz="1800" b="1" dirty="0" smtClean="0"/>
              <a:t>Наукова робота: </a:t>
            </a:r>
            <a:r>
              <a:rPr lang="uk-UA" altLang="uk-UA" sz="1800" b="1" dirty="0"/>
              <a:t>Теми, які виконуються в межах робочого часу </a:t>
            </a:r>
            <a:r>
              <a:rPr lang="uk-UA" altLang="uk-UA" sz="1800" b="1" dirty="0" smtClean="0"/>
              <a:t>викладачів</a:t>
            </a:r>
            <a:r>
              <a:rPr lang="uk-UA" sz="1800" b="1" dirty="0" smtClean="0"/>
              <a:t>          </a:t>
            </a:r>
            <a:endParaRPr lang="uk-UA" sz="1800" b="1" dirty="0"/>
          </a:p>
        </p:txBody>
      </p:sp>
      <p:sp>
        <p:nvSpPr>
          <p:cNvPr id="5" name="Объект 4"/>
          <p:cNvSpPr>
            <a:spLocks noGrp="1"/>
          </p:cNvSpPr>
          <p:nvPr>
            <p:ph sz="half" idx="1"/>
          </p:nvPr>
        </p:nvSpPr>
        <p:spPr>
          <a:xfrm>
            <a:off x="304800" y="1484784"/>
            <a:ext cx="2971056" cy="4248472"/>
          </a:xfrm>
        </p:spPr>
        <p:txBody>
          <a:bodyPr>
            <a:normAutofit fontScale="47500" lnSpcReduction="20000"/>
          </a:bodyPr>
          <a:lstStyle/>
          <a:p>
            <a:pPr marL="0" indent="0">
              <a:buNone/>
            </a:pPr>
            <a:r>
              <a:rPr lang="uk-UA" sz="3800" b="1" dirty="0" smtClean="0"/>
              <a:t>«</a:t>
            </a:r>
            <a:r>
              <a:rPr lang="uk-UA" sz="3800" b="1" dirty="0"/>
              <a:t>Теоретичні і практичні виміри </a:t>
            </a:r>
            <a:r>
              <a:rPr lang="uk-UA" sz="3800" b="1" dirty="0" err="1"/>
              <a:t>лінгводидактики</a:t>
            </a:r>
            <a:r>
              <a:rPr lang="uk-UA" sz="3800" b="1" dirty="0"/>
              <a:t> в сучасному </a:t>
            </a:r>
            <a:r>
              <a:rPr lang="uk-UA" sz="3800" b="1" dirty="0" err="1"/>
              <a:t>освітньо-</a:t>
            </a:r>
            <a:endParaRPr lang="uk-UA" sz="3800" dirty="0"/>
          </a:p>
          <a:p>
            <a:pPr marL="0" indent="0">
              <a:buNone/>
            </a:pPr>
            <a:r>
              <a:rPr lang="uk-UA" sz="3800" b="1" dirty="0"/>
              <a:t>інформаційному просторі»  </a:t>
            </a:r>
            <a:endParaRPr lang="uk-UA" sz="3800" b="1" dirty="0" smtClean="0"/>
          </a:p>
          <a:p>
            <a:pPr marL="0" indent="0">
              <a:buNone/>
            </a:pPr>
            <a:r>
              <a:rPr lang="uk-UA" sz="3800" b="1" dirty="0" smtClean="0"/>
              <a:t>(кафедра початкової та дошкільної освіти)</a:t>
            </a:r>
          </a:p>
          <a:p>
            <a:pPr marL="0" indent="0">
              <a:buNone/>
            </a:pPr>
            <a:endParaRPr lang="uk-UA" sz="3800" b="1" dirty="0"/>
          </a:p>
          <a:p>
            <a:pPr marL="0" indent="0">
              <a:buNone/>
            </a:pPr>
            <a:r>
              <a:rPr lang="uk-UA" sz="3800" b="1" dirty="0" smtClean="0"/>
              <a:t>Науковий </a:t>
            </a:r>
            <a:r>
              <a:rPr lang="uk-UA" sz="3800" b="1" dirty="0"/>
              <a:t>керівник </a:t>
            </a:r>
            <a:r>
              <a:rPr lang="uk-UA" sz="3800" b="1" dirty="0" err="1"/>
              <a:t>к.ф.н</a:t>
            </a:r>
            <a:r>
              <a:rPr lang="uk-UA" sz="3800" b="1" dirty="0"/>
              <a:t>. </a:t>
            </a:r>
            <a:endParaRPr lang="uk-UA" sz="3800" b="1" dirty="0" smtClean="0"/>
          </a:p>
          <a:p>
            <a:pPr marL="0" indent="0">
              <a:buNone/>
            </a:pPr>
            <a:r>
              <a:rPr lang="uk-UA" sz="3800" b="1" dirty="0" smtClean="0"/>
              <a:t>доц</a:t>
            </a:r>
            <a:r>
              <a:rPr lang="uk-UA" sz="3800" b="1" dirty="0"/>
              <a:t>. Крохмальна  </a:t>
            </a:r>
            <a:r>
              <a:rPr lang="uk-UA" sz="3800" b="1" dirty="0" smtClean="0"/>
              <a:t> Г.І</a:t>
            </a:r>
            <a:r>
              <a:rPr lang="uk-UA" sz="3800" b="1" dirty="0"/>
              <a:t>., </a:t>
            </a:r>
            <a:endParaRPr lang="uk-UA" sz="3800" b="1" dirty="0" smtClean="0"/>
          </a:p>
          <a:p>
            <a:pPr marL="0" indent="0">
              <a:buNone/>
            </a:pPr>
            <a:r>
              <a:rPr lang="uk-UA" sz="3800" b="1" dirty="0" smtClean="0"/>
              <a:t>№ </a:t>
            </a:r>
            <a:r>
              <a:rPr lang="uk-UA" sz="3800" b="1" dirty="0" err="1" smtClean="0"/>
              <a:t>держреєстрації</a:t>
            </a:r>
            <a:endParaRPr lang="uk-UA" sz="3800" b="1" dirty="0" smtClean="0"/>
          </a:p>
          <a:p>
            <a:pPr marL="0" indent="0">
              <a:buNone/>
            </a:pPr>
            <a:r>
              <a:rPr lang="uk-UA" sz="3800" b="1" dirty="0" smtClean="0"/>
              <a:t>  </a:t>
            </a:r>
            <a:r>
              <a:rPr lang="uk-UA" sz="3800" b="1" dirty="0"/>
              <a:t>0121U110096, </a:t>
            </a:r>
            <a:endParaRPr lang="uk-UA" sz="3800" b="1" dirty="0" smtClean="0"/>
          </a:p>
          <a:p>
            <a:pPr marL="0" indent="0">
              <a:buNone/>
            </a:pPr>
            <a:r>
              <a:rPr lang="uk-UA" sz="3800" b="1" dirty="0" smtClean="0"/>
              <a:t>термін </a:t>
            </a:r>
            <a:r>
              <a:rPr lang="uk-UA" sz="3800" b="1" dirty="0"/>
              <a:t>виконання: 2021-2024 рр</a:t>
            </a:r>
            <a:r>
              <a:rPr lang="uk-UA" sz="3800" b="1" dirty="0" smtClean="0"/>
              <a:t>. </a:t>
            </a:r>
            <a:endParaRPr lang="uk-UA" sz="3800" dirty="0"/>
          </a:p>
          <a:p>
            <a:pPr marL="0" indent="0">
              <a:buNone/>
            </a:pPr>
            <a:endParaRPr lang="uk-UA" sz="4400" dirty="0" smtClean="0"/>
          </a:p>
        </p:txBody>
      </p:sp>
      <p:sp>
        <p:nvSpPr>
          <p:cNvPr id="4" name="Объект 3"/>
          <p:cNvSpPr>
            <a:spLocks noGrp="1"/>
          </p:cNvSpPr>
          <p:nvPr>
            <p:ph sz="half" idx="2"/>
          </p:nvPr>
        </p:nvSpPr>
        <p:spPr>
          <a:xfrm>
            <a:off x="3275856" y="1340768"/>
            <a:ext cx="5472608" cy="5184576"/>
          </a:xfrm>
        </p:spPr>
        <p:txBody>
          <a:bodyPr>
            <a:noAutofit/>
          </a:bodyPr>
          <a:lstStyle/>
          <a:p>
            <a:pPr marL="0" indent="0">
              <a:buNone/>
            </a:pPr>
            <a:r>
              <a:rPr lang="uk-UA" sz="1400" b="1" dirty="0" smtClean="0"/>
              <a:t>Узагальнені </a:t>
            </a:r>
            <a:r>
              <a:rPr lang="uk-UA" sz="1400" b="1" dirty="0"/>
              <a:t>результати виконання теми  за звітний </a:t>
            </a:r>
            <a:r>
              <a:rPr lang="uk-UA" sz="1400" b="1" dirty="0" smtClean="0"/>
              <a:t>рік:</a:t>
            </a:r>
          </a:p>
          <a:p>
            <a:pPr algn="just"/>
            <a:r>
              <a:rPr lang="uk-UA" sz="1400" i="1" dirty="0" smtClean="0"/>
              <a:t>Досліджено</a:t>
            </a:r>
            <a:r>
              <a:rPr lang="uk-UA" sz="1400" i="1" dirty="0"/>
              <a:t>:</a:t>
            </a:r>
            <a:r>
              <a:rPr lang="uk-UA" sz="1400" dirty="0"/>
              <a:t> </a:t>
            </a:r>
            <a:r>
              <a:rPr lang="uk-UA" sz="1400" dirty="0" smtClean="0"/>
              <a:t>аспекти </a:t>
            </a:r>
            <a:r>
              <a:rPr lang="uk-UA" sz="1400" dirty="0"/>
              <a:t>функціонування літературознавчих термінів у наукових текстах; розвиток мовної особистості у ЗВО засобами іноземної мови; </a:t>
            </a:r>
            <a:r>
              <a:rPr lang="uk-UA" sz="1400" dirty="0" smtClean="0"/>
              <a:t> </a:t>
            </a:r>
            <a:endParaRPr lang="uk-UA" sz="1400" dirty="0"/>
          </a:p>
          <a:p>
            <a:pPr algn="just"/>
            <a:r>
              <a:rPr lang="uk-UA" sz="1400" i="1" dirty="0" smtClean="0"/>
              <a:t>Проаналізовано</a:t>
            </a:r>
            <a:r>
              <a:rPr lang="uk-UA" sz="1400" i="1" dirty="0"/>
              <a:t>:</a:t>
            </a:r>
            <a:r>
              <a:rPr lang="uk-UA" sz="1400" dirty="0"/>
              <a:t> </a:t>
            </a:r>
            <a:r>
              <a:rPr lang="uk-UA" sz="1400" dirty="0" err="1"/>
              <a:t>лінгводидактичний</a:t>
            </a:r>
            <a:r>
              <a:rPr lang="uk-UA" sz="1400" dirty="0"/>
              <a:t> аспект формування інформаційно-комунікативної компетентності майбутнього учителя початкової </a:t>
            </a:r>
            <a:r>
              <a:rPr lang="uk-UA" sz="1400" dirty="0" smtClean="0"/>
              <a:t>школи; </a:t>
            </a:r>
            <a:r>
              <a:rPr lang="uk-UA" sz="1400" dirty="0"/>
              <a:t>використання інформаційних технологій на уроках англійської мови у початковій школі; особливості  використання комунікативних вправ на уроках англійської мови у початковій школі; </a:t>
            </a:r>
            <a:r>
              <a:rPr lang="uk-UA" sz="1400" dirty="0" smtClean="0"/>
              <a:t>розвиток усного англійського мовлення учнів початкової школи засобами гри в Новій українській школі.</a:t>
            </a:r>
            <a:endParaRPr lang="uk-UA" sz="1400" dirty="0"/>
          </a:p>
          <a:p>
            <a:pPr algn="just"/>
            <a:r>
              <a:rPr lang="uk-UA" sz="1400" i="1" dirty="0" smtClean="0"/>
              <a:t>Узагальнено</a:t>
            </a:r>
            <a:r>
              <a:rPr lang="uk-UA" sz="1400" i="1" dirty="0"/>
              <a:t>:</a:t>
            </a:r>
            <a:r>
              <a:rPr lang="uk-UA" sz="1400" dirty="0"/>
              <a:t> </a:t>
            </a:r>
            <a:r>
              <a:rPr lang="uk-UA" sz="1400" dirty="0" smtClean="0"/>
              <a:t>аспекти </a:t>
            </a:r>
            <a:r>
              <a:rPr lang="uk-UA" sz="1400" dirty="0"/>
              <a:t>вивчення лінгвістичних дисциплін у дистанційному </a:t>
            </a:r>
            <a:r>
              <a:rPr lang="uk-UA" sz="1400" dirty="0" smtClean="0"/>
              <a:t>форматі; </a:t>
            </a:r>
            <a:r>
              <a:rPr lang="uk-UA" sz="1400" dirty="0"/>
              <a:t>сучасні тенденції розвитку англомовного середовища в початковій школі; розвиток мовлення дітей у традиційному та сучасному вимірі дошкільної </a:t>
            </a:r>
            <a:r>
              <a:rPr lang="uk-UA" sz="1400" dirty="0" err="1"/>
              <a:t>лінгводидактики</a:t>
            </a:r>
            <a:r>
              <a:rPr lang="uk-UA" sz="1400" dirty="0" smtClean="0"/>
              <a:t>.</a:t>
            </a:r>
          </a:p>
          <a:p>
            <a:pPr marL="0" indent="0" algn="just">
              <a:buNone/>
            </a:pPr>
            <a:r>
              <a:rPr lang="uk-UA" sz="1400" b="1" dirty="0" smtClean="0"/>
              <a:t>Захищено</a:t>
            </a:r>
            <a:r>
              <a:rPr lang="uk-UA" sz="1400" dirty="0" smtClean="0"/>
              <a:t> 1 кандидатську дисертацію, </a:t>
            </a:r>
            <a:r>
              <a:rPr lang="uk-UA" sz="1400" b="1" dirty="0"/>
              <a:t>о</a:t>
            </a:r>
            <a:r>
              <a:rPr lang="uk-UA" sz="1400" b="1" dirty="0" smtClean="0"/>
              <a:t>публіковано</a:t>
            </a:r>
            <a:r>
              <a:rPr lang="uk-UA" sz="1400" b="1" dirty="0"/>
              <a:t>: </a:t>
            </a:r>
            <a:r>
              <a:rPr lang="uk-UA" sz="1400" dirty="0"/>
              <a:t>   1 навчальний посібник, 9 </a:t>
            </a:r>
            <a:r>
              <a:rPr lang="uk-UA" sz="1400" dirty="0" err="1"/>
              <a:t>статей  у  в</a:t>
            </a:r>
            <a:r>
              <a:rPr lang="uk-UA" sz="1400" dirty="0"/>
              <a:t>иданнях, які включені до міжнародних наукометричних баз даних Web of Science, Scopus, 5 статей у фахових виданнях України,   у інших наукових виданнях - 9 статей,  18 тез доповідей на конференціях. </a:t>
            </a:r>
          </a:p>
          <a:p>
            <a:endParaRPr lang="uk-UA" sz="1400" dirty="0"/>
          </a:p>
        </p:txBody>
      </p:sp>
    </p:spTree>
    <p:extLst>
      <p:ext uri="{BB962C8B-B14F-4D97-AF65-F5344CB8AC3E}">
        <p14:creationId xmlns:p14="http://schemas.microsoft.com/office/powerpoint/2010/main" val="3026814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686800" cy="595536"/>
          </a:xfrm>
        </p:spPr>
        <p:txBody>
          <a:bodyPr>
            <a:noAutofit/>
          </a:bodyPr>
          <a:lstStyle/>
          <a:p>
            <a:pPr algn="ctr"/>
            <a:r>
              <a:rPr lang="uk-UA" sz="1800" b="1" dirty="0" smtClean="0"/>
              <a:t>Наукова робота: </a:t>
            </a:r>
            <a:r>
              <a:rPr lang="uk-UA" altLang="uk-UA" sz="1800" b="1" dirty="0"/>
              <a:t>Теми, які виконуються в межах робочого часу </a:t>
            </a:r>
            <a:r>
              <a:rPr lang="uk-UA" altLang="uk-UA" sz="1800" b="1" dirty="0" smtClean="0"/>
              <a:t>викладачів</a:t>
            </a:r>
            <a:r>
              <a:rPr lang="uk-UA" sz="1800" b="1" dirty="0" smtClean="0"/>
              <a:t>          </a:t>
            </a:r>
            <a:endParaRPr lang="uk-UA" sz="1800" b="1" dirty="0"/>
          </a:p>
        </p:txBody>
      </p:sp>
      <p:sp>
        <p:nvSpPr>
          <p:cNvPr id="5" name="Объект 4"/>
          <p:cNvSpPr>
            <a:spLocks noGrp="1"/>
          </p:cNvSpPr>
          <p:nvPr>
            <p:ph sz="half" idx="1"/>
          </p:nvPr>
        </p:nvSpPr>
        <p:spPr>
          <a:xfrm>
            <a:off x="251520" y="1484784"/>
            <a:ext cx="3115072" cy="4839816"/>
          </a:xfrm>
        </p:spPr>
        <p:txBody>
          <a:bodyPr>
            <a:noAutofit/>
          </a:bodyPr>
          <a:lstStyle/>
          <a:p>
            <a:pPr marL="0" indent="0">
              <a:buNone/>
            </a:pPr>
            <a:r>
              <a:rPr lang="ru-RU" sz="1600" b="1" dirty="0" smtClean="0"/>
              <a:t>Психолого-</a:t>
            </a:r>
            <a:r>
              <a:rPr lang="ru-RU" sz="1600" b="1" dirty="0" err="1" smtClean="0"/>
              <a:t>педагогічні</a:t>
            </a:r>
            <a:r>
              <a:rPr lang="ru-RU" sz="1600" b="1" dirty="0" smtClean="0"/>
              <a:t> </a:t>
            </a:r>
            <a:r>
              <a:rPr lang="ru-RU" sz="1600" b="1" dirty="0"/>
              <a:t>засади </a:t>
            </a:r>
            <a:r>
              <a:rPr lang="ru-RU" sz="1600" b="1" dirty="0" err="1"/>
              <a:t>корекційного</a:t>
            </a:r>
            <a:r>
              <a:rPr lang="ru-RU" sz="1600" b="1" dirty="0"/>
              <a:t> </a:t>
            </a:r>
            <a:r>
              <a:rPr lang="ru-RU" sz="1600" b="1" dirty="0" err="1"/>
              <a:t>навчання</a:t>
            </a:r>
            <a:r>
              <a:rPr lang="ru-RU" sz="1600" b="1" dirty="0"/>
              <a:t> і </a:t>
            </a:r>
            <a:r>
              <a:rPr lang="ru-RU" sz="1600" b="1" dirty="0" err="1"/>
              <a:t>реабілітації</a:t>
            </a:r>
            <a:r>
              <a:rPr lang="ru-RU" sz="1600" b="1" dirty="0"/>
              <a:t> </a:t>
            </a:r>
            <a:r>
              <a:rPr lang="ru-RU" sz="1600" b="1" dirty="0" err="1"/>
              <a:t>осіб</a:t>
            </a:r>
            <a:r>
              <a:rPr lang="ru-RU" sz="1600" b="1" dirty="0"/>
              <a:t> з </a:t>
            </a:r>
            <a:r>
              <a:rPr lang="ru-RU" sz="1600" b="1" dirty="0" err="1"/>
              <a:t>порушеннями</a:t>
            </a:r>
            <a:r>
              <a:rPr lang="ru-RU" sz="1600" b="1" dirty="0"/>
              <a:t> </a:t>
            </a:r>
            <a:r>
              <a:rPr lang="ru-RU" sz="1600" b="1" dirty="0" err="1"/>
              <a:t>розвитку</a:t>
            </a:r>
            <a:r>
              <a:rPr lang="ru-RU" sz="1600" b="1" dirty="0"/>
              <a:t> та </a:t>
            </a:r>
            <a:r>
              <a:rPr lang="ru-RU" sz="1600" b="1" dirty="0" err="1"/>
              <a:t>інтеграційні</a:t>
            </a:r>
            <a:r>
              <a:rPr lang="ru-RU" sz="1600" b="1" dirty="0"/>
              <a:t> </a:t>
            </a:r>
            <a:r>
              <a:rPr lang="ru-RU" sz="1600" b="1" dirty="0" err="1"/>
              <a:t>аспекти</a:t>
            </a:r>
            <a:r>
              <a:rPr lang="ru-RU" sz="1600" b="1" dirty="0"/>
              <a:t> </a:t>
            </a:r>
            <a:r>
              <a:rPr lang="ru-RU" sz="1600" b="1" dirty="0" err="1"/>
              <a:t>підготовки</a:t>
            </a:r>
            <a:r>
              <a:rPr lang="ru-RU" sz="1600" b="1" dirty="0"/>
              <a:t> </a:t>
            </a:r>
            <a:r>
              <a:rPr lang="ru-RU" sz="1600" b="1" dirty="0" err="1"/>
              <a:t>фахівців</a:t>
            </a:r>
            <a:r>
              <a:rPr lang="ru-RU" sz="1600" b="1" dirty="0"/>
              <a:t> до </a:t>
            </a:r>
            <a:r>
              <a:rPr lang="ru-RU" sz="1600" b="1" dirty="0" err="1"/>
              <a:t>роботи</a:t>
            </a:r>
            <a:r>
              <a:rPr lang="ru-RU" sz="1600" b="1" dirty="0"/>
              <a:t> в </a:t>
            </a:r>
            <a:r>
              <a:rPr lang="ru-RU" sz="1600" b="1" dirty="0" err="1"/>
              <a:t>системі</a:t>
            </a:r>
            <a:r>
              <a:rPr lang="ru-RU" sz="1600" b="1" dirty="0"/>
              <a:t> </a:t>
            </a:r>
            <a:r>
              <a:rPr lang="ru-RU" sz="1600" b="1" dirty="0" err="1"/>
              <a:t>спеціальної</a:t>
            </a:r>
            <a:r>
              <a:rPr lang="ru-RU" sz="1600" b="1" dirty="0"/>
              <a:t> </a:t>
            </a:r>
            <a:r>
              <a:rPr lang="ru-RU" sz="1600" b="1" dirty="0" err="1"/>
              <a:t>освіти</a:t>
            </a:r>
            <a:r>
              <a:rPr lang="ru-RU" sz="1600" b="1" dirty="0"/>
              <a:t> та в </a:t>
            </a:r>
            <a:r>
              <a:rPr lang="ru-RU" sz="1600" b="1" dirty="0" err="1"/>
              <a:t>умовах</a:t>
            </a:r>
            <a:r>
              <a:rPr lang="ru-RU" sz="1600" b="1" dirty="0"/>
              <a:t> </a:t>
            </a:r>
            <a:r>
              <a:rPr lang="ru-RU" sz="1600" b="1" dirty="0" err="1" smtClean="0"/>
              <a:t>інклюзії</a:t>
            </a:r>
            <a:r>
              <a:rPr lang="ru-RU" sz="1600" b="1" dirty="0" smtClean="0"/>
              <a:t> </a:t>
            </a:r>
          </a:p>
          <a:p>
            <a:pPr marL="0" indent="0">
              <a:buNone/>
            </a:pPr>
            <a:r>
              <a:rPr lang="ru-RU" sz="1600" b="1" dirty="0" smtClean="0"/>
              <a:t>(</a:t>
            </a:r>
            <a:r>
              <a:rPr lang="ru-RU" sz="1600" dirty="0" smtClean="0"/>
              <a:t>кафедра </a:t>
            </a:r>
            <a:r>
              <a:rPr lang="ru-RU" sz="1600" dirty="0" err="1" smtClean="0"/>
              <a:t>спеціальної</a:t>
            </a:r>
            <a:r>
              <a:rPr lang="ru-RU" sz="1600" dirty="0" smtClean="0"/>
              <a:t> </a:t>
            </a:r>
            <a:r>
              <a:rPr lang="ru-RU" sz="1600" dirty="0" err="1" smtClean="0"/>
              <a:t>освіти</a:t>
            </a:r>
            <a:r>
              <a:rPr lang="ru-RU" sz="1600" dirty="0" smtClean="0"/>
              <a:t> та </a:t>
            </a:r>
            <a:r>
              <a:rPr lang="ru-RU" sz="1600" dirty="0" err="1" smtClean="0"/>
              <a:t>соціальної</a:t>
            </a:r>
            <a:r>
              <a:rPr lang="ru-RU" sz="1600" dirty="0" smtClean="0"/>
              <a:t> </a:t>
            </a:r>
            <a:r>
              <a:rPr lang="ru-RU" sz="1600" dirty="0" err="1" smtClean="0"/>
              <a:t>роботи</a:t>
            </a:r>
            <a:r>
              <a:rPr lang="ru-RU" sz="1600" dirty="0" smtClean="0"/>
              <a:t>)</a:t>
            </a:r>
            <a:endParaRPr lang="ru-RU" sz="1600" dirty="0"/>
          </a:p>
          <a:p>
            <a:pPr marL="0" indent="0">
              <a:buNone/>
            </a:pPr>
            <a:endParaRPr lang="ru-RU" sz="1600" b="1" dirty="0"/>
          </a:p>
          <a:p>
            <a:pPr marL="0" indent="0">
              <a:buNone/>
            </a:pPr>
            <a:r>
              <a:rPr lang="ru-RU" sz="1600" b="1" dirty="0"/>
              <a:t>Н</a:t>
            </a:r>
            <a:r>
              <a:rPr lang="ru-RU" sz="1600" b="1" dirty="0" smtClean="0"/>
              <a:t>аук</a:t>
            </a:r>
            <a:r>
              <a:rPr lang="ru-RU" sz="1600" b="1" dirty="0"/>
              <a:t>. </a:t>
            </a:r>
            <a:r>
              <a:rPr lang="ru-RU" sz="1600" b="1" dirty="0" err="1"/>
              <a:t>керівник</a:t>
            </a:r>
            <a:r>
              <a:rPr lang="ru-RU" sz="1600" b="1" dirty="0"/>
              <a:t> </a:t>
            </a:r>
            <a:r>
              <a:rPr lang="ru-RU" sz="1600" b="1" dirty="0" smtClean="0"/>
              <a:t> - </a:t>
            </a:r>
            <a:r>
              <a:rPr lang="ru-RU" sz="1600" b="1" dirty="0" err="1" smtClean="0"/>
              <a:t>д.п.н</a:t>
            </a:r>
            <a:r>
              <a:rPr lang="ru-RU" sz="1600" b="1" dirty="0"/>
              <a:t>., проф. </a:t>
            </a:r>
            <a:r>
              <a:rPr lang="ru-RU" sz="1600" b="1" dirty="0" err="1"/>
              <a:t>Островська</a:t>
            </a:r>
            <a:r>
              <a:rPr lang="ru-RU" sz="1600" b="1" dirty="0"/>
              <a:t> К.О</a:t>
            </a:r>
            <a:r>
              <a:rPr lang="ru-RU" sz="1600" b="1" dirty="0" smtClean="0"/>
              <a:t>.;</a:t>
            </a:r>
          </a:p>
          <a:p>
            <a:pPr marL="0" indent="0">
              <a:buNone/>
            </a:pPr>
            <a:r>
              <a:rPr lang="ru-RU" sz="1600" b="1" dirty="0" err="1" smtClean="0"/>
              <a:t>Термін</a:t>
            </a:r>
            <a:r>
              <a:rPr lang="ru-RU" sz="1600" b="1" dirty="0" smtClean="0"/>
              <a:t> </a:t>
            </a:r>
            <a:r>
              <a:rPr lang="ru-RU" sz="1600" b="1" dirty="0" err="1"/>
              <a:t>виконання</a:t>
            </a:r>
            <a:r>
              <a:rPr lang="ru-RU" sz="1600" b="1" dirty="0"/>
              <a:t>  2017-2021 </a:t>
            </a:r>
            <a:r>
              <a:rPr lang="ru-RU" sz="1600" b="1" dirty="0" err="1"/>
              <a:t>рр</a:t>
            </a:r>
            <a:r>
              <a:rPr lang="ru-RU" sz="1600" b="1" dirty="0"/>
              <a:t>.).</a:t>
            </a:r>
            <a:endParaRPr lang="uk-UA" sz="1600" b="1" dirty="0"/>
          </a:p>
        </p:txBody>
      </p:sp>
      <p:sp>
        <p:nvSpPr>
          <p:cNvPr id="4" name="Объект 3"/>
          <p:cNvSpPr>
            <a:spLocks noGrp="1"/>
          </p:cNvSpPr>
          <p:nvPr>
            <p:ph sz="half" idx="2"/>
          </p:nvPr>
        </p:nvSpPr>
        <p:spPr>
          <a:xfrm>
            <a:off x="3275856" y="1268760"/>
            <a:ext cx="5472608" cy="5112568"/>
          </a:xfrm>
        </p:spPr>
        <p:txBody>
          <a:bodyPr>
            <a:normAutofit fontScale="25000" lnSpcReduction="20000"/>
          </a:bodyPr>
          <a:lstStyle/>
          <a:p>
            <a:pPr marL="0" indent="0">
              <a:buNone/>
            </a:pPr>
            <a:r>
              <a:rPr lang="uk-UA" sz="2000" dirty="0"/>
              <a:t> </a:t>
            </a:r>
          </a:p>
          <a:p>
            <a:pPr marL="0" indent="0">
              <a:buNone/>
            </a:pPr>
            <a:r>
              <a:rPr lang="uk-UA" sz="5600" b="1" dirty="0" smtClean="0"/>
              <a:t>Узагальнені </a:t>
            </a:r>
            <a:r>
              <a:rPr lang="uk-UA" sz="5600" b="1" dirty="0"/>
              <a:t>результати виконання теми  за звітний рік</a:t>
            </a:r>
            <a:r>
              <a:rPr lang="uk-UA" sz="5600" b="1" dirty="0" smtClean="0"/>
              <a:t>:</a:t>
            </a:r>
            <a:endParaRPr lang="uk-UA" sz="5600" dirty="0"/>
          </a:p>
          <a:p>
            <a:r>
              <a:rPr lang="uk-UA" sz="5600" i="1" dirty="0"/>
              <a:t>Досліджено </a:t>
            </a:r>
            <a:r>
              <a:rPr lang="uk-UA" sz="5600" dirty="0"/>
              <a:t>основні особливості та умови диференційованого підходу до дітей з порушеннями психічного розвитку у порівнянні з індивідуальним підходом до таких дітей в інклюзивному освітньому процесі у контексті універсального дизайну у навчанні; психологічні засади </a:t>
            </a:r>
            <a:r>
              <a:rPr lang="uk-UA" sz="5600" dirty="0" err="1"/>
              <a:t>музикотерапевтичної</a:t>
            </a:r>
            <a:r>
              <a:rPr lang="uk-UA" sz="5600" dirty="0"/>
              <a:t> роботи з дітьми з розладами </a:t>
            </a:r>
            <a:r>
              <a:rPr lang="uk-UA" sz="5600" dirty="0" err="1"/>
              <a:t>аутистичного</a:t>
            </a:r>
            <a:r>
              <a:rPr lang="uk-UA" sz="5600" dirty="0"/>
              <a:t> </a:t>
            </a:r>
            <a:r>
              <a:rPr lang="uk-UA" sz="5600" dirty="0" smtClean="0"/>
              <a:t>спектру</a:t>
            </a:r>
            <a:r>
              <a:rPr lang="uk-UA" sz="5600" dirty="0"/>
              <a:t>.</a:t>
            </a:r>
            <a:r>
              <a:rPr lang="uk-UA" sz="5600" dirty="0" smtClean="0"/>
              <a:t> </a:t>
            </a:r>
            <a:endParaRPr lang="uk-UA" sz="5600" dirty="0"/>
          </a:p>
          <a:p>
            <a:r>
              <a:rPr lang="uk-UA" sz="5600" i="1" dirty="0"/>
              <a:t>Проаналізовано </a:t>
            </a:r>
            <a:r>
              <a:rPr lang="uk-UA" sz="5600" dirty="0"/>
              <a:t>стан </a:t>
            </a:r>
            <a:r>
              <a:rPr lang="uk-UA" sz="5600" dirty="0" err="1"/>
              <a:t>корекційно</a:t>
            </a:r>
            <a:r>
              <a:rPr lang="uk-UA" sz="5600" dirty="0"/>
              <a:t> спрямованої інклюзивної освіти дітей з  порушеннями психічного розвитку у контексті</a:t>
            </a:r>
            <a:r>
              <a:rPr lang="uk-UA" sz="5600" i="1" dirty="0"/>
              <a:t> </a:t>
            </a:r>
            <a:r>
              <a:rPr lang="uk-UA" sz="5600" dirty="0"/>
              <a:t>підготовки педагогічних працівників як елементу комплексного підходу до інклюзії дітей з порушеннями психічного </a:t>
            </a:r>
            <a:r>
              <a:rPr lang="uk-UA" sz="5600" dirty="0" smtClean="0"/>
              <a:t>розвитку</a:t>
            </a:r>
            <a:r>
              <a:rPr lang="uk-UA" sz="5600" dirty="0"/>
              <a:t>.</a:t>
            </a:r>
            <a:r>
              <a:rPr lang="uk-UA" sz="5600" dirty="0" smtClean="0"/>
              <a:t> </a:t>
            </a:r>
            <a:endParaRPr lang="uk-UA" sz="5600" dirty="0"/>
          </a:p>
          <a:p>
            <a:r>
              <a:rPr lang="uk-UA" sz="5600" i="1" dirty="0"/>
              <a:t>Розглянуто </a:t>
            </a:r>
            <a:r>
              <a:rPr lang="uk-UA" sz="5600" dirty="0"/>
              <a:t>передумови розвитку мовлення у дітей з аутизмом і дизартрією, особливості комунікативної компетенції у дітей з розладами спектру аутизму використання психотерапевтичних методів у роботі з сім’ями, які виховують дітей із </a:t>
            </a:r>
            <a:r>
              <a:rPr lang="uk-UA" sz="5600" dirty="0" smtClean="0"/>
              <a:t>особливими </a:t>
            </a:r>
            <a:r>
              <a:rPr lang="uk-UA" sz="5600" dirty="0"/>
              <a:t>освітніми </a:t>
            </a:r>
            <a:r>
              <a:rPr lang="uk-UA" sz="5600" dirty="0" smtClean="0"/>
              <a:t>потребами.</a:t>
            </a:r>
          </a:p>
          <a:p>
            <a:endParaRPr lang="uk-UA" sz="5600" dirty="0" smtClean="0"/>
          </a:p>
          <a:p>
            <a:r>
              <a:rPr lang="uk-UA" sz="5600" b="1" dirty="0" smtClean="0"/>
              <a:t>Захищено</a:t>
            </a:r>
            <a:r>
              <a:rPr lang="uk-UA" sz="5600" dirty="0" smtClean="0"/>
              <a:t> 1 докторську і 3 кандидатські дисертації, </a:t>
            </a:r>
            <a:r>
              <a:rPr lang="uk-UA" sz="5600" b="1" dirty="0" smtClean="0"/>
              <a:t>опубліковано</a:t>
            </a:r>
            <a:r>
              <a:rPr lang="uk-UA" sz="5600" dirty="0" smtClean="0"/>
              <a:t> 2 </a:t>
            </a:r>
            <a:r>
              <a:rPr lang="uk-UA" sz="5600" dirty="0"/>
              <a:t>монографії,  2 посібники, 2 статті  у  виданнях, які включені до міжнародних </a:t>
            </a:r>
            <a:r>
              <a:rPr lang="uk-UA" sz="5600" dirty="0" err="1"/>
              <a:t>наукометричних</a:t>
            </a:r>
            <a:r>
              <a:rPr lang="uk-UA" sz="5600" dirty="0"/>
              <a:t> баз даних </a:t>
            </a:r>
            <a:r>
              <a:rPr lang="uk-UA" sz="5600" dirty="0" err="1"/>
              <a:t>Web</a:t>
            </a:r>
            <a:r>
              <a:rPr lang="uk-UA" sz="5600" dirty="0"/>
              <a:t> </a:t>
            </a:r>
            <a:r>
              <a:rPr lang="uk-UA" sz="5600" dirty="0" err="1"/>
              <a:t>of</a:t>
            </a:r>
            <a:r>
              <a:rPr lang="uk-UA" sz="5600" dirty="0"/>
              <a:t> </a:t>
            </a:r>
            <a:r>
              <a:rPr lang="uk-UA" sz="5600" dirty="0" err="1"/>
              <a:t>Science</a:t>
            </a:r>
            <a:r>
              <a:rPr lang="uk-UA" sz="5600" dirty="0"/>
              <a:t>, </a:t>
            </a:r>
            <a:r>
              <a:rPr lang="uk-UA" sz="5600" dirty="0" err="1"/>
              <a:t>Scopus</a:t>
            </a:r>
            <a:r>
              <a:rPr lang="uk-UA" sz="5600" dirty="0"/>
              <a:t>,  у інших наукових виданнях – 27 статей  (14 з яких включені до міжнародних </a:t>
            </a:r>
            <a:r>
              <a:rPr lang="uk-UA" sz="5600" dirty="0" err="1"/>
              <a:t>наукометричних</a:t>
            </a:r>
            <a:r>
              <a:rPr lang="uk-UA" sz="5600" dirty="0"/>
              <a:t> баз),  36 тез доповідей на конференціях, інші публікації-2. </a:t>
            </a:r>
          </a:p>
          <a:p>
            <a:endParaRPr lang="uk-UA" dirty="0"/>
          </a:p>
          <a:p>
            <a:pPr marL="0" indent="0">
              <a:buNone/>
            </a:pPr>
            <a:endParaRPr lang="uk-UA" dirty="0"/>
          </a:p>
          <a:p>
            <a:pPr marL="0" indent="0">
              <a:buNone/>
            </a:pPr>
            <a:r>
              <a:rPr lang="uk-UA" sz="3200" b="1" dirty="0" smtClean="0">
                <a:solidFill>
                  <a:schemeClr val="tx1"/>
                </a:solidFill>
              </a:rPr>
              <a:t> </a:t>
            </a:r>
            <a:endParaRPr lang="uk-UA" sz="3200" dirty="0">
              <a:solidFill>
                <a:schemeClr val="tx1"/>
              </a:solidFill>
            </a:endParaRPr>
          </a:p>
          <a:p>
            <a:pPr marL="0" indent="0">
              <a:buNone/>
            </a:pPr>
            <a:endParaRPr lang="uk-UA" sz="3400" b="1" dirty="0">
              <a:solidFill>
                <a:schemeClr val="tx1"/>
              </a:solidFill>
            </a:endParaRPr>
          </a:p>
        </p:txBody>
      </p:sp>
    </p:spTree>
    <p:extLst>
      <p:ext uri="{BB962C8B-B14F-4D97-AF65-F5344CB8AC3E}">
        <p14:creationId xmlns:p14="http://schemas.microsoft.com/office/powerpoint/2010/main" val="2740294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686800" cy="595536"/>
          </a:xfrm>
        </p:spPr>
        <p:txBody>
          <a:bodyPr>
            <a:noAutofit/>
          </a:bodyPr>
          <a:lstStyle/>
          <a:p>
            <a:pPr algn="ctr"/>
            <a:r>
              <a:rPr lang="uk-UA" sz="1800" b="1" dirty="0" smtClean="0"/>
              <a:t>Наукова робота: </a:t>
            </a:r>
            <a:r>
              <a:rPr lang="uk-UA" altLang="uk-UA" sz="1800" b="1" dirty="0"/>
              <a:t>Теми, які виконуються в межах робочого часу </a:t>
            </a:r>
            <a:r>
              <a:rPr lang="uk-UA" altLang="uk-UA" sz="1800" b="1" dirty="0" smtClean="0"/>
              <a:t>викладачів</a:t>
            </a:r>
            <a:r>
              <a:rPr lang="uk-UA" sz="1800" b="1" dirty="0" smtClean="0"/>
              <a:t>          </a:t>
            </a:r>
            <a:endParaRPr lang="uk-UA" sz="1800" b="1" dirty="0"/>
          </a:p>
        </p:txBody>
      </p:sp>
      <p:sp>
        <p:nvSpPr>
          <p:cNvPr id="5" name="Объект 4"/>
          <p:cNvSpPr>
            <a:spLocks noGrp="1"/>
          </p:cNvSpPr>
          <p:nvPr>
            <p:ph sz="half" idx="1"/>
          </p:nvPr>
        </p:nvSpPr>
        <p:spPr>
          <a:xfrm>
            <a:off x="304800" y="1484784"/>
            <a:ext cx="3115072" cy="4839816"/>
          </a:xfrm>
        </p:spPr>
        <p:txBody>
          <a:bodyPr>
            <a:normAutofit fontScale="25000" lnSpcReduction="20000"/>
          </a:bodyPr>
          <a:lstStyle/>
          <a:p>
            <a:pPr marL="0" indent="0">
              <a:buNone/>
            </a:pPr>
            <a:r>
              <a:rPr lang="uk-UA" sz="6400" b="1" dirty="0" smtClean="0"/>
              <a:t>Зміст </a:t>
            </a:r>
            <a:r>
              <a:rPr lang="uk-UA" sz="6400" b="1" dirty="0"/>
              <a:t>та </a:t>
            </a:r>
            <a:r>
              <a:rPr lang="ru-RU" sz="6400" b="1" dirty="0"/>
              <a:t> </a:t>
            </a:r>
            <a:r>
              <a:rPr lang="uk-UA" sz="6400" b="1" dirty="0"/>
              <a:t>технології професійної підготовки фахівців соціальної сфери </a:t>
            </a:r>
            <a:r>
              <a:rPr lang="uk-UA" altLang="uk-UA" sz="6400" dirty="0" smtClean="0"/>
              <a:t>(</a:t>
            </a:r>
            <a:r>
              <a:rPr lang="uk-UA" altLang="uk-UA" sz="6400" dirty="0"/>
              <a:t>кафедра </a:t>
            </a:r>
            <a:r>
              <a:rPr lang="uk-UA" altLang="uk-UA" sz="6400" dirty="0" smtClean="0"/>
              <a:t> спеціальної освіти та соціальної роботи)</a:t>
            </a:r>
          </a:p>
          <a:p>
            <a:pPr marL="0" indent="0">
              <a:buNone/>
            </a:pPr>
            <a:r>
              <a:rPr lang="uk-UA" altLang="uk-UA" sz="6400" dirty="0"/>
              <a:t>Н</a:t>
            </a:r>
            <a:r>
              <a:rPr lang="uk-UA" altLang="uk-UA" sz="6400" dirty="0" smtClean="0"/>
              <a:t>аук</a:t>
            </a:r>
            <a:r>
              <a:rPr lang="uk-UA" altLang="uk-UA" sz="6400" dirty="0"/>
              <a:t>. керівник </a:t>
            </a:r>
            <a:r>
              <a:rPr lang="uk-UA" altLang="uk-UA" sz="6400" dirty="0" smtClean="0"/>
              <a:t> -  </a:t>
            </a:r>
            <a:r>
              <a:rPr lang="uk-UA" altLang="uk-UA" sz="6400" dirty="0" err="1"/>
              <a:t>к</a:t>
            </a:r>
            <a:r>
              <a:rPr lang="uk-UA" altLang="uk-UA" sz="6400" dirty="0" err="1" smtClean="0"/>
              <a:t>.п.н</a:t>
            </a:r>
            <a:r>
              <a:rPr lang="uk-UA" altLang="uk-UA" sz="6400" dirty="0" smtClean="0"/>
              <a:t>., </a:t>
            </a:r>
            <a:r>
              <a:rPr lang="uk-UA" altLang="uk-UA" sz="6400" dirty="0" err="1" smtClean="0"/>
              <a:t>доц.Кальченко</a:t>
            </a:r>
            <a:r>
              <a:rPr lang="uk-UA" altLang="uk-UA" sz="6400" dirty="0" smtClean="0"/>
              <a:t> Л.В.</a:t>
            </a:r>
          </a:p>
          <a:p>
            <a:pPr marL="0" indent="0">
              <a:buNone/>
            </a:pPr>
            <a:r>
              <a:rPr lang="uk-UA" altLang="uk-UA" sz="6400" dirty="0" smtClean="0"/>
              <a:t>(1.12.2021 – доц. </a:t>
            </a:r>
            <a:r>
              <a:rPr lang="uk-UA" altLang="uk-UA" sz="6400" dirty="0" err="1" smtClean="0"/>
              <a:t>Корнят</a:t>
            </a:r>
            <a:r>
              <a:rPr lang="uk-UA" altLang="uk-UA" sz="6400" dirty="0" smtClean="0"/>
              <a:t> В.С.) </a:t>
            </a:r>
          </a:p>
          <a:p>
            <a:pPr marL="0" indent="0">
              <a:buNone/>
            </a:pPr>
            <a:r>
              <a:rPr lang="uk-UA" altLang="uk-UA" sz="6400" dirty="0" smtClean="0"/>
              <a:t>термін </a:t>
            </a:r>
            <a:r>
              <a:rPr lang="uk-UA" altLang="uk-UA" sz="6400" dirty="0"/>
              <a:t>виконання </a:t>
            </a:r>
            <a:r>
              <a:rPr lang="uk-UA" altLang="uk-UA" sz="6400" dirty="0" smtClean="0"/>
              <a:t>2017-2021 </a:t>
            </a:r>
            <a:r>
              <a:rPr lang="uk-UA" altLang="uk-UA" sz="6400" dirty="0"/>
              <a:t>рр</a:t>
            </a:r>
            <a:r>
              <a:rPr lang="uk-UA" altLang="uk-UA" sz="6400" dirty="0" smtClean="0"/>
              <a:t>.)</a:t>
            </a:r>
            <a:r>
              <a:rPr lang="uk-UA" altLang="uk-UA" sz="6400" dirty="0" smtClean="0">
                <a:cs typeface="Times New Roman" pitchFamily="18" charset="0"/>
              </a:rPr>
              <a:t>.</a:t>
            </a:r>
            <a:endParaRPr lang="uk-UA" altLang="uk-UA" sz="6400" dirty="0">
              <a:cs typeface="Times New Roman" pitchFamily="18" charset="0"/>
            </a:endParaRPr>
          </a:p>
          <a:p>
            <a:pPr marL="0" indent="0">
              <a:buNone/>
            </a:pPr>
            <a:endParaRPr lang="uk-UA" dirty="0" smtClean="0"/>
          </a:p>
          <a:p>
            <a:pPr marL="0" indent="0">
              <a:buNone/>
            </a:pPr>
            <a:r>
              <a:rPr lang="uk-UA" dirty="0" smtClean="0"/>
              <a:t> </a:t>
            </a:r>
            <a:endParaRPr lang="uk-UA" dirty="0"/>
          </a:p>
        </p:txBody>
      </p:sp>
      <p:sp>
        <p:nvSpPr>
          <p:cNvPr id="4" name="Объект 3"/>
          <p:cNvSpPr>
            <a:spLocks noGrp="1"/>
          </p:cNvSpPr>
          <p:nvPr>
            <p:ph sz="half" idx="2"/>
          </p:nvPr>
        </p:nvSpPr>
        <p:spPr>
          <a:xfrm>
            <a:off x="3635896" y="1268760"/>
            <a:ext cx="5112568" cy="4857720"/>
          </a:xfrm>
        </p:spPr>
        <p:txBody>
          <a:bodyPr>
            <a:normAutofit fontScale="25000" lnSpcReduction="20000"/>
          </a:bodyPr>
          <a:lstStyle/>
          <a:p>
            <a:pPr marL="0" indent="0">
              <a:buNone/>
            </a:pPr>
            <a:r>
              <a:rPr lang="uk-UA" sz="2000" dirty="0"/>
              <a:t> </a:t>
            </a:r>
          </a:p>
          <a:p>
            <a:pPr marL="0" indent="0">
              <a:buNone/>
            </a:pPr>
            <a:r>
              <a:rPr lang="uk-UA" sz="5600" b="1" dirty="0" smtClean="0"/>
              <a:t>Узагальнені </a:t>
            </a:r>
            <a:r>
              <a:rPr lang="uk-UA" sz="5600" b="1" dirty="0"/>
              <a:t>результати виконання теми  за звітний рік:</a:t>
            </a:r>
            <a:endParaRPr lang="uk-UA" sz="5600" dirty="0"/>
          </a:p>
          <a:p>
            <a:r>
              <a:rPr lang="uk-UA" sz="5600" i="1" dirty="0"/>
              <a:t>Обґрунтовано</a:t>
            </a:r>
            <a:r>
              <a:rPr lang="uk-UA" sz="5600" b="1" i="1" dirty="0"/>
              <a:t> </a:t>
            </a:r>
            <a:r>
              <a:rPr lang="uk-UA" sz="5600" dirty="0"/>
              <a:t>теоретичні і практичні засади системи соціально-педагогічної роботи з превенції соціального сирітства в умовах ТГМ (</a:t>
            </a:r>
            <a:r>
              <a:rPr lang="uk-UA" sz="5600" dirty="0" err="1"/>
              <a:t>териториальної</a:t>
            </a:r>
            <a:r>
              <a:rPr lang="uk-UA" sz="5600" dirty="0"/>
              <a:t> громади міста), представлено характеристику її компонентів – ціле-результативного, об’єкт-суб’єктного, змістово-технологічного, </a:t>
            </a:r>
            <a:r>
              <a:rPr lang="uk-UA" sz="5600" dirty="0" err="1"/>
              <a:t>середовищного</a:t>
            </a:r>
            <a:r>
              <a:rPr lang="uk-UA" sz="5600" dirty="0"/>
              <a:t>, ресурсного; </a:t>
            </a:r>
            <a:r>
              <a:rPr lang="uk-UA" sz="5600" i="1" dirty="0" smtClean="0"/>
              <a:t> </a:t>
            </a:r>
            <a:r>
              <a:rPr lang="uk-UA" sz="5600" dirty="0" smtClean="0"/>
              <a:t>: </a:t>
            </a:r>
            <a:endParaRPr lang="uk-UA" sz="5600" dirty="0"/>
          </a:p>
          <a:p>
            <a:r>
              <a:rPr lang="uk-UA" sz="5600" i="1" dirty="0"/>
              <a:t>Визначено й схарактеризовано</a:t>
            </a:r>
            <a:r>
              <a:rPr lang="uk-UA" sz="5600" dirty="0"/>
              <a:t> критерії та рівні (високий, достатній, низький) ефективності соціально-педагогічної роботи з превенції соціального сирітства в межах її складників </a:t>
            </a:r>
          </a:p>
          <a:p>
            <a:r>
              <a:rPr lang="uk-UA" sz="5600" i="1" dirty="0"/>
              <a:t>Удосконалено</a:t>
            </a:r>
            <a:r>
              <a:rPr lang="uk-UA" sz="5600" dirty="0"/>
              <a:t> зміст, форми й методи превенції соціального сирітства в умовах ТГМ з урахуванням особливостей її об’єктів та суб’єктів; зміст, форми й методи підготовки суб’єктів до здійснення превентивно-профілактичної роботи з сім’ями, дітьми, молоддю в умовах ТГМ; </a:t>
            </a:r>
            <a:r>
              <a:rPr lang="uk-UA" sz="5600" dirty="0" smtClean="0"/>
              <a:t> </a:t>
            </a:r>
            <a:endParaRPr lang="uk-UA" sz="5600" dirty="0"/>
          </a:p>
          <a:p>
            <a:r>
              <a:rPr lang="uk-UA" sz="5600" i="1" dirty="0"/>
              <a:t>Конкретизовано </a:t>
            </a:r>
            <a:r>
              <a:rPr lang="uk-UA" sz="5600" dirty="0"/>
              <a:t>особливості </a:t>
            </a:r>
            <a:r>
              <a:rPr lang="uk-UA" sz="5600" dirty="0" smtClean="0"/>
              <a:t>професійної підготовки </a:t>
            </a:r>
            <a:r>
              <a:rPr lang="uk-UA" sz="5600" dirty="0"/>
              <a:t>фахівців соціальної сфери до здійснення соціально-психологічної </a:t>
            </a:r>
            <a:r>
              <a:rPr lang="uk-UA" sz="5600" dirty="0" smtClean="0"/>
              <a:t>реабілітації </a:t>
            </a:r>
            <a:endParaRPr lang="uk-UA" sz="5600" dirty="0"/>
          </a:p>
          <a:p>
            <a:pPr marL="0" indent="0">
              <a:buNone/>
            </a:pPr>
            <a:r>
              <a:rPr lang="uk-UA" sz="5600" b="1" dirty="0" smtClean="0"/>
              <a:t>Захищені  </a:t>
            </a:r>
            <a:r>
              <a:rPr lang="uk-UA" sz="5600" b="1" dirty="0"/>
              <a:t>дисертації:  д</a:t>
            </a:r>
            <a:r>
              <a:rPr lang="uk-UA" sz="5600" b="1" dirty="0" smtClean="0"/>
              <a:t>окторські</a:t>
            </a:r>
            <a:r>
              <a:rPr lang="uk-UA" sz="5600" b="1" dirty="0"/>
              <a:t>:  1</a:t>
            </a:r>
            <a:endParaRPr lang="uk-UA" sz="5600" dirty="0"/>
          </a:p>
          <a:p>
            <a:pPr marL="0" indent="0">
              <a:buNone/>
            </a:pPr>
            <a:r>
              <a:rPr lang="uk-UA" sz="5600" b="1" dirty="0" smtClean="0"/>
              <a:t>Опубліковано</a:t>
            </a:r>
            <a:r>
              <a:rPr lang="uk-UA" sz="5600" dirty="0"/>
              <a:t>:  </a:t>
            </a:r>
            <a:r>
              <a:rPr lang="uk-UA" sz="5600" i="1" dirty="0"/>
              <a:t>2 монографії, 2 посібники,  1 стаття  у  виданнях, які включені до міжнародних </a:t>
            </a:r>
            <a:r>
              <a:rPr lang="uk-UA" sz="5600" i="1" dirty="0" err="1"/>
              <a:t>наукометричних</a:t>
            </a:r>
            <a:r>
              <a:rPr lang="uk-UA" sz="5600" i="1" dirty="0"/>
              <a:t> баз даних </a:t>
            </a:r>
            <a:r>
              <a:rPr lang="uk-UA" sz="5600" i="1" dirty="0" err="1"/>
              <a:t>Web</a:t>
            </a:r>
            <a:r>
              <a:rPr lang="uk-UA" sz="5600" i="1" dirty="0"/>
              <a:t> </a:t>
            </a:r>
            <a:r>
              <a:rPr lang="uk-UA" sz="5600" i="1" dirty="0" err="1"/>
              <a:t>of</a:t>
            </a:r>
            <a:r>
              <a:rPr lang="uk-UA" sz="5600" i="1" dirty="0"/>
              <a:t> </a:t>
            </a:r>
            <a:r>
              <a:rPr lang="uk-UA" sz="5600" i="1" dirty="0" err="1"/>
              <a:t>Science</a:t>
            </a:r>
            <a:r>
              <a:rPr lang="uk-UA" sz="5600" i="1" dirty="0"/>
              <a:t>, </a:t>
            </a:r>
            <a:r>
              <a:rPr lang="uk-UA" sz="5600" i="1" dirty="0" err="1"/>
              <a:t>Scopus</a:t>
            </a:r>
            <a:r>
              <a:rPr lang="uk-UA" sz="5600" i="1" dirty="0"/>
              <a:t>,  у інших наукових виданнях –</a:t>
            </a:r>
            <a:r>
              <a:rPr lang="uk-UA" sz="4400" i="1" dirty="0"/>
              <a:t> 5 статей ,  9 тез доповідей на конференціях.  Інші </a:t>
            </a:r>
            <a:r>
              <a:rPr lang="uk-UA" sz="4400" i="1" dirty="0" err="1"/>
              <a:t>публікації-</a:t>
            </a:r>
            <a:r>
              <a:rPr lang="uk-UA" sz="4400" i="1" dirty="0"/>
              <a:t> 3</a:t>
            </a:r>
            <a:endParaRPr lang="uk-UA" sz="4400" dirty="0"/>
          </a:p>
          <a:p>
            <a:pPr marL="0" indent="0" algn="just">
              <a:buNone/>
            </a:pPr>
            <a:endParaRPr lang="uk-UA" dirty="0"/>
          </a:p>
          <a:p>
            <a:pPr marL="0" indent="0">
              <a:buNone/>
            </a:pPr>
            <a:endParaRPr lang="uk-UA" b="1" dirty="0" smtClean="0">
              <a:solidFill>
                <a:schemeClr val="tx1"/>
              </a:solidFill>
            </a:endParaRPr>
          </a:p>
          <a:p>
            <a:pPr marL="0" indent="0">
              <a:buNone/>
            </a:pPr>
            <a:r>
              <a:rPr lang="uk-UA" i="1" dirty="0" smtClean="0">
                <a:solidFill>
                  <a:schemeClr val="tx1"/>
                </a:solidFill>
              </a:rPr>
              <a:t> </a:t>
            </a:r>
            <a:endParaRPr lang="uk-UA" dirty="0"/>
          </a:p>
          <a:p>
            <a:pPr marL="0" indent="0">
              <a:buNone/>
            </a:pPr>
            <a:endParaRPr lang="uk-UA" sz="3400" b="1" dirty="0">
              <a:solidFill>
                <a:schemeClr val="tx1"/>
              </a:solidFill>
            </a:endParaRPr>
          </a:p>
        </p:txBody>
      </p:sp>
    </p:spTree>
    <p:extLst>
      <p:ext uri="{BB962C8B-B14F-4D97-AF65-F5344CB8AC3E}">
        <p14:creationId xmlns:p14="http://schemas.microsoft.com/office/powerpoint/2010/main" val="2740294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686800" cy="595536"/>
          </a:xfrm>
        </p:spPr>
        <p:txBody>
          <a:bodyPr>
            <a:noAutofit/>
          </a:bodyPr>
          <a:lstStyle/>
          <a:p>
            <a:pPr algn="ctr"/>
            <a:r>
              <a:rPr lang="uk-UA" sz="1800" b="1" dirty="0" smtClean="0"/>
              <a:t>Наукова робота: </a:t>
            </a:r>
            <a:r>
              <a:rPr lang="uk-UA" altLang="uk-UA" sz="1800" b="1" dirty="0"/>
              <a:t>Теми, які виконуються в межах робочого часу </a:t>
            </a:r>
            <a:r>
              <a:rPr lang="uk-UA" altLang="uk-UA" sz="1800" b="1" dirty="0" smtClean="0"/>
              <a:t>викладачів</a:t>
            </a:r>
            <a:r>
              <a:rPr lang="uk-UA" sz="1800" b="1" dirty="0" smtClean="0"/>
              <a:t>          </a:t>
            </a:r>
            <a:endParaRPr lang="uk-UA" sz="1800" b="1" dirty="0"/>
          </a:p>
        </p:txBody>
      </p:sp>
      <p:sp>
        <p:nvSpPr>
          <p:cNvPr id="5" name="Объект 4"/>
          <p:cNvSpPr>
            <a:spLocks noGrp="1"/>
          </p:cNvSpPr>
          <p:nvPr>
            <p:ph sz="half" idx="1"/>
          </p:nvPr>
        </p:nvSpPr>
        <p:spPr>
          <a:xfrm>
            <a:off x="304800" y="1484784"/>
            <a:ext cx="3115072" cy="4839816"/>
          </a:xfrm>
        </p:spPr>
        <p:txBody>
          <a:bodyPr>
            <a:normAutofit fontScale="55000" lnSpcReduction="20000"/>
          </a:bodyPr>
          <a:lstStyle/>
          <a:p>
            <a:pPr marL="0" indent="0">
              <a:buNone/>
            </a:pPr>
            <a:r>
              <a:rPr lang="uk-UA" sz="3600" b="1" dirty="0" smtClean="0"/>
              <a:t> </a:t>
            </a:r>
            <a:endParaRPr lang="uk-UA" altLang="uk-UA" sz="3600" dirty="0">
              <a:cs typeface="Times New Roman" pitchFamily="18" charset="0"/>
            </a:endParaRPr>
          </a:p>
          <a:p>
            <a:pPr marL="0" indent="0">
              <a:buNone/>
            </a:pPr>
            <a:r>
              <a:rPr lang="uk-UA" b="1" dirty="0"/>
              <a:t>Організаційні психолого-педагогічні та оздоровчі аспекти фізичного виховання та спорту студентської молоді» </a:t>
            </a:r>
            <a:endParaRPr lang="uk-UA" b="1" dirty="0" smtClean="0"/>
          </a:p>
          <a:p>
            <a:pPr marL="0" indent="0">
              <a:buNone/>
            </a:pPr>
            <a:r>
              <a:rPr lang="uk-UA" dirty="0" smtClean="0"/>
              <a:t>(</a:t>
            </a:r>
            <a:r>
              <a:rPr lang="uk-UA" dirty="0"/>
              <a:t>науковий керівник док. пед. наук, проф. </a:t>
            </a:r>
            <a:r>
              <a:rPr lang="uk-UA" dirty="0" err="1"/>
              <a:t>Шукатка</a:t>
            </a:r>
            <a:r>
              <a:rPr lang="uk-UA" dirty="0"/>
              <a:t> О.В., </a:t>
            </a:r>
            <a:endParaRPr lang="uk-UA" dirty="0" smtClean="0"/>
          </a:p>
          <a:p>
            <a:pPr marL="0" indent="0">
              <a:buNone/>
            </a:pPr>
            <a:r>
              <a:rPr lang="uk-UA" dirty="0" smtClean="0"/>
              <a:t>№ </a:t>
            </a:r>
            <a:r>
              <a:rPr lang="uk-UA" dirty="0" err="1"/>
              <a:t>держреєстрації</a:t>
            </a:r>
            <a:r>
              <a:rPr lang="uk-UA" dirty="0"/>
              <a:t> 0120</a:t>
            </a:r>
            <a:r>
              <a:rPr lang="en-US" dirty="0"/>
              <a:t>U</a:t>
            </a:r>
            <a:r>
              <a:rPr lang="uk-UA" dirty="0"/>
              <a:t>102544, </a:t>
            </a:r>
            <a:endParaRPr lang="uk-UA" dirty="0" smtClean="0"/>
          </a:p>
          <a:p>
            <a:pPr marL="0" indent="0">
              <a:buNone/>
            </a:pPr>
            <a:r>
              <a:rPr lang="uk-UA" dirty="0" smtClean="0"/>
              <a:t>термін </a:t>
            </a:r>
            <a:r>
              <a:rPr lang="uk-UA" dirty="0"/>
              <a:t>виконання: 2020-2024 рр.).</a:t>
            </a:r>
          </a:p>
          <a:p>
            <a:pPr marL="0" indent="0">
              <a:buNone/>
            </a:pPr>
            <a:endParaRPr lang="uk-UA" dirty="0" smtClean="0"/>
          </a:p>
          <a:p>
            <a:pPr marL="0" indent="0">
              <a:buNone/>
            </a:pPr>
            <a:r>
              <a:rPr lang="uk-UA" dirty="0" smtClean="0"/>
              <a:t> </a:t>
            </a:r>
            <a:endParaRPr lang="uk-UA" dirty="0"/>
          </a:p>
        </p:txBody>
      </p:sp>
      <p:sp>
        <p:nvSpPr>
          <p:cNvPr id="4" name="Объект 3"/>
          <p:cNvSpPr>
            <a:spLocks noGrp="1"/>
          </p:cNvSpPr>
          <p:nvPr>
            <p:ph sz="half" idx="2"/>
          </p:nvPr>
        </p:nvSpPr>
        <p:spPr>
          <a:xfrm>
            <a:off x="3635896" y="1268760"/>
            <a:ext cx="5112568" cy="4857720"/>
          </a:xfrm>
        </p:spPr>
        <p:txBody>
          <a:bodyPr>
            <a:normAutofit fontScale="55000" lnSpcReduction="20000"/>
          </a:bodyPr>
          <a:lstStyle/>
          <a:p>
            <a:pPr marL="0" indent="0">
              <a:buNone/>
            </a:pPr>
            <a:r>
              <a:rPr lang="uk-UA" sz="2000" dirty="0"/>
              <a:t> </a:t>
            </a:r>
          </a:p>
          <a:p>
            <a:pPr marL="0" indent="0" algn="just">
              <a:buNone/>
            </a:pPr>
            <a:r>
              <a:rPr lang="uk-UA" b="1" i="1" dirty="0" smtClean="0">
                <a:solidFill>
                  <a:schemeClr val="tx1"/>
                </a:solidFill>
              </a:rPr>
              <a:t> </a:t>
            </a:r>
            <a:r>
              <a:rPr lang="uk-UA" b="1" dirty="0" smtClean="0"/>
              <a:t>Узагальнені </a:t>
            </a:r>
            <a:r>
              <a:rPr lang="uk-UA" b="1" dirty="0"/>
              <a:t>результати виконання теми за звітний рік:</a:t>
            </a:r>
            <a:endParaRPr lang="uk-UA" dirty="0"/>
          </a:p>
          <a:p>
            <a:r>
              <a:rPr lang="uk-UA" i="1" dirty="0"/>
              <a:t>Здійснено</a:t>
            </a:r>
            <a:r>
              <a:rPr lang="uk-UA" dirty="0"/>
              <a:t> теоретико-методологічний аналіз механізмів державного регулювання соціально-гуманітарної політики щодо реформування системи охорони здоров’я та фізкультурно-виховної діяльності у освітньому просторі України. </a:t>
            </a:r>
          </a:p>
          <a:p>
            <a:r>
              <a:rPr lang="uk-UA" i="1" dirty="0"/>
              <a:t>Досліджено</a:t>
            </a:r>
            <a:r>
              <a:rPr lang="uk-UA" dirty="0"/>
              <a:t> історичні витоки нормативно-правового законодавства щодо питань збереження та зміцнення здоров’я в умовах карантину. З’ясовано, що в умовах пандемії </a:t>
            </a:r>
            <a:r>
              <a:rPr lang="uk-UA" dirty="0" err="1"/>
              <a:t>коронавірусу</a:t>
            </a:r>
            <a:r>
              <a:rPr lang="uk-UA" dirty="0"/>
              <a:t> варто дотримуватися класичних засад </a:t>
            </a:r>
            <a:r>
              <a:rPr lang="uk-UA" dirty="0" err="1"/>
              <a:t>здоров’язбереження</a:t>
            </a:r>
            <a:r>
              <a:rPr lang="uk-UA" dirty="0"/>
              <a:t>, щоб ефективно протидіяти поширенню цього вірусу. </a:t>
            </a:r>
          </a:p>
          <a:p>
            <a:endParaRPr lang="uk-UA" dirty="0"/>
          </a:p>
          <a:p>
            <a:endParaRPr lang="uk-UA" dirty="0"/>
          </a:p>
          <a:p>
            <a:pPr marL="0" indent="0">
              <a:buNone/>
            </a:pPr>
            <a:r>
              <a:rPr lang="uk-UA" b="1" dirty="0" smtClean="0"/>
              <a:t>Опубліковано</a:t>
            </a:r>
            <a:r>
              <a:rPr lang="uk-UA" b="1" dirty="0"/>
              <a:t>: </a:t>
            </a:r>
            <a:r>
              <a:rPr lang="uk-UA" i="1" dirty="0"/>
              <a:t>17 статей у  виданнях, які включені до міжнародних </a:t>
            </a:r>
            <a:r>
              <a:rPr lang="uk-UA" i="1" dirty="0" err="1"/>
              <a:t>наукометричних</a:t>
            </a:r>
            <a:r>
              <a:rPr lang="uk-UA" i="1" dirty="0"/>
              <a:t> баз даних </a:t>
            </a:r>
            <a:r>
              <a:rPr lang="uk-UA" i="1" dirty="0" err="1"/>
              <a:t>Web</a:t>
            </a:r>
            <a:r>
              <a:rPr lang="uk-UA" i="1" dirty="0"/>
              <a:t> </a:t>
            </a:r>
            <a:r>
              <a:rPr lang="uk-UA" i="1" dirty="0" err="1"/>
              <a:t>of</a:t>
            </a:r>
            <a:r>
              <a:rPr lang="uk-UA" i="1" dirty="0"/>
              <a:t> </a:t>
            </a:r>
            <a:r>
              <a:rPr lang="uk-UA" i="1" dirty="0" err="1"/>
              <a:t>Science</a:t>
            </a:r>
            <a:r>
              <a:rPr lang="uk-UA" i="1" dirty="0"/>
              <a:t>, </a:t>
            </a:r>
            <a:r>
              <a:rPr lang="uk-UA" i="1" dirty="0" err="1"/>
              <a:t>Scopus</a:t>
            </a:r>
            <a:r>
              <a:rPr lang="uk-UA" b="1" dirty="0"/>
              <a:t> </a:t>
            </a:r>
            <a:r>
              <a:rPr lang="uk-UA" i="1" dirty="0"/>
              <a:t>та інших – </a:t>
            </a:r>
            <a:r>
              <a:rPr lang="en-US" i="1" dirty="0"/>
              <a:t>Index Copernicus</a:t>
            </a:r>
            <a:r>
              <a:rPr lang="uk-UA" i="1" dirty="0"/>
              <a:t>, </a:t>
            </a:r>
            <a:endParaRPr lang="uk-UA" i="1" dirty="0" smtClean="0"/>
          </a:p>
          <a:p>
            <a:pPr marL="0" indent="0">
              <a:buNone/>
            </a:pPr>
            <a:r>
              <a:rPr lang="uk-UA" i="1" dirty="0" smtClean="0"/>
              <a:t>у </a:t>
            </a:r>
            <a:r>
              <a:rPr lang="uk-UA" i="1" dirty="0"/>
              <a:t>інших наукових виданнях - 21 стаття,  25 тез доповідей на конференціях.</a:t>
            </a:r>
            <a:endParaRPr lang="uk-UA" dirty="0"/>
          </a:p>
          <a:p>
            <a:pPr marL="0" indent="0">
              <a:buNone/>
            </a:pPr>
            <a:endParaRPr lang="uk-UA" dirty="0"/>
          </a:p>
          <a:p>
            <a:pPr marL="0" indent="0">
              <a:buNone/>
            </a:pPr>
            <a:endParaRPr lang="uk-UA" sz="3400" b="1" dirty="0">
              <a:solidFill>
                <a:schemeClr val="tx1"/>
              </a:solidFill>
            </a:endParaRPr>
          </a:p>
        </p:txBody>
      </p:sp>
    </p:spTree>
    <p:extLst>
      <p:ext uri="{BB962C8B-B14F-4D97-AF65-F5344CB8AC3E}">
        <p14:creationId xmlns:p14="http://schemas.microsoft.com/office/powerpoint/2010/main" val="1396235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       </a:t>
            </a:r>
            <a:r>
              <a:rPr lang="uk-UA" sz="2800" dirty="0" smtClean="0"/>
              <a:t>         </a:t>
            </a:r>
            <a:r>
              <a:rPr lang="uk-UA" sz="2400" b="1" dirty="0" smtClean="0"/>
              <a:t>ПІДГОТОВКА КАДРІВ ВИЩОЇ КВАЛІФІКАЦІЇ </a:t>
            </a:r>
            <a:endParaRPr lang="uk-UA" sz="2400" b="1" dirty="0"/>
          </a:p>
        </p:txBody>
      </p:sp>
      <p:pic>
        <p:nvPicPr>
          <p:cNvPr id="1026" name="Діаграма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4824"/>
            <a:ext cx="7632848"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094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сность">
  <a:themeElements>
    <a:clrScheme name="Ясность">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Ясность">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5489</TotalTime>
  <Words>2130</Words>
  <Application>Microsoft Office PowerPoint</Application>
  <PresentationFormat>Экран (4:3)</PresentationFormat>
  <Paragraphs>340</Paragraphs>
  <Slides>36</Slides>
  <Notes>12</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36</vt:i4>
      </vt:variant>
    </vt:vector>
  </HeadingPairs>
  <TitlesOfParts>
    <vt:vector size="38" baseType="lpstr">
      <vt:lpstr>Ясность</vt:lpstr>
      <vt:lpstr>Acrobat Document</vt:lpstr>
      <vt:lpstr>                </vt:lpstr>
      <vt:lpstr>        Факультет педагогічної освіти: Загальна характеристика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Наукова робота: Теми, які виконуються в межах робочого часу викладачів          </vt:lpstr>
      <vt:lpstr>                ПІДГОТОВКА КАДРІВ ВИЩОЇ КВАЛІФІКАЦІЇ </vt:lpstr>
      <vt:lpstr>                            Захист докторських дисертацій </vt:lpstr>
      <vt:lpstr>                   Захист докторських дисертацій </vt:lpstr>
      <vt:lpstr>ЗАХИСТИ  КАНДИДАТСЬКИХ ДИСЕРТАЦІЙ  </vt:lpstr>
      <vt:lpstr>Захист дисертації на здобуття  доктора філософії</vt:lpstr>
      <vt:lpstr>                ПІДГОТОВКА КАДРІВ ВИЩОЇ КВАЛІФІКАЦІЇ </vt:lpstr>
      <vt:lpstr>        Публікації: монографії, посібники  </vt:lpstr>
      <vt:lpstr>Презентация PowerPoint</vt:lpstr>
      <vt:lpstr>Презентация PowerPoint</vt:lpstr>
      <vt:lpstr>   Публікації: наукові СТАТТІ </vt:lpstr>
      <vt:lpstr>Презентация PowerPoint</vt:lpstr>
      <vt:lpstr>Публікації/</vt:lpstr>
      <vt:lpstr> </vt:lpstr>
      <vt:lpstr>Презентация PowerPoint</vt:lpstr>
      <vt:lpstr>     Науково-навчальні лабораторії </vt:lpstr>
      <vt:lpstr>Презентация PowerPoint</vt:lpstr>
      <vt:lpstr>                 Проєктна діяльність </vt:lpstr>
      <vt:lpstr>Презентация PowerPoint</vt:lpstr>
      <vt:lpstr>  Інші форми наукової активності </vt:lpstr>
      <vt:lpstr>Міжнародні та всеукраїнські наукові конференції</vt:lpstr>
      <vt:lpstr>Студентська наукова робота</vt:lpstr>
      <vt:lpstr>Презентация PowerPoint</vt:lpstr>
      <vt:lpstr> Студентські наукові конференції</vt:lpstr>
      <vt:lpstr> Студентські наукові конференції</vt:lpstr>
      <vt:lpstr> Наукове товариство студентів, аспірантів, молодих вчених </vt:lpstr>
      <vt:lpstr>Презентация PowerPoint</vt:lpstr>
      <vt:lpstr>Студенти ФПО – переможці  конкурсу  студентських наукових робіт </vt:lpstr>
      <vt:lpstr>Презентация PowerPoint</vt:lpstr>
    </vt:vector>
  </TitlesOfParts>
  <Company>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Користувач Windows</cp:lastModifiedBy>
  <cp:revision>485</cp:revision>
  <cp:lastPrinted>2021-12-14T14:43:48Z</cp:lastPrinted>
  <dcterms:created xsi:type="dcterms:W3CDTF">2012-06-24T18:00:38Z</dcterms:created>
  <dcterms:modified xsi:type="dcterms:W3CDTF">2022-02-02T21:32:36Z</dcterms:modified>
</cp:coreProperties>
</file>