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embeddedFontLst>
    <p:embeddedFont>
      <p:font typeface="Old Standard TT"/>
      <p:regular r:id="rId12"/>
      <p:bold r:id="rId13"/>
      <p:italic r:id="rId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OldStandardTT-bold.fntdata"/><Relationship Id="rId12" Type="http://schemas.openxmlformats.org/officeDocument/2006/relationships/font" Target="fonts/OldStandardTT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font" Target="fonts/OldStandardTT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11336ec8aa4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11336ec8aa4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121a1175ff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1121a1175ff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11336ec8aa4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11336ec8aa4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11336ec8aa4_0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11336ec8aa4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11336ec8aa4_0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11336ec8aa4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100"/>
            <a:ext cx="9144000" cy="1711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1" name="Google Shape;11;p2"/>
          <p:cNvCxnSpPr/>
          <p:nvPr/>
        </p:nvCxnSpPr>
        <p:spPr>
          <a:xfrm>
            <a:off x="641934" y="3597500"/>
            <a:ext cx="3903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" name="Google Shape;12;p2"/>
          <p:cNvSpPr txBox="1"/>
          <p:nvPr>
            <p:ph type="ctr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512700" y="3840639"/>
            <a:ext cx="8118600" cy="78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1039650"/>
            <a:ext cx="8520600" cy="21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Google Shape;16;p3"/>
          <p:cNvCxnSpPr/>
          <p:nvPr/>
        </p:nvCxnSpPr>
        <p:spPr>
          <a:xfrm>
            <a:off x="641934" y="3597500"/>
            <a:ext cx="390300" cy="0"/>
          </a:xfrm>
          <a:prstGeom prst="straightConnector1">
            <a:avLst/>
          </a:prstGeom>
          <a:noFill/>
          <a:ln cap="flat" cmpd="sng" w="285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7" name="Google Shape;17;p3"/>
          <p:cNvSpPr txBox="1"/>
          <p:nvPr>
            <p:ph type="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311700" y="1171675"/>
            <a:ext cx="39999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832400" y="1171675"/>
            <a:ext cx="39999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" name="Google Shape;34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38" name="Google Shape;38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0"/>
            <a:ext cx="6864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" name="Google Shape;42;p9"/>
          <p:cNvSpPr txBox="1"/>
          <p:nvPr>
            <p:ph type="title"/>
          </p:nvPr>
        </p:nvSpPr>
        <p:spPr>
          <a:xfrm>
            <a:off x="265500" y="1382350"/>
            <a:ext cx="4045200" cy="1333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3" name="Google Shape;43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4" name="Google Shape;44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8" name="Google Shape;48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aperback">
    <p:bg>
      <p:bgPr>
        <a:solidFill>
          <a:schemeClr val="accen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ld Standard TT"/>
              <a:buChar char="●"/>
              <a:defRPr sz="18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●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●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5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Relationship Id="rId4" Type="http://schemas.openxmlformats.org/officeDocument/2006/relationships/image" Target="../media/image1.png"/><Relationship Id="rId5" Type="http://schemas.openxmlformats.org/officeDocument/2006/relationships/image" Target="../media/image9.png"/><Relationship Id="rId6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8E7CC3"/>
        </a:solid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ctrTitle"/>
          </p:nvPr>
        </p:nvSpPr>
        <p:spPr>
          <a:xfrm>
            <a:off x="604825" y="250425"/>
            <a:ext cx="8118600" cy="1522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ТЕХНОЛОГІЇ СОЦІАЛЬНОЇ РОБОТИ В УКРАЇНІ ТА СВІТІ</a:t>
            </a:r>
            <a:endParaRPr/>
          </a:p>
        </p:txBody>
      </p:sp>
      <p:sp>
        <p:nvSpPr>
          <p:cNvPr id="60" name="Google Shape;60;p13"/>
          <p:cNvSpPr txBox="1"/>
          <p:nvPr>
            <p:ph idx="1" type="subTitle"/>
          </p:nvPr>
        </p:nvSpPr>
        <p:spPr>
          <a:xfrm>
            <a:off x="512700" y="2763690"/>
            <a:ext cx="8118600" cy="186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3600">
                <a:solidFill>
                  <a:schemeClr val="dk1"/>
                </a:solidFill>
              </a:rPr>
              <a:t>ТЕМА 1. </a:t>
            </a:r>
            <a:r>
              <a:rPr lang="uk" sz="3600">
                <a:solidFill>
                  <a:schemeClr val="dk1"/>
                </a:solidFill>
              </a:rPr>
              <a:t>ТЕХНОЛОГІЇ У СОЦІАЛЬНІЙ РОБОТІ</a:t>
            </a:r>
            <a:endParaRPr sz="36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/>
          <p:nvPr>
            <p:ph type="title"/>
          </p:nvPr>
        </p:nvSpPr>
        <p:spPr>
          <a:xfrm>
            <a:off x="311700" y="168900"/>
            <a:ext cx="8520600" cy="875100"/>
          </a:xfrm>
          <a:prstGeom prst="rect">
            <a:avLst/>
          </a:prstGeom>
          <a:solidFill>
            <a:srgbClr val="274E1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>
                <a:solidFill>
                  <a:srgbClr val="FFD9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ПОНЯТТЯ</a:t>
            </a:r>
            <a:r>
              <a:rPr lang="uk">
                <a:solidFill>
                  <a:srgbClr val="FFD9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ТЕХНОЛОГІЇ СОЦІАЛЬНОЇ РОБОТИ</a:t>
            </a:r>
            <a:r>
              <a:rPr lang="uk" u="sng">
                <a:solidFill>
                  <a:srgbClr val="FFD9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>
              <a:solidFill>
                <a:srgbClr val="FFD966"/>
              </a:solidFill>
            </a:endParaRPr>
          </a:p>
        </p:txBody>
      </p:sp>
      <p:sp>
        <p:nvSpPr>
          <p:cNvPr id="66" name="Google Shape;66;p14"/>
          <p:cNvSpPr txBox="1"/>
          <p:nvPr>
            <p:ph idx="1" type="body"/>
          </p:nvPr>
        </p:nvSpPr>
        <p:spPr>
          <a:xfrm>
            <a:off x="311700" y="1166875"/>
            <a:ext cx="8520600" cy="383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0000" lnSpcReduction="1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2500">
                <a:solidFill>
                  <a:srgbClr val="CC0000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ТЕХНОЛОГІЇ</a:t>
            </a:r>
            <a:r>
              <a:rPr lang="uk" sz="2500"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( від грец. techne - мистецтво, майстерність logos - учення, слово) </a:t>
            </a:r>
            <a:r>
              <a:rPr lang="uk" sz="25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uk" sz="25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ЦЕ </a:t>
            </a:r>
            <a:endParaRPr sz="25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9725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-"/>
            </a:pPr>
            <a:r>
              <a:rPr lang="uk" sz="25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сукупність знань про способи обробки матеріалів і виробів та методи здійснення будь-яких дій;</a:t>
            </a:r>
            <a:endParaRPr sz="25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9725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-"/>
            </a:pPr>
            <a:r>
              <a:rPr lang="uk" sz="25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послідовність окремих виробничих операцій;</a:t>
            </a:r>
            <a:endParaRPr sz="25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9725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-"/>
            </a:pPr>
            <a:r>
              <a:rPr lang="uk" sz="25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сукупність операцій, що здійснюються певним чином та у визначеній послідовності.</a:t>
            </a:r>
            <a:endParaRPr sz="25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2500">
                <a:solidFill>
                  <a:schemeClr val="accent5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ТЕХНОЛОГІЇ СОЦІАЛЬНОЇ РОБОТИ- </a:t>
            </a:r>
            <a:endParaRPr sz="2500">
              <a:solidFill>
                <a:schemeClr val="lt1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lt1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9725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-"/>
            </a:pPr>
            <a:r>
              <a:rPr lang="uk" sz="2500">
                <a:solidFill>
                  <a:schemeClr val="lt1"/>
                </a:solidFill>
                <a:highlight>
                  <a:schemeClr val="lt2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сукупність способів дій, спрямованих на відновлення та збереження чи покращення соціального функціонування певного об’єкту;</a:t>
            </a:r>
            <a:endParaRPr sz="2500">
              <a:solidFill>
                <a:schemeClr val="lt1"/>
              </a:solidFill>
              <a:highlight>
                <a:schemeClr val="lt2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lt1"/>
              </a:solidFill>
              <a:highlight>
                <a:schemeClr val="lt2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6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6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6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6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/>
          <p:nvPr>
            <p:ph type="title"/>
          </p:nvPr>
        </p:nvSpPr>
        <p:spPr>
          <a:xfrm>
            <a:off x="311700" y="168900"/>
            <a:ext cx="8520600" cy="875100"/>
          </a:xfrm>
          <a:prstGeom prst="rect">
            <a:avLst/>
          </a:prstGeom>
          <a:solidFill>
            <a:srgbClr val="274E13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6666"/>
              <a:buFont typeface="Arial"/>
              <a:buNone/>
            </a:pPr>
            <a:r>
              <a:rPr lang="uk">
                <a:solidFill>
                  <a:srgbClr val="FFD9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ЧИННИКИ РОЗВИТКУ ТЕХНОЛОГІЧНИХ АСПЕКТІВ СОЦІАЛЬНОЇ РОБОТИ</a:t>
            </a:r>
            <a:r>
              <a:rPr lang="uk" u="sng">
                <a:solidFill>
                  <a:srgbClr val="FFD9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>
              <a:solidFill>
                <a:srgbClr val="FFD966"/>
              </a:solidFill>
            </a:endParaRPr>
          </a:p>
        </p:txBody>
      </p:sp>
      <p:sp>
        <p:nvSpPr>
          <p:cNvPr id="72" name="Google Shape;72;p15"/>
          <p:cNvSpPr txBox="1"/>
          <p:nvPr>
            <p:ph idx="1" type="body"/>
          </p:nvPr>
        </p:nvSpPr>
        <p:spPr>
          <a:xfrm>
            <a:off x="311700" y="1166875"/>
            <a:ext cx="5871600" cy="383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47500" lnSpcReduction="20000"/>
          </a:bodyPr>
          <a:lstStyle/>
          <a:p>
            <a:pPr indent="-372506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-"/>
            </a:pPr>
            <a:r>
              <a:rPr lang="uk" sz="477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допомога і підтримка людей, не спроможних забезпечити свою життєдіяльність;</a:t>
            </a:r>
            <a:endParaRPr sz="4771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771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72506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-"/>
            </a:pPr>
            <a:r>
              <a:rPr lang="uk" sz="477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створення умов і механізмів реалізації конституційних гарантій і прав громадян;</a:t>
            </a:r>
            <a:endParaRPr sz="4771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771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72506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-"/>
            </a:pPr>
            <a:r>
              <a:rPr lang="uk" sz="477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вирішення соціальних проблем;</a:t>
            </a:r>
            <a:endParaRPr sz="4771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771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72506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-"/>
            </a:pPr>
            <a:r>
              <a:rPr lang="uk" sz="477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акцент на формуванні, розвитку і відновленні соціальних сил, можливостей клієнта;</a:t>
            </a:r>
            <a:endParaRPr sz="4771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73" name="Google Shape;73;p15"/>
          <p:cNvPicPr preferRelativeResize="0"/>
          <p:nvPr/>
        </p:nvPicPr>
        <p:blipFill rotWithShape="1">
          <a:blip r:embed="rId3">
            <a:alphaModFix/>
          </a:blip>
          <a:srcRect b="36110" l="0" r="0" t="0"/>
          <a:stretch/>
        </p:blipFill>
        <p:spPr>
          <a:xfrm>
            <a:off x="6547275" y="1166875"/>
            <a:ext cx="2173124" cy="1175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47273" y="2465525"/>
            <a:ext cx="2285025" cy="127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47275" y="3961375"/>
            <a:ext cx="2454125" cy="104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2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2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/>
          <p:nvPr>
            <p:ph type="title"/>
          </p:nvPr>
        </p:nvSpPr>
        <p:spPr>
          <a:xfrm>
            <a:off x="311700" y="168900"/>
            <a:ext cx="8520600" cy="875100"/>
          </a:xfrm>
          <a:prstGeom prst="rect">
            <a:avLst/>
          </a:prstGeom>
          <a:solidFill>
            <a:srgbClr val="274E13"/>
          </a:solidFill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FFD9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ПОНЯТТЯ</a:t>
            </a:r>
            <a:r>
              <a:rPr lang="uk">
                <a:solidFill>
                  <a:srgbClr val="FFD9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ТЕХНОЛОГІЇ СОЦІАЛЬНОЇ РОБОТИ</a:t>
            </a:r>
            <a:r>
              <a:rPr lang="uk" u="sng">
                <a:solidFill>
                  <a:srgbClr val="FFD9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>
              <a:solidFill>
                <a:srgbClr val="FFD966"/>
              </a:solidFill>
            </a:endParaRPr>
          </a:p>
        </p:txBody>
      </p:sp>
      <p:sp>
        <p:nvSpPr>
          <p:cNvPr id="81" name="Google Shape;81;p16"/>
          <p:cNvSpPr txBox="1"/>
          <p:nvPr>
            <p:ph idx="1" type="body"/>
          </p:nvPr>
        </p:nvSpPr>
        <p:spPr>
          <a:xfrm>
            <a:off x="183125" y="1044000"/>
            <a:ext cx="8520600" cy="398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-"/>
            </a:pPr>
            <a:r>
              <a:rPr lang="uk"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внутрішній, діяльнісний механізм соціальної роботи;</a:t>
            </a:r>
            <a:endParaRPr sz="20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-"/>
            </a:pPr>
            <a:r>
              <a:rPr lang="uk"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набір процедур та алгоритмів діяльності;</a:t>
            </a:r>
            <a:endParaRPr sz="20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-"/>
            </a:pPr>
            <a:r>
              <a:rPr lang="uk"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система методів, форм і засобів;</a:t>
            </a:r>
            <a:endParaRPr sz="20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-"/>
            </a:pPr>
            <a:r>
              <a:rPr lang="uk"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процес вирішення проблем.</a:t>
            </a:r>
            <a:endParaRPr sz="20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82" name="Google Shape;8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50849" y="1134024"/>
            <a:ext cx="2197175" cy="162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24725" y="3538275"/>
            <a:ext cx="2410800" cy="1483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50850" y="3155200"/>
            <a:ext cx="2197175" cy="1410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55425" y="3532862"/>
            <a:ext cx="2197175" cy="1494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7"/>
          <p:cNvSpPr txBox="1"/>
          <p:nvPr>
            <p:ph type="title"/>
          </p:nvPr>
        </p:nvSpPr>
        <p:spPr>
          <a:xfrm>
            <a:off x="311700" y="168900"/>
            <a:ext cx="8520600" cy="875100"/>
          </a:xfrm>
          <a:prstGeom prst="rect">
            <a:avLst/>
          </a:prstGeom>
          <a:solidFill>
            <a:srgbClr val="274E13"/>
          </a:solidFill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FFD9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ОСОБЛИВОСТІ ТЕХНОЛОГІЙ СОЦІАЛЬНОЇ РОБОТИ</a:t>
            </a:r>
            <a:r>
              <a:rPr lang="uk" u="sng">
                <a:solidFill>
                  <a:srgbClr val="FFD9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>
              <a:solidFill>
                <a:srgbClr val="FFD966"/>
              </a:solidFill>
            </a:endParaRPr>
          </a:p>
        </p:txBody>
      </p:sp>
      <p:sp>
        <p:nvSpPr>
          <p:cNvPr id="91" name="Google Shape;91;p17"/>
          <p:cNvSpPr txBox="1"/>
          <p:nvPr>
            <p:ph idx="1" type="body"/>
          </p:nvPr>
        </p:nvSpPr>
        <p:spPr>
          <a:xfrm>
            <a:off x="311700" y="1166875"/>
            <a:ext cx="8520600" cy="383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-"/>
            </a:pPr>
            <a:r>
              <a:rPr lang="uk" sz="2000">
                <a:solidFill>
                  <a:schemeClr val="lt1"/>
                </a:solidFill>
              </a:rPr>
              <a:t>УНІКАЛЬНІСТЬ</a:t>
            </a:r>
            <a:endParaRPr sz="2000">
              <a:solidFill>
                <a:schemeClr val="lt1"/>
              </a:solidFill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-"/>
            </a:pPr>
            <a:r>
              <a:rPr lang="uk" sz="2000">
                <a:solidFill>
                  <a:schemeClr val="lt1"/>
                </a:solidFill>
              </a:rPr>
              <a:t>ПРОСТОТА</a:t>
            </a:r>
            <a:endParaRPr sz="2000">
              <a:solidFill>
                <a:schemeClr val="lt1"/>
              </a:solidFill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-"/>
            </a:pPr>
            <a:r>
              <a:rPr lang="uk" sz="2000">
                <a:solidFill>
                  <a:schemeClr val="lt1"/>
                </a:solidFill>
              </a:rPr>
              <a:t>УНІВЕРСАЛЬНІСТЬ</a:t>
            </a:r>
            <a:endParaRPr sz="2000">
              <a:solidFill>
                <a:schemeClr val="lt1"/>
              </a:solidFill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-"/>
            </a:pPr>
            <a:r>
              <a:rPr lang="uk" sz="2000">
                <a:solidFill>
                  <a:schemeClr val="lt1"/>
                </a:solidFill>
              </a:rPr>
              <a:t>МІЖДИСЦИПЛІНАРНІСТЬ</a:t>
            </a:r>
            <a:endParaRPr sz="2000">
              <a:solidFill>
                <a:schemeClr val="lt1"/>
              </a:solidFill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-"/>
            </a:pPr>
            <a:r>
              <a:rPr lang="uk" sz="2000">
                <a:solidFill>
                  <a:schemeClr val="lt1"/>
                </a:solidFill>
              </a:rPr>
              <a:t>ЦІЛЕПОКЛАДАННЯ</a:t>
            </a:r>
            <a:endParaRPr sz="2000">
              <a:solidFill>
                <a:schemeClr val="lt1"/>
              </a:solidFill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-"/>
            </a:pPr>
            <a:r>
              <a:rPr lang="uk" sz="2000">
                <a:solidFill>
                  <a:schemeClr val="lt1"/>
                </a:solidFill>
              </a:rPr>
              <a:t>РЕЗУЛЬТАТИВНІСТЬ</a:t>
            </a:r>
            <a:endParaRPr sz="2000">
              <a:solidFill>
                <a:schemeClr val="lt1"/>
              </a:solidFill>
            </a:endParaRPr>
          </a:p>
        </p:txBody>
      </p:sp>
      <p:pic>
        <p:nvPicPr>
          <p:cNvPr id="92" name="Google Shape;9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1999" y="1365774"/>
            <a:ext cx="3721900" cy="26346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/>
          <p:nvPr>
            <p:ph type="title"/>
          </p:nvPr>
        </p:nvSpPr>
        <p:spPr>
          <a:xfrm>
            <a:off x="311700" y="168900"/>
            <a:ext cx="8520600" cy="875100"/>
          </a:xfrm>
          <a:prstGeom prst="rect">
            <a:avLst/>
          </a:prstGeom>
          <a:solidFill>
            <a:srgbClr val="274E13"/>
          </a:solidFill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FFD9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ПОКАЗНИКИ РЕЗУЛЬТАТИВН</a:t>
            </a:r>
            <a:r>
              <a:rPr lang="uk">
                <a:solidFill>
                  <a:srgbClr val="FFD9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ОСТІ ТЕХНОЛОГІЙ СОЦІАЛЬНОЇ РОБОТИ</a:t>
            </a:r>
            <a:r>
              <a:rPr lang="uk" u="sng">
                <a:solidFill>
                  <a:srgbClr val="FFD9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>
              <a:solidFill>
                <a:srgbClr val="FFD966"/>
              </a:solidFill>
            </a:endParaRPr>
          </a:p>
        </p:txBody>
      </p:sp>
      <p:sp>
        <p:nvSpPr>
          <p:cNvPr id="98" name="Google Shape;98;p18"/>
          <p:cNvSpPr txBox="1"/>
          <p:nvPr>
            <p:ph idx="1" type="body"/>
          </p:nvPr>
        </p:nvSpPr>
        <p:spPr>
          <a:xfrm>
            <a:off x="311700" y="1166875"/>
            <a:ext cx="8520600" cy="383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AutoNum type="arabicPeriod"/>
            </a:pPr>
            <a:r>
              <a:rPr lang="uk" sz="2000">
                <a:solidFill>
                  <a:schemeClr val="lt1"/>
                </a:solidFill>
              </a:rPr>
              <a:t>ЗАДОВОЛЕННЯ ПОТРЕБИ ЛЮДИНИ/СІМ’Ї ЩОДО ВИХОДУ ЗІ СКЛАДНОЇ ЖИТТЄВОЇ СИТУАЦІЇ;</a:t>
            </a:r>
            <a:endParaRPr sz="2000">
              <a:solidFill>
                <a:schemeClr val="lt1"/>
              </a:solidFill>
            </a:endParaRPr>
          </a:p>
          <a:p>
            <a:pPr indent="-355600" lvl="0" marL="45720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AutoNum type="arabicPeriod"/>
            </a:pPr>
            <a:r>
              <a:rPr lang="uk" sz="2000">
                <a:solidFill>
                  <a:schemeClr val="lt1"/>
                </a:solidFill>
              </a:rPr>
              <a:t>СВОЄЧАСНІСТЬ І ПОВНОТА НАДАННЯ ДОПОМОГИ АБО ПІДТРИМКИ ЛЮДИНІ/СІМ’Ї;</a:t>
            </a:r>
            <a:endParaRPr sz="2000">
              <a:solidFill>
                <a:schemeClr val="lt1"/>
              </a:solidFill>
            </a:endParaRPr>
          </a:p>
          <a:p>
            <a:pPr indent="-355600" lvl="0" marL="45720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AutoNum type="arabicPeriod"/>
            </a:pPr>
            <a:r>
              <a:rPr lang="uk" sz="2000">
                <a:solidFill>
                  <a:schemeClr val="lt1"/>
                </a:solidFill>
              </a:rPr>
              <a:t>ВКЛЮЧЕННЯ ЛЮДИНИ АБО ЧЛЕНІВ СІМ’Ї У СИСТЕМУ СОЦІАЛЬНИХ ВІДНОСИН І САМОСТІЙНЕ ЖИТТЄЗАБЕЗПЕЧЕННЯ</a:t>
            </a:r>
            <a:endParaRPr sz="2000">
              <a:solidFill>
                <a:schemeClr val="lt1"/>
              </a:solidFill>
            </a:endParaRPr>
          </a:p>
        </p:txBody>
      </p:sp>
      <p:pic>
        <p:nvPicPr>
          <p:cNvPr id="99" name="Google Shape;9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34900" y="3613325"/>
            <a:ext cx="3997400" cy="1392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Paperback">
  <a:themeElements>
    <a:clrScheme name="Paperback">
      <a:dk1>
        <a:srgbClr val="000000"/>
      </a:dk1>
      <a:lt1>
        <a:srgbClr val="FFFFFF"/>
      </a:lt1>
      <a:dk2>
        <a:srgbClr val="00695C"/>
      </a:dk2>
      <a:lt2>
        <a:srgbClr val="26A69A"/>
      </a:lt2>
      <a:accent1>
        <a:srgbClr val="FFFBF0"/>
      </a:accent1>
      <a:accent2>
        <a:srgbClr val="B7B7B7"/>
      </a:accent2>
      <a:accent3>
        <a:srgbClr val="FB8C00"/>
      </a:accent3>
      <a:accent4>
        <a:srgbClr val="80CBC4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