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79" r:id="rId3"/>
    <p:sldId id="257" r:id="rId4"/>
    <p:sldId id="258" r:id="rId5"/>
    <p:sldId id="264" r:id="rId6"/>
    <p:sldId id="259" r:id="rId7"/>
    <p:sldId id="265" r:id="rId8"/>
    <p:sldId id="267" r:id="rId9"/>
    <p:sldId id="268" r:id="rId10"/>
    <p:sldId id="269" r:id="rId11"/>
    <p:sldId id="266" r:id="rId12"/>
    <p:sldId id="260" r:id="rId13"/>
    <p:sldId id="270" r:id="rId14"/>
    <p:sldId id="271" r:id="rId15"/>
    <p:sldId id="272" r:id="rId16"/>
    <p:sldId id="273" r:id="rId17"/>
    <p:sldId id="274" r:id="rId18"/>
    <p:sldId id="275" r:id="rId19"/>
    <p:sldId id="276" r:id="rId20"/>
    <p:sldId id="278" r:id="rId21"/>
    <p:sldId id="277" r:id="rId22"/>
    <p:sldId id="262" r:id="rId23"/>
    <p:sldId id="263" r:id="rId24"/>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721" autoAdjust="0"/>
  </p:normalViewPr>
  <p:slideViewPr>
    <p:cSldViewPr>
      <p:cViewPr>
        <p:scale>
          <a:sx n="80" d="100"/>
          <a:sy n="80" d="100"/>
        </p:scale>
        <p:origin x="-108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C8604B-C81F-4CBB-A8F5-D684516AF3E1}" type="doc">
      <dgm:prSet loTypeId="urn:microsoft.com/office/officeart/2008/layout/BendingPictureSemiTransparentText" loCatId="picture" qsTypeId="urn:microsoft.com/office/officeart/2005/8/quickstyle/simple1" qsCatId="simple" csTypeId="urn:microsoft.com/office/officeart/2005/8/colors/accent1_2" csCatId="accent1" phldr="0"/>
      <dgm:spPr/>
      <dgm:t>
        <a:bodyPr/>
        <a:lstStyle/>
        <a:p>
          <a:endParaRPr lang="uk-UA"/>
        </a:p>
      </dgm:t>
    </dgm:pt>
    <dgm:pt modelId="{DCB1BBA7-43AF-4F91-9759-A88129FE6822}" type="pres">
      <dgm:prSet presAssocID="{76C8604B-C81F-4CBB-A8F5-D684516AF3E1}" presName="Name0" presStyleCnt="0">
        <dgm:presLayoutVars>
          <dgm:dir/>
          <dgm:resizeHandles val="exact"/>
        </dgm:presLayoutVars>
      </dgm:prSet>
      <dgm:spPr/>
      <dgm:t>
        <a:bodyPr/>
        <a:lstStyle/>
        <a:p>
          <a:endParaRPr lang="uk-UA"/>
        </a:p>
      </dgm:t>
    </dgm:pt>
  </dgm:ptLst>
  <dgm:cxnLst>
    <dgm:cxn modelId="{24CD264C-2B77-4B90-B980-7100B39ADC3B}" type="presOf" srcId="{76C8604B-C81F-4CBB-A8F5-D684516AF3E1}" destId="{DCB1BBA7-43AF-4F91-9759-A88129FE6822}" srcOrd="0" destOrd="0" presId="urn:microsoft.com/office/officeart/2008/layout/BendingPictureSemiTransparentTex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5FB780-8A93-400B-BD55-14A8E293C44A}" type="doc">
      <dgm:prSet loTypeId="urn:microsoft.com/office/officeart/2005/8/layout/hProcess11" loCatId="process" qsTypeId="urn:microsoft.com/office/officeart/2005/8/quickstyle/simple1" qsCatId="simple" csTypeId="urn:microsoft.com/office/officeart/2005/8/colors/accent1_2" csCatId="accent1" phldr="1"/>
      <dgm:spPr/>
    </dgm:pt>
    <dgm:pt modelId="{98A2E012-5898-4E48-B978-137A0F1A22E4}">
      <dgm:prSet phldrT="[Текст]"/>
      <dgm:spPr/>
      <dgm:t>
        <a:bodyPr/>
        <a:lstStyle/>
        <a:p>
          <a:r>
            <a:rPr lang="en-US" dirty="0" smtClean="0"/>
            <a:t>Denial</a:t>
          </a:r>
          <a:endParaRPr lang="uk-UA" dirty="0"/>
        </a:p>
      </dgm:t>
    </dgm:pt>
    <dgm:pt modelId="{48953A6A-D262-458C-B1E4-752F40BA635B}" type="parTrans" cxnId="{9166C1A3-138B-4B9B-8BF6-835B66C04DE4}">
      <dgm:prSet/>
      <dgm:spPr/>
      <dgm:t>
        <a:bodyPr/>
        <a:lstStyle/>
        <a:p>
          <a:endParaRPr lang="uk-UA"/>
        </a:p>
      </dgm:t>
    </dgm:pt>
    <dgm:pt modelId="{92C67D69-7796-4A44-8F1C-A3299D73858A}" type="sibTrans" cxnId="{9166C1A3-138B-4B9B-8BF6-835B66C04DE4}">
      <dgm:prSet/>
      <dgm:spPr/>
      <dgm:t>
        <a:bodyPr/>
        <a:lstStyle/>
        <a:p>
          <a:endParaRPr lang="uk-UA"/>
        </a:p>
      </dgm:t>
    </dgm:pt>
    <dgm:pt modelId="{BF984551-6CCE-480B-B298-20D6F48654EF}">
      <dgm:prSet phldrT="[Текст]"/>
      <dgm:spPr/>
      <dgm:t>
        <a:bodyPr/>
        <a:lstStyle/>
        <a:p>
          <a:r>
            <a:rPr lang="en-US" dirty="0" smtClean="0"/>
            <a:t>Defense</a:t>
          </a:r>
          <a:endParaRPr lang="uk-UA" dirty="0"/>
        </a:p>
      </dgm:t>
    </dgm:pt>
    <dgm:pt modelId="{33F08B60-A23E-47AC-840C-5840665F9087}" type="parTrans" cxnId="{F1871D57-FBDE-4CAB-87AA-ABBE0A6051A2}">
      <dgm:prSet/>
      <dgm:spPr/>
      <dgm:t>
        <a:bodyPr/>
        <a:lstStyle/>
        <a:p>
          <a:endParaRPr lang="uk-UA"/>
        </a:p>
      </dgm:t>
    </dgm:pt>
    <dgm:pt modelId="{410CEF30-2C9F-4186-9CDB-58C33DD10D27}" type="sibTrans" cxnId="{F1871D57-FBDE-4CAB-87AA-ABBE0A6051A2}">
      <dgm:prSet/>
      <dgm:spPr/>
      <dgm:t>
        <a:bodyPr/>
        <a:lstStyle/>
        <a:p>
          <a:endParaRPr lang="uk-UA"/>
        </a:p>
      </dgm:t>
    </dgm:pt>
    <dgm:pt modelId="{C9742CB4-0CC5-4ACE-9C49-9E3ECB3550EE}">
      <dgm:prSet phldrT="[Текст]"/>
      <dgm:spPr/>
      <dgm:t>
        <a:bodyPr/>
        <a:lstStyle/>
        <a:p>
          <a:r>
            <a:rPr lang="en-US" dirty="0" smtClean="0"/>
            <a:t>Minimization</a:t>
          </a:r>
          <a:endParaRPr lang="uk-UA" dirty="0"/>
        </a:p>
      </dgm:t>
    </dgm:pt>
    <dgm:pt modelId="{1B7EC852-36D4-4FFB-9D51-04FA4489469D}" type="parTrans" cxnId="{5D10A8C7-19A7-42D4-A124-9C454967DE5A}">
      <dgm:prSet/>
      <dgm:spPr/>
      <dgm:t>
        <a:bodyPr/>
        <a:lstStyle/>
        <a:p>
          <a:endParaRPr lang="uk-UA"/>
        </a:p>
      </dgm:t>
    </dgm:pt>
    <dgm:pt modelId="{2BC417FB-7689-4F8C-8366-86EDABD6F20D}" type="sibTrans" cxnId="{5D10A8C7-19A7-42D4-A124-9C454967DE5A}">
      <dgm:prSet/>
      <dgm:spPr/>
      <dgm:t>
        <a:bodyPr/>
        <a:lstStyle/>
        <a:p>
          <a:endParaRPr lang="uk-UA"/>
        </a:p>
      </dgm:t>
    </dgm:pt>
    <dgm:pt modelId="{4A27104E-15C5-42B2-8A4B-4CEBFBA5D633}">
      <dgm:prSet phldrT="[Текст]"/>
      <dgm:spPr/>
      <dgm:t>
        <a:bodyPr/>
        <a:lstStyle/>
        <a:p>
          <a:r>
            <a:rPr lang="en-US" dirty="0" smtClean="0"/>
            <a:t>Acceptance</a:t>
          </a:r>
          <a:endParaRPr lang="uk-UA" dirty="0"/>
        </a:p>
      </dgm:t>
    </dgm:pt>
    <dgm:pt modelId="{C9182DEF-3DDA-4B66-9092-89A819C9B5FD}" type="parTrans" cxnId="{E95E345C-961A-4741-A384-5E1938753E6B}">
      <dgm:prSet/>
      <dgm:spPr/>
      <dgm:t>
        <a:bodyPr/>
        <a:lstStyle/>
        <a:p>
          <a:endParaRPr lang="uk-UA"/>
        </a:p>
      </dgm:t>
    </dgm:pt>
    <dgm:pt modelId="{EFD1F08E-5617-4FC6-B1EA-2B1372E7DF22}" type="sibTrans" cxnId="{E95E345C-961A-4741-A384-5E1938753E6B}">
      <dgm:prSet/>
      <dgm:spPr/>
      <dgm:t>
        <a:bodyPr/>
        <a:lstStyle/>
        <a:p>
          <a:endParaRPr lang="uk-UA"/>
        </a:p>
      </dgm:t>
    </dgm:pt>
    <dgm:pt modelId="{51AD506E-0A7F-42D0-BA67-73FBA22CA40B}">
      <dgm:prSet phldrT="[Текст]"/>
      <dgm:spPr/>
      <dgm:t>
        <a:bodyPr/>
        <a:lstStyle/>
        <a:p>
          <a:r>
            <a:rPr lang="en-US" dirty="0" smtClean="0"/>
            <a:t>Adaptation</a:t>
          </a:r>
          <a:endParaRPr lang="uk-UA" dirty="0"/>
        </a:p>
      </dgm:t>
    </dgm:pt>
    <dgm:pt modelId="{9E6F0120-5816-4B87-B4C8-5661B9E9ECBD}" type="parTrans" cxnId="{84705FBD-06CC-4953-97EF-7ADAC649A10C}">
      <dgm:prSet/>
      <dgm:spPr/>
      <dgm:t>
        <a:bodyPr/>
        <a:lstStyle/>
        <a:p>
          <a:endParaRPr lang="uk-UA"/>
        </a:p>
      </dgm:t>
    </dgm:pt>
    <dgm:pt modelId="{52E63336-9584-4C17-9831-E8B1A66FF5C1}" type="sibTrans" cxnId="{84705FBD-06CC-4953-97EF-7ADAC649A10C}">
      <dgm:prSet/>
      <dgm:spPr/>
      <dgm:t>
        <a:bodyPr/>
        <a:lstStyle/>
        <a:p>
          <a:endParaRPr lang="uk-UA"/>
        </a:p>
      </dgm:t>
    </dgm:pt>
    <dgm:pt modelId="{1ABF5274-08CD-4E3B-AAA8-740B9543D6A1}">
      <dgm:prSet phldrT="[Текст]"/>
      <dgm:spPr/>
      <dgm:t>
        <a:bodyPr/>
        <a:lstStyle/>
        <a:p>
          <a:r>
            <a:rPr lang="en-US" dirty="0" smtClean="0"/>
            <a:t>Integration</a:t>
          </a:r>
          <a:endParaRPr lang="uk-UA" dirty="0"/>
        </a:p>
      </dgm:t>
    </dgm:pt>
    <dgm:pt modelId="{059A704F-1F92-4463-ACD6-243D44BF0F28}" type="parTrans" cxnId="{6A8A48E6-D00E-410A-BF02-18D89265E729}">
      <dgm:prSet/>
      <dgm:spPr/>
      <dgm:t>
        <a:bodyPr/>
        <a:lstStyle/>
        <a:p>
          <a:endParaRPr lang="uk-UA"/>
        </a:p>
      </dgm:t>
    </dgm:pt>
    <dgm:pt modelId="{3FA54C0A-F768-45DD-ABA9-CB824D5683A9}" type="sibTrans" cxnId="{6A8A48E6-D00E-410A-BF02-18D89265E729}">
      <dgm:prSet/>
      <dgm:spPr/>
      <dgm:t>
        <a:bodyPr/>
        <a:lstStyle/>
        <a:p>
          <a:endParaRPr lang="uk-UA"/>
        </a:p>
      </dgm:t>
    </dgm:pt>
    <dgm:pt modelId="{4496BFF6-FF0D-4E66-82F5-DF01D6742D74}" type="pres">
      <dgm:prSet presAssocID="{375FB780-8A93-400B-BD55-14A8E293C44A}" presName="Name0" presStyleCnt="0">
        <dgm:presLayoutVars>
          <dgm:dir/>
          <dgm:resizeHandles val="exact"/>
        </dgm:presLayoutVars>
      </dgm:prSet>
      <dgm:spPr/>
    </dgm:pt>
    <dgm:pt modelId="{87751DCF-94CF-4934-B3D6-103CC5781513}" type="pres">
      <dgm:prSet presAssocID="{375FB780-8A93-400B-BD55-14A8E293C44A}" presName="arrow" presStyleLbl="bgShp" presStyleIdx="0" presStyleCnt="1"/>
      <dgm:spPr/>
    </dgm:pt>
    <dgm:pt modelId="{74C8858E-1B2F-4B56-BC27-5E742EB45252}" type="pres">
      <dgm:prSet presAssocID="{375FB780-8A93-400B-BD55-14A8E293C44A}" presName="points" presStyleCnt="0"/>
      <dgm:spPr/>
    </dgm:pt>
    <dgm:pt modelId="{60758F0D-C6B5-4C1D-86C4-7B2BB6861AFB}" type="pres">
      <dgm:prSet presAssocID="{98A2E012-5898-4E48-B978-137A0F1A22E4}" presName="compositeA" presStyleCnt="0"/>
      <dgm:spPr/>
    </dgm:pt>
    <dgm:pt modelId="{36190319-113F-4469-986D-658C096653EC}" type="pres">
      <dgm:prSet presAssocID="{98A2E012-5898-4E48-B978-137A0F1A22E4}" presName="textA" presStyleLbl="revTx" presStyleIdx="0" presStyleCnt="6" custScaleX="56049" custScaleY="97808">
        <dgm:presLayoutVars>
          <dgm:bulletEnabled val="1"/>
        </dgm:presLayoutVars>
      </dgm:prSet>
      <dgm:spPr/>
      <dgm:t>
        <a:bodyPr/>
        <a:lstStyle/>
        <a:p>
          <a:endParaRPr lang="uk-UA"/>
        </a:p>
      </dgm:t>
    </dgm:pt>
    <dgm:pt modelId="{32214DA7-33F4-48BC-90EC-0EB2837D5A42}" type="pres">
      <dgm:prSet presAssocID="{98A2E012-5898-4E48-B978-137A0F1A22E4}" presName="circleA" presStyleLbl="node1" presStyleIdx="0" presStyleCnt="6"/>
      <dgm:spPr/>
    </dgm:pt>
    <dgm:pt modelId="{19319836-B8CD-4725-943C-6D91777C0F68}" type="pres">
      <dgm:prSet presAssocID="{98A2E012-5898-4E48-B978-137A0F1A22E4}" presName="spaceA" presStyleCnt="0"/>
      <dgm:spPr/>
    </dgm:pt>
    <dgm:pt modelId="{FFC41756-2C04-40D3-B280-6F08E653B769}" type="pres">
      <dgm:prSet presAssocID="{92C67D69-7796-4A44-8F1C-A3299D73858A}" presName="space" presStyleCnt="0"/>
      <dgm:spPr/>
    </dgm:pt>
    <dgm:pt modelId="{540587D1-5154-4AB2-BACD-040C1188D936}" type="pres">
      <dgm:prSet presAssocID="{BF984551-6CCE-480B-B298-20D6F48654EF}" presName="compositeB" presStyleCnt="0"/>
      <dgm:spPr/>
    </dgm:pt>
    <dgm:pt modelId="{8FA22F68-C247-4067-8510-4D236167FEB7}" type="pres">
      <dgm:prSet presAssocID="{BF984551-6CCE-480B-B298-20D6F48654EF}" presName="textB" presStyleLbl="revTx" presStyleIdx="1" presStyleCnt="6">
        <dgm:presLayoutVars>
          <dgm:bulletEnabled val="1"/>
        </dgm:presLayoutVars>
      </dgm:prSet>
      <dgm:spPr/>
      <dgm:t>
        <a:bodyPr/>
        <a:lstStyle/>
        <a:p>
          <a:endParaRPr lang="uk-UA"/>
        </a:p>
      </dgm:t>
    </dgm:pt>
    <dgm:pt modelId="{B3514CF8-CD12-4750-9B37-CA4FBCDE0F47}" type="pres">
      <dgm:prSet presAssocID="{BF984551-6CCE-480B-B298-20D6F48654EF}" presName="circleB" presStyleLbl="node1" presStyleIdx="1" presStyleCnt="6"/>
      <dgm:spPr/>
    </dgm:pt>
    <dgm:pt modelId="{96E3BB8E-13BD-4300-A464-036C84BECA04}" type="pres">
      <dgm:prSet presAssocID="{BF984551-6CCE-480B-B298-20D6F48654EF}" presName="spaceB" presStyleCnt="0"/>
      <dgm:spPr/>
    </dgm:pt>
    <dgm:pt modelId="{37EE843F-D6F0-4F71-A336-1D2A4D9B7986}" type="pres">
      <dgm:prSet presAssocID="{410CEF30-2C9F-4186-9CDB-58C33DD10D27}" presName="space" presStyleCnt="0"/>
      <dgm:spPr/>
    </dgm:pt>
    <dgm:pt modelId="{435BDF7C-2225-44B3-A01F-E01AD3902E15}" type="pres">
      <dgm:prSet presAssocID="{C9742CB4-0CC5-4ACE-9C49-9E3ECB3550EE}" presName="compositeA" presStyleCnt="0"/>
      <dgm:spPr/>
    </dgm:pt>
    <dgm:pt modelId="{72D872F1-34BA-4553-A1EC-C4C56D4F5165}" type="pres">
      <dgm:prSet presAssocID="{C9742CB4-0CC5-4ACE-9C49-9E3ECB3550EE}" presName="textA" presStyleLbl="revTx" presStyleIdx="2" presStyleCnt="6">
        <dgm:presLayoutVars>
          <dgm:bulletEnabled val="1"/>
        </dgm:presLayoutVars>
      </dgm:prSet>
      <dgm:spPr/>
      <dgm:t>
        <a:bodyPr/>
        <a:lstStyle/>
        <a:p>
          <a:endParaRPr lang="uk-UA"/>
        </a:p>
      </dgm:t>
    </dgm:pt>
    <dgm:pt modelId="{9DFAD8EA-E0D0-4A09-8CF5-11B2B2B56903}" type="pres">
      <dgm:prSet presAssocID="{C9742CB4-0CC5-4ACE-9C49-9E3ECB3550EE}" presName="circleA" presStyleLbl="node1" presStyleIdx="2" presStyleCnt="6"/>
      <dgm:spPr/>
    </dgm:pt>
    <dgm:pt modelId="{638EAE9B-71AD-4365-AA47-FD2C972AA21B}" type="pres">
      <dgm:prSet presAssocID="{C9742CB4-0CC5-4ACE-9C49-9E3ECB3550EE}" presName="spaceA" presStyleCnt="0"/>
      <dgm:spPr/>
    </dgm:pt>
    <dgm:pt modelId="{F1D9D297-CFE2-4CA5-88A9-BA3B00F3543D}" type="pres">
      <dgm:prSet presAssocID="{2BC417FB-7689-4F8C-8366-86EDABD6F20D}" presName="space" presStyleCnt="0"/>
      <dgm:spPr/>
    </dgm:pt>
    <dgm:pt modelId="{8FD89D75-86FE-4E30-B27A-800E7189D172}" type="pres">
      <dgm:prSet presAssocID="{4A27104E-15C5-42B2-8A4B-4CEBFBA5D633}" presName="compositeB" presStyleCnt="0"/>
      <dgm:spPr/>
    </dgm:pt>
    <dgm:pt modelId="{881BCDF8-CC8D-4D76-845A-11C39A0E345E}" type="pres">
      <dgm:prSet presAssocID="{4A27104E-15C5-42B2-8A4B-4CEBFBA5D633}" presName="textB" presStyleLbl="revTx" presStyleIdx="3" presStyleCnt="6">
        <dgm:presLayoutVars>
          <dgm:bulletEnabled val="1"/>
        </dgm:presLayoutVars>
      </dgm:prSet>
      <dgm:spPr/>
      <dgm:t>
        <a:bodyPr/>
        <a:lstStyle/>
        <a:p>
          <a:endParaRPr lang="uk-UA"/>
        </a:p>
      </dgm:t>
    </dgm:pt>
    <dgm:pt modelId="{6893EF5E-4CCA-4972-902B-472A70336E78}" type="pres">
      <dgm:prSet presAssocID="{4A27104E-15C5-42B2-8A4B-4CEBFBA5D633}" presName="circleB" presStyleLbl="node1" presStyleIdx="3" presStyleCnt="6"/>
      <dgm:spPr/>
    </dgm:pt>
    <dgm:pt modelId="{CBB0CE7C-8747-4F3A-B43F-F82AC8176F73}" type="pres">
      <dgm:prSet presAssocID="{4A27104E-15C5-42B2-8A4B-4CEBFBA5D633}" presName="spaceB" presStyleCnt="0"/>
      <dgm:spPr/>
    </dgm:pt>
    <dgm:pt modelId="{5E1C6C70-2F7C-4CDE-AD07-CD045EE9D7E1}" type="pres">
      <dgm:prSet presAssocID="{EFD1F08E-5617-4FC6-B1EA-2B1372E7DF22}" presName="space" presStyleCnt="0"/>
      <dgm:spPr/>
    </dgm:pt>
    <dgm:pt modelId="{ADD79FAD-F458-473C-9BE4-57C80DE3A7F5}" type="pres">
      <dgm:prSet presAssocID="{51AD506E-0A7F-42D0-BA67-73FBA22CA40B}" presName="compositeA" presStyleCnt="0"/>
      <dgm:spPr/>
    </dgm:pt>
    <dgm:pt modelId="{8B8C6832-422F-4F01-B142-73EE8CE89545}" type="pres">
      <dgm:prSet presAssocID="{51AD506E-0A7F-42D0-BA67-73FBA22CA40B}" presName="textA" presStyleLbl="revTx" presStyleIdx="4" presStyleCnt="6">
        <dgm:presLayoutVars>
          <dgm:bulletEnabled val="1"/>
        </dgm:presLayoutVars>
      </dgm:prSet>
      <dgm:spPr/>
      <dgm:t>
        <a:bodyPr/>
        <a:lstStyle/>
        <a:p>
          <a:endParaRPr lang="uk-UA"/>
        </a:p>
      </dgm:t>
    </dgm:pt>
    <dgm:pt modelId="{74581E56-C0B4-490C-92D6-799D7E348E8A}" type="pres">
      <dgm:prSet presAssocID="{51AD506E-0A7F-42D0-BA67-73FBA22CA40B}" presName="circleA" presStyleLbl="node1" presStyleIdx="4" presStyleCnt="6"/>
      <dgm:spPr/>
    </dgm:pt>
    <dgm:pt modelId="{00D08BF4-6192-405A-88F5-0071358BAC8B}" type="pres">
      <dgm:prSet presAssocID="{51AD506E-0A7F-42D0-BA67-73FBA22CA40B}" presName="spaceA" presStyleCnt="0"/>
      <dgm:spPr/>
    </dgm:pt>
    <dgm:pt modelId="{07B261C9-578B-4E79-942F-B4F4229254D5}" type="pres">
      <dgm:prSet presAssocID="{52E63336-9584-4C17-9831-E8B1A66FF5C1}" presName="space" presStyleCnt="0"/>
      <dgm:spPr/>
    </dgm:pt>
    <dgm:pt modelId="{918B0AFD-0F6B-4C17-8B7B-07B3F93B7D08}" type="pres">
      <dgm:prSet presAssocID="{1ABF5274-08CD-4E3B-AAA8-740B9543D6A1}" presName="compositeB" presStyleCnt="0"/>
      <dgm:spPr/>
    </dgm:pt>
    <dgm:pt modelId="{1237B0E8-D916-48DC-8BF4-7CFC54B71C8C}" type="pres">
      <dgm:prSet presAssocID="{1ABF5274-08CD-4E3B-AAA8-740B9543D6A1}" presName="textB" presStyleLbl="revTx" presStyleIdx="5" presStyleCnt="6">
        <dgm:presLayoutVars>
          <dgm:bulletEnabled val="1"/>
        </dgm:presLayoutVars>
      </dgm:prSet>
      <dgm:spPr/>
      <dgm:t>
        <a:bodyPr/>
        <a:lstStyle/>
        <a:p>
          <a:endParaRPr lang="uk-UA"/>
        </a:p>
      </dgm:t>
    </dgm:pt>
    <dgm:pt modelId="{B28CB3F1-491C-4A35-A52C-1F3A909ED29F}" type="pres">
      <dgm:prSet presAssocID="{1ABF5274-08CD-4E3B-AAA8-740B9543D6A1}" presName="circleB" presStyleLbl="node1" presStyleIdx="5" presStyleCnt="6"/>
      <dgm:spPr/>
    </dgm:pt>
    <dgm:pt modelId="{E6AB14D9-8330-4228-9014-9431DD950B08}" type="pres">
      <dgm:prSet presAssocID="{1ABF5274-08CD-4E3B-AAA8-740B9543D6A1}" presName="spaceB" presStyleCnt="0"/>
      <dgm:spPr/>
    </dgm:pt>
  </dgm:ptLst>
  <dgm:cxnLst>
    <dgm:cxn modelId="{20735760-9EB2-499D-B72D-8FA4FB244B0E}" type="presOf" srcId="{98A2E012-5898-4E48-B978-137A0F1A22E4}" destId="{36190319-113F-4469-986D-658C096653EC}" srcOrd="0" destOrd="0" presId="urn:microsoft.com/office/officeart/2005/8/layout/hProcess11"/>
    <dgm:cxn modelId="{E95E345C-961A-4741-A384-5E1938753E6B}" srcId="{375FB780-8A93-400B-BD55-14A8E293C44A}" destId="{4A27104E-15C5-42B2-8A4B-4CEBFBA5D633}" srcOrd="3" destOrd="0" parTransId="{C9182DEF-3DDA-4B66-9092-89A819C9B5FD}" sibTransId="{EFD1F08E-5617-4FC6-B1EA-2B1372E7DF22}"/>
    <dgm:cxn modelId="{5D10A8C7-19A7-42D4-A124-9C454967DE5A}" srcId="{375FB780-8A93-400B-BD55-14A8E293C44A}" destId="{C9742CB4-0CC5-4ACE-9C49-9E3ECB3550EE}" srcOrd="2" destOrd="0" parTransId="{1B7EC852-36D4-4FFB-9D51-04FA4489469D}" sibTransId="{2BC417FB-7689-4F8C-8366-86EDABD6F20D}"/>
    <dgm:cxn modelId="{525B3D21-661F-4929-888B-9FADA15E1577}" type="presOf" srcId="{C9742CB4-0CC5-4ACE-9C49-9E3ECB3550EE}" destId="{72D872F1-34BA-4553-A1EC-C4C56D4F5165}" srcOrd="0" destOrd="0" presId="urn:microsoft.com/office/officeart/2005/8/layout/hProcess11"/>
    <dgm:cxn modelId="{2D100F33-2C56-4F0B-9CAF-3CDCE9E8BB86}" type="presOf" srcId="{51AD506E-0A7F-42D0-BA67-73FBA22CA40B}" destId="{8B8C6832-422F-4F01-B142-73EE8CE89545}" srcOrd="0" destOrd="0" presId="urn:microsoft.com/office/officeart/2005/8/layout/hProcess11"/>
    <dgm:cxn modelId="{6A8A48E6-D00E-410A-BF02-18D89265E729}" srcId="{375FB780-8A93-400B-BD55-14A8E293C44A}" destId="{1ABF5274-08CD-4E3B-AAA8-740B9543D6A1}" srcOrd="5" destOrd="0" parTransId="{059A704F-1F92-4463-ACD6-243D44BF0F28}" sibTransId="{3FA54C0A-F768-45DD-ABA9-CB824D5683A9}"/>
    <dgm:cxn modelId="{A091370C-2619-4CE2-8849-346247E1DE03}" type="presOf" srcId="{1ABF5274-08CD-4E3B-AAA8-740B9543D6A1}" destId="{1237B0E8-D916-48DC-8BF4-7CFC54B71C8C}" srcOrd="0" destOrd="0" presId="urn:microsoft.com/office/officeart/2005/8/layout/hProcess11"/>
    <dgm:cxn modelId="{F1871D57-FBDE-4CAB-87AA-ABBE0A6051A2}" srcId="{375FB780-8A93-400B-BD55-14A8E293C44A}" destId="{BF984551-6CCE-480B-B298-20D6F48654EF}" srcOrd="1" destOrd="0" parTransId="{33F08B60-A23E-47AC-840C-5840665F9087}" sibTransId="{410CEF30-2C9F-4186-9CDB-58C33DD10D27}"/>
    <dgm:cxn modelId="{E5BACB29-81DD-48EE-B97C-2BBEB2C794E0}" type="presOf" srcId="{4A27104E-15C5-42B2-8A4B-4CEBFBA5D633}" destId="{881BCDF8-CC8D-4D76-845A-11C39A0E345E}" srcOrd="0" destOrd="0" presId="urn:microsoft.com/office/officeart/2005/8/layout/hProcess11"/>
    <dgm:cxn modelId="{1FB06C20-ECE2-46E2-8DD9-94F5F145BDE9}" type="presOf" srcId="{BF984551-6CCE-480B-B298-20D6F48654EF}" destId="{8FA22F68-C247-4067-8510-4D236167FEB7}" srcOrd="0" destOrd="0" presId="urn:microsoft.com/office/officeart/2005/8/layout/hProcess11"/>
    <dgm:cxn modelId="{84705FBD-06CC-4953-97EF-7ADAC649A10C}" srcId="{375FB780-8A93-400B-BD55-14A8E293C44A}" destId="{51AD506E-0A7F-42D0-BA67-73FBA22CA40B}" srcOrd="4" destOrd="0" parTransId="{9E6F0120-5816-4B87-B4C8-5661B9E9ECBD}" sibTransId="{52E63336-9584-4C17-9831-E8B1A66FF5C1}"/>
    <dgm:cxn modelId="{29640C89-73EB-441A-B3F5-A721943F13DF}" type="presOf" srcId="{375FB780-8A93-400B-BD55-14A8E293C44A}" destId="{4496BFF6-FF0D-4E66-82F5-DF01D6742D74}" srcOrd="0" destOrd="0" presId="urn:microsoft.com/office/officeart/2005/8/layout/hProcess11"/>
    <dgm:cxn modelId="{9166C1A3-138B-4B9B-8BF6-835B66C04DE4}" srcId="{375FB780-8A93-400B-BD55-14A8E293C44A}" destId="{98A2E012-5898-4E48-B978-137A0F1A22E4}" srcOrd="0" destOrd="0" parTransId="{48953A6A-D262-458C-B1E4-752F40BA635B}" sibTransId="{92C67D69-7796-4A44-8F1C-A3299D73858A}"/>
    <dgm:cxn modelId="{E85EF5FA-768D-48BD-BD69-58BC112DB3E1}" type="presParOf" srcId="{4496BFF6-FF0D-4E66-82F5-DF01D6742D74}" destId="{87751DCF-94CF-4934-B3D6-103CC5781513}" srcOrd="0" destOrd="0" presId="urn:microsoft.com/office/officeart/2005/8/layout/hProcess11"/>
    <dgm:cxn modelId="{375F2F93-C649-4508-8EE4-044EA0A8E0FB}" type="presParOf" srcId="{4496BFF6-FF0D-4E66-82F5-DF01D6742D74}" destId="{74C8858E-1B2F-4B56-BC27-5E742EB45252}" srcOrd="1" destOrd="0" presId="urn:microsoft.com/office/officeart/2005/8/layout/hProcess11"/>
    <dgm:cxn modelId="{1D4D7A12-1193-470F-A16F-CFFC2719EB7D}" type="presParOf" srcId="{74C8858E-1B2F-4B56-BC27-5E742EB45252}" destId="{60758F0D-C6B5-4C1D-86C4-7B2BB6861AFB}" srcOrd="0" destOrd="0" presId="urn:microsoft.com/office/officeart/2005/8/layout/hProcess11"/>
    <dgm:cxn modelId="{9544A20F-39C6-4D7E-AB66-DEDE88A548BE}" type="presParOf" srcId="{60758F0D-C6B5-4C1D-86C4-7B2BB6861AFB}" destId="{36190319-113F-4469-986D-658C096653EC}" srcOrd="0" destOrd="0" presId="urn:microsoft.com/office/officeart/2005/8/layout/hProcess11"/>
    <dgm:cxn modelId="{4B626AE7-1F29-40E0-A00F-C976FDCFAD61}" type="presParOf" srcId="{60758F0D-C6B5-4C1D-86C4-7B2BB6861AFB}" destId="{32214DA7-33F4-48BC-90EC-0EB2837D5A42}" srcOrd="1" destOrd="0" presId="urn:microsoft.com/office/officeart/2005/8/layout/hProcess11"/>
    <dgm:cxn modelId="{C6F50BE5-A7E8-44E0-89CA-C3A24DAE07A1}" type="presParOf" srcId="{60758F0D-C6B5-4C1D-86C4-7B2BB6861AFB}" destId="{19319836-B8CD-4725-943C-6D91777C0F68}" srcOrd="2" destOrd="0" presId="urn:microsoft.com/office/officeart/2005/8/layout/hProcess11"/>
    <dgm:cxn modelId="{E302C3DB-7FAF-40F6-AE1D-CBE21EC67242}" type="presParOf" srcId="{74C8858E-1B2F-4B56-BC27-5E742EB45252}" destId="{FFC41756-2C04-40D3-B280-6F08E653B769}" srcOrd="1" destOrd="0" presId="urn:microsoft.com/office/officeart/2005/8/layout/hProcess11"/>
    <dgm:cxn modelId="{10E188B6-EFE6-483D-84D1-3F09101DDB95}" type="presParOf" srcId="{74C8858E-1B2F-4B56-BC27-5E742EB45252}" destId="{540587D1-5154-4AB2-BACD-040C1188D936}" srcOrd="2" destOrd="0" presId="urn:microsoft.com/office/officeart/2005/8/layout/hProcess11"/>
    <dgm:cxn modelId="{E6EFC49B-0333-4B05-A89D-5A6E4701752A}" type="presParOf" srcId="{540587D1-5154-4AB2-BACD-040C1188D936}" destId="{8FA22F68-C247-4067-8510-4D236167FEB7}" srcOrd="0" destOrd="0" presId="urn:microsoft.com/office/officeart/2005/8/layout/hProcess11"/>
    <dgm:cxn modelId="{C03790F7-DFC6-47C8-84B1-75C8944F990E}" type="presParOf" srcId="{540587D1-5154-4AB2-BACD-040C1188D936}" destId="{B3514CF8-CD12-4750-9B37-CA4FBCDE0F47}" srcOrd="1" destOrd="0" presId="urn:microsoft.com/office/officeart/2005/8/layout/hProcess11"/>
    <dgm:cxn modelId="{46AF74CE-BD97-45A9-A3A5-C2470186FEFE}" type="presParOf" srcId="{540587D1-5154-4AB2-BACD-040C1188D936}" destId="{96E3BB8E-13BD-4300-A464-036C84BECA04}" srcOrd="2" destOrd="0" presId="urn:microsoft.com/office/officeart/2005/8/layout/hProcess11"/>
    <dgm:cxn modelId="{BA093EDC-21FC-4A24-B8EF-0674221A120A}" type="presParOf" srcId="{74C8858E-1B2F-4B56-BC27-5E742EB45252}" destId="{37EE843F-D6F0-4F71-A336-1D2A4D9B7986}" srcOrd="3" destOrd="0" presId="urn:microsoft.com/office/officeart/2005/8/layout/hProcess11"/>
    <dgm:cxn modelId="{1F95324A-61E5-4052-8FF7-A0ADD4126BE7}" type="presParOf" srcId="{74C8858E-1B2F-4B56-BC27-5E742EB45252}" destId="{435BDF7C-2225-44B3-A01F-E01AD3902E15}" srcOrd="4" destOrd="0" presId="urn:microsoft.com/office/officeart/2005/8/layout/hProcess11"/>
    <dgm:cxn modelId="{3C91D184-29B4-4BFF-BC0A-E2D849B71AB9}" type="presParOf" srcId="{435BDF7C-2225-44B3-A01F-E01AD3902E15}" destId="{72D872F1-34BA-4553-A1EC-C4C56D4F5165}" srcOrd="0" destOrd="0" presId="urn:microsoft.com/office/officeart/2005/8/layout/hProcess11"/>
    <dgm:cxn modelId="{DFFCCB7A-5C6E-49DD-BEA3-0E43318E838C}" type="presParOf" srcId="{435BDF7C-2225-44B3-A01F-E01AD3902E15}" destId="{9DFAD8EA-E0D0-4A09-8CF5-11B2B2B56903}" srcOrd="1" destOrd="0" presId="urn:microsoft.com/office/officeart/2005/8/layout/hProcess11"/>
    <dgm:cxn modelId="{23FDE583-0FCA-4778-88DA-767534F95726}" type="presParOf" srcId="{435BDF7C-2225-44B3-A01F-E01AD3902E15}" destId="{638EAE9B-71AD-4365-AA47-FD2C972AA21B}" srcOrd="2" destOrd="0" presId="urn:microsoft.com/office/officeart/2005/8/layout/hProcess11"/>
    <dgm:cxn modelId="{724864F3-3F49-42FA-93D6-1E4E8741BC95}" type="presParOf" srcId="{74C8858E-1B2F-4B56-BC27-5E742EB45252}" destId="{F1D9D297-CFE2-4CA5-88A9-BA3B00F3543D}" srcOrd="5" destOrd="0" presId="urn:microsoft.com/office/officeart/2005/8/layout/hProcess11"/>
    <dgm:cxn modelId="{27FA8707-7DB7-4D29-B612-EE0F98DA5C14}" type="presParOf" srcId="{74C8858E-1B2F-4B56-BC27-5E742EB45252}" destId="{8FD89D75-86FE-4E30-B27A-800E7189D172}" srcOrd="6" destOrd="0" presId="urn:microsoft.com/office/officeart/2005/8/layout/hProcess11"/>
    <dgm:cxn modelId="{B86CC7BC-3CAB-49D2-A0F8-8516BF9AE1A9}" type="presParOf" srcId="{8FD89D75-86FE-4E30-B27A-800E7189D172}" destId="{881BCDF8-CC8D-4D76-845A-11C39A0E345E}" srcOrd="0" destOrd="0" presId="urn:microsoft.com/office/officeart/2005/8/layout/hProcess11"/>
    <dgm:cxn modelId="{9944E523-4004-4E65-A240-0F883C35B501}" type="presParOf" srcId="{8FD89D75-86FE-4E30-B27A-800E7189D172}" destId="{6893EF5E-4CCA-4972-902B-472A70336E78}" srcOrd="1" destOrd="0" presId="urn:microsoft.com/office/officeart/2005/8/layout/hProcess11"/>
    <dgm:cxn modelId="{39CC9D58-B1B0-40C2-AFD6-71A29F02FE47}" type="presParOf" srcId="{8FD89D75-86FE-4E30-B27A-800E7189D172}" destId="{CBB0CE7C-8747-4F3A-B43F-F82AC8176F73}" srcOrd="2" destOrd="0" presId="urn:microsoft.com/office/officeart/2005/8/layout/hProcess11"/>
    <dgm:cxn modelId="{BA237AF9-457A-4F53-8FA6-DD7A4EA3E0E3}" type="presParOf" srcId="{74C8858E-1B2F-4B56-BC27-5E742EB45252}" destId="{5E1C6C70-2F7C-4CDE-AD07-CD045EE9D7E1}" srcOrd="7" destOrd="0" presId="urn:microsoft.com/office/officeart/2005/8/layout/hProcess11"/>
    <dgm:cxn modelId="{BFFD9790-797B-4817-B917-FB6F5709E603}" type="presParOf" srcId="{74C8858E-1B2F-4B56-BC27-5E742EB45252}" destId="{ADD79FAD-F458-473C-9BE4-57C80DE3A7F5}" srcOrd="8" destOrd="0" presId="urn:microsoft.com/office/officeart/2005/8/layout/hProcess11"/>
    <dgm:cxn modelId="{61FE5D61-6BAB-4123-B8B0-A743C7083F6B}" type="presParOf" srcId="{ADD79FAD-F458-473C-9BE4-57C80DE3A7F5}" destId="{8B8C6832-422F-4F01-B142-73EE8CE89545}" srcOrd="0" destOrd="0" presId="urn:microsoft.com/office/officeart/2005/8/layout/hProcess11"/>
    <dgm:cxn modelId="{04BB92E0-22FA-4C03-B88A-72D980294314}" type="presParOf" srcId="{ADD79FAD-F458-473C-9BE4-57C80DE3A7F5}" destId="{74581E56-C0B4-490C-92D6-799D7E348E8A}" srcOrd="1" destOrd="0" presId="urn:microsoft.com/office/officeart/2005/8/layout/hProcess11"/>
    <dgm:cxn modelId="{01685FDF-5189-4078-9B7A-0666B68783C5}" type="presParOf" srcId="{ADD79FAD-F458-473C-9BE4-57C80DE3A7F5}" destId="{00D08BF4-6192-405A-88F5-0071358BAC8B}" srcOrd="2" destOrd="0" presId="urn:microsoft.com/office/officeart/2005/8/layout/hProcess11"/>
    <dgm:cxn modelId="{1D1553A9-48E2-49C2-ABCE-701515468961}" type="presParOf" srcId="{74C8858E-1B2F-4B56-BC27-5E742EB45252}" destId="{07B261C9-578B-4E79-942F-B4F4229254D5}" srcOrd="9" destOrd="0" presId="urn:microsoft.com/office/officeart/2005/8/layout/hProcess11"/>
    <dgm:cxn modelId="{BD4F2952-9C1A-4EC5-AD48-FA0D6CE4F54C}" type="presParOf" srcId="{74C8858E-1B2F-4B56-BC27-5E742EB45252}" destId="{918B0AFD-0F6B-4C17-8B7B-07B3F93B7D08}" srcOrd="10" destOrd="0" presId="urn:microsoft.com/office/officeart/2005/8/layout/hProcess11"/>
    <dgm:cxn modelId="{914F4787-8801-489E-A780-E49BC0D5F4B9}" type="presParOf" srcId="{918B0AFD-0F6B-4C17-8B7B-07B3F93B7D08}" destId="{1237B0E8-D916-48DC-8BF4-7CFC54B71C8C}" srcOrd="0" destOrd="0" presId="urn:microsoft.com/office/officeart/2005/8/layout/hProcess11"/>
    <dgm:cxn modelId="{7746FF75-14CC-4CF1-A898-C2ACAE1B83AB}" type="presParOf" srcId="{918B0AFD-0F6B-4C17-8B7B-07B3F93B7D08}" destId="{B28CB3F1-491C-4A35-A52C-1F3A909ED29F}" srcOrd="1" destOrd="0" presId="urn:microsoft.com/office/officeart/2005/8/layout/hProcess11"/>
    <dgm:cxn modelId="{CD041A89-5850-4366-A66A-EDD3F10EADA6}" type="presParOf" srcId="{918B0AFD-0F6B-4C17-8B7B-07B3F93B7D08}" destId="{E6AB14D9-8330-4228-9014-9431DD950B08}"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751DCF-94CF-4934-B3D6-103CC5781513}">
      <dsp:nvSpPr>
        <dsp:cNvPr id="0" name=""/>
        <dsp:cNvSpPr/>
      </dsp:nvSpPr>
      <dsp:spPr>
        <a:xfrm>
          <a:off x="0" y="1533770"/>
          <a:ext cx="9036496" cy="2045027"/>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190319-113F-4469-986D-658C096653EC}">
      <dsp:nvSpPr>
        <dsp:cNvPr id="0" name=""/>
        <dsp:cNvSpPr/>
      </dsp:nvSpPr>
      <dsp:spPr>
        <a:xfrm>
          <a:off x="288034" y="11206"/>
          <a:ext cx="728940" cy="2000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t>Denial</a:t>
          </a:r>
          <a:endParaRPr lang="uk-UA" sz="1400" kern="1200" dirty="0"/>
        </a:p>
      </dsp:txBody>
      <dsp:txXfrm>
        <a:off x="288034" y="11206"/>
        <a:ext cx="728940" cy="2000200"/>
      </dsp:txXfrm>
    </dsp:sp>
    <dsp:sp modelId="{32214DA7-33F4-48BC-90EC-0EB2837D5A42}">
      <dsp:nvSpPr>
        <dsp:cNvPr id="0" name=""/>
        <dsp:cNvSpPr/>
      </dsp:nvSpPr>
      <dsp:spPr>
        <a:xfrm>
          <a:off x="396875" y="2289448"/>
          <a:ext cx="511256" cy="5112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A22F68-C247-4067-8510-4D236167FEB7}">
      <dsp:nvSpPr>
        <dsp:cNvPr id="0" name=""/>
        <dsp:cNvSpPr/>
      </dsp:nvSpPr>
      <dsp:spPr>
        <a:xfrm>
          <a:off x="1367801" y="3067540"/>
          <a:ext cx="1300540" cy="20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Defense</a:t>
          </a:r>
          <a:endParaRPr lang="uk-UA" sz="1400" kern="1200" dirty="0"/>
        </a:p>
      </dsp:txBody>
      <dsp:txXfrm>
        <a:off x="1367801" y="3067540"/>
        <a:ext cx="1300540" cy="2045027"/>
      </dsp:txXfrm>
    </dsp:sp>
    <dsp:sp modelId="{B3514CF8-CD12-4750-9B37-CA4FBCDE0F47}">
      <dsp:nvSpPr>
        <dsp:cNvPr id="0" name=""/>
        <dsp:cNvSpPr/>
      </dsp:nvSpPr>
      <dsp:spPr>
        <a:xfrm>
          <a:off x="1762443" y="2300655"/>
          <a:ext cx="511256" cy="5112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D872F1-34BA-4553-A1EC-C4C56D4F5165}">
      <dsp:nvSpPr>
        <dsp:cNvPr id="0" name=""/>
        <dsp:cNvSpPr/>
      </dsp:nvSpPr>
      <dsp:spPr>
        <a:xfrm>
          <a:off x="2733369" y="0"/>
          <a:ext cx="1300540" cy="20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t>Minimization</a:t>
          </a:r>
          <a:endParaRPr lang="uk-UA" sz="1400" kern="1200" dirty="0"/>
        </a:p>
      </dsp:txBody>
      <dsp:txXfrm>
        <a:off x="2733369" y="0"/>
        <a:ext cx="1300540" cy="2045027"/>
      </dsp:txXfrm>
    </dsp:sp>
    <dsp:sp modelId="{9DFAD8EA-E0D0-4A09-8CF5-11B2B2B56903}">
      <dsp:nvSpPr>
        <dsp:cNvPr id="0" name=""/>
        <dsp:cNvSpPr/>
      </dsp:nvSpPr>
      <dsp:spPr>
        <a:xfrm>
          <a:off x="3128010" y="2300655"/>
          <a:ext cx="511256" cy="5112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1BCDF8-CC8D-4D76-845A-11C39A0E345E}">
      <dsp:nvSpPr>
        <dsp:cNvPr id="0" name=""/>
        <dsp:cNvSpPr/>
      </dsp:nvSpPr>
      <dsp:spPr>
        <a:xfrm>
          <a:off x="4098936" y="3067540"/>
          <a:ext cx="1300540" cy="20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Acceptance</a:t>
          </a:r>
          <a:endParaRPr lang="uk-UA" sz="1400" kern="1200" dirty="0"/>
        </a:p>
      </dsp:txBody>
      <dsp:txXfrm>
        <a:off x="4098936" y="3067540"/>
        <a:ext cx="1300540" cy="2045027"/>
      </dsp:txXfrm>
    </dsp:sp>
    <dsp:sp modelId="{6893EF5E-4CCA-4972-902B-472A70336E78}">
      <dsp:nvSpPr>
        <dsp:cNvPr id="0" name=""/>
        <dsp:cNvSpPr/>
      </dsp:nvSpPr>
      <dsp:spPr>
        <a:xfrm>
          <a:off x="4493578" y="2300655"/>
          <a:ext cx="511256" cy="5112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8C6832-422F-4F01-B142-73EE8CE89545}">
      <dsp:nvSpPr>
        <dsp:cNvPr id="0" name=""/>
        <dsp:cNvSpPr/>
      </dsp:nvSpPr>
      <dsp:spPr>
        <a:xfrm>
          <a:off x="5464504" y="0"/>
          <a:ext cx="1300540" cy="20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b" anchorCtr="0">
          <a:noAutofit/>
        </a:bodyPr>
        <a:lstStyle/>
        <a:p>
          <a:pPr lvl="0" algn="ctr" defTabSz="622300">
            <a:lnSpc>
              <a:spcPct val="90000"/>
            </a:lnSpc>
            <a:spcBef>
              <a:spcPct val="0"/>
            </a:spcBef>
            <a:spcAft>
              <a:spcPct val="35000"/>
            </a:spcAft>
          </a:pPr>
          <a:r>
            <a:rPr lang="en-US" sz="1400" kern="1200" dirty="0" smtClean="0"/>
            <a:t>Adaptation</a:t>
          </a:r>
          <a:endParaRPr lang="uk-UA" sz="1400" kern="1200" dirty="0"/>
        </a:p>
      </dsp:txBody>
      <dsp:txXfrm>
        <a:off x="5464504" y="0"/>
        <a:ext cx="1300540" cy="2045027"/>
      </dsp:txXfrm>
    </dsp:sp>
    <dsp:sp modelId="{74581E56-C0B4-490C-92D6-799D7E348E8A}">
      <dsp:nvSpPr>
        <dsp:cNvPr id="0" name=""/>
        <dsp:cNvSpPr/>
      </dsp:nvSpPr>
      <dsp:spPr>
        <a:xfrm>
          <a:off x="5859146" y="2300655"/>
          <a:ext cx="511256" cy="5112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7B0E8-D916-48DC-8BF4-7CFC54B71C8C}">
      <dsp:nvSpPr>
        <dsp:cNvPr id="0" name=""/>
        <dsp:cNvSpPr/>
      </dsp:nvSpPr>
      <dsp:spPr>
        <a:xfrm>
          <a:off x="6830072" y="3067540"/>
          <a:ext cx="1300540" cy="2045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en-US" sz="1400" kern="1200" dirty="0" smtClean="0"/>
            <a:t>Integration</a:t>
          </a:r>
          <a:endParaRPr lang="uk-UA" sz="1400" kern="1200" dirty="0"/>
        </a:p>
      </dsp:txBody>
      <dsp:txXfrm>
        <a:off x="6830072" y="3067540"/>
        <a:ext cx="1300540" cy="2045027"/>
      </dsp:txXfrm>
    </dsp:sp>
    <dsp:sp modelId="{B28CB3F1-491C-4A35-A52C-1F3A909ED29F}">
      <dsp:nvSpPr>
        <dsp:cNvPr id="0" name=""/>
        <dsp:cNvSpPr/>
      </dsp:nvSpPr>
      <dsp:spPr>
        <a:xfrm>
          <a:off x="7224713" y="2300655"/>
          <a:ext cx="511256" cy="51125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BendingPictureSemiTransparentText">
  <dgm:title val=""/>
  <dgm:desc val=""/>
  <dgm:catLst>
    <dgm:cat type="picture" pri="7000"/>
    <dgm:cat type="pictureconvert" pri="7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h" fact="1.19"/>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1667"/>
        </dgm:alg>
        <dgm:shape xmlns:r="http://schemas.openxmlformats.org/officeDocument/2006/relationships" r:blip="">
          <dgm:adjLst/>
        </dgm:shape>
        <dgm:constrLst>
          <dgm:constr type="l" for="ch" forName="rect1" refType="w" fact="0"/>
          <dgm:constr type="t" for="ch" forName="rect1" refType="h" fact="0"/>
          <dgm:constr type="w" for="ch" forName="rect1" refType="w"/>
          <dgm:constr type="h" for="ch" forName="rect1" refType="h"/>
          <dgm:constr type="l" for="ch" forName="rect2" refType="w" fact="0"/>
          <dgm:constr type="t" for="ch" forName="rect2" refType="h" fact="0.7"/>
          <dgm:constr type="w" for="ch" forName="rect2" refType="w"/>
          <dgm:constr type="h" for="ch" forName="rect2" refType="h" fact="0.24"/>
        </dgm:constrLst>
        <dgm:layoutNode name="rect1" styleLbl="bgShp">
          <dgm:alg type="sp"/>
          <dgm:shape xmlns:r="http://schemas.openxmlformats.org/officeDocument/2006/relationships" type="rect" r:blip="" blipPhldr="1">
            <dgm:adjLst/>
          </dgm:shape>
          <dgm:presOf/>
        </dgm:layoutNode>
        <dgm:layoutNode name="rect2" styleLbl="trBgShp">
          <dgm:varLst>
            <dgm:bulletEnabled val="1"/>
          </dgm:varLst>
          <dgm:alg type="tx">
            <dgm:param type="txAnchorVertCh" val="mid"/>
          </dgm:alg>
          <dgm:shape xmlns:r="http://schemas.openxmlformats.org/officeDocument/2006/relationships" type="rect" r:blip="">
            <dgm:adjLst/>
          </dgm:shape>
          <dgm:presOf axis="desOr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uk-UA" smtClean="0"/>
              <a:t>Зразок заголовка</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Зразок підзаголовка</a:t>
            </a:r>
            <a:endParaRPr lang="en-US" dirty="0"/>
          </a:p>
        </p:txBody>
      </p:sp>
      <p:sp>
        <p:nvSpPr>
          <p:cNvPr id="7" name="Date Placeholder 6"/>
          <p:cNvSpPr>
            <a:spLocks noGrp="1"/>
          </p:cNvSpPr>
          <p:nvPr>
            <p:ph type="dt" sz="half" idx="10"/>
          </p:nvPr>
        </p:nvSpPr>
        <p:spPr/>
        <p:txBody>
          <a:bodyPr/>
          <a:lstStyle/>
          <a:p>
            <a:fld id="{C90A66AE-81F5-474A-B74B-EE41E9320F19}" type="datetimeFigureOut">
              <a:rPr lang="uk-UA" smtClean="0"/>
              <a:t>07.12.2019</a:t>
            </a:fld>
            <a:endParaRPr lang="uk-UA"/>
          </a:p>
        </p:txBody>
      </p:sp>
      <p:sp>
        <p:nvSpPr>
          <p:cNvPr id="8" name="Slide Number Placeholder 7"/>
          <p:cNvSpPr>
            <a:spLocks noGrp="1"/>
          </p:cNvSpPr>
          <p:nvPr>
            <p:ph type="sldNum" sz="quarter" idx="11"/>
          </p:nvPr>
        </p:nvSpPr>
        <p:spPr/>
        <p:txBody>
          <a:bodyPr/>
          <a:lstStyle/>
          <a:p>
            <a:fld id="{764F593F-0D5B-4CF0-BEE2-6583C73E7271}" type="slidenum">
              <a:rPr lang="uk-UA" smtClean="0"/>
              <a:t>‹№›</a:t>
            </a:fld>
            <a:endParaRPr lang="uk-UA"/>
          </a:p>
        </p:txBody>
      </p:sp>
      <p:sp>
        <p:nvSpPr>
          <p:cNvPr id="9" name="Footer Placeholder 8"/>
          <p:cNvSpPr>
            <a:spLocks noGrp="1"/>
          </p:cNvSpPr>
          <p:nvPr>
            <p:ph type="ftr" sz="quarter" idx="12"/>
          </p:nvPr>
        </p:nvSpPr>
        <p:spPr/>
        <p:txBody>
          <a:bodyPr/>
          <a:lstStyle/>
          <a:p>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Vertical Text Placeholder 2"/>
          <p:cNvSpPr>
            <a:spLocks noGrp="1"/>
          </p:cNvSpPr>
          <p:nvPr>
            <p:ph type="body" orient="vert" idx="1"/>
          </p:nvPr>
        </p:nvSpPr>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07.12.2019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uk-UA" smtClean="0"/>
              <a:t>Зразок заголовка</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4" name="Date Placeholder 3"/>
          <p:cNvSpPr>
            <a:spLocks noGrp="1"/>
          </p:cNvSpPr>
          <p:nvPr>
            <p:ph type="dt" sz="half" idx="10"/>
          </p:nvPr>
        </p:nvSpPr>
        <p:spPr/>
        <p:txBody>
          <a:bodyPr/>
          <a:lstStyle/>
          <a:p>
            <a:fld id="{C90A66AE-81F5-474A-B74B-EE41E9320F19}" type="datetimeFigureOut">
              <a:rPr lang="uk-UA" smtClean="0"/>
              <a:t>07.12.2019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Content Placeholder 2"/>
          <p:cNvSpPr>
            <a:spLocks noGrp="1"/>
          </p:cNvSpPr>
          <p:nvPr>
            <p:ph idx="1"/>
          </p:nvPr>
        </p:nvSpPr>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C90A66AE-81F5-474A-B74B-EE41E9320F19}" type="datetimeFigureOut">
              <a:rPr lang="uk-UA" smtClean="0"/>
              <a:t>07.12.2019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uk-UA" smtClean="0"/>
              <a:t>Зразок заголовка</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Зразок тексту</a:t>
            </a:r>
          </a:p>
        </p:txBody>
      </p:sp>
      <p:sp>
        <p:nvSpPr>
          <p:cNvPr id="4" name="Date Placeholder 3"/>
          <p:cNvSpPr>
            <a:spLocks noGrp="1"/>
          </p:cNvSpPr>
          <p:nvPr>
            <p:ph type="dt" sz="half" idx="10"/>
          </p:nvPr>
        </p:nvSpPr>
        <p:spPr/>
        <p:txBody>
          <a:bodyPr/>
          <a:lstStyle/>
          <a:p>
            <a:fld id="{C90A66AE-81F5-474A-B74B-EE41E9320F19}" type="datetimeFigureOut">
              <a:rPr lang="uk-UA" smtClean="0"/>
              <a:t>07.12.2019</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90A66AE-81F5-474A-B74B-EE41E9320F19}" type="datetimeFigureOut">
              <a:rPr lang="uk-UA" smtClean="0"/>
              <a:t>07.12.2019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a:p>
        </p:txBody>
      </p:sp>
      <p:sp>
        <p:nvSpPr>
          <p:cNvPr id="9" name="Title 8"/>
          <p:cNvSpPr>
            <a:spLocks noGrp="1"/>
          </p:cNvSpPr>
          <p:nvPr>
            <p:ph type="title"/>
          </p:nvPr>
        </p:nvSpPr>
        <p:spPr>
          <a:xfrm>
            <a:off x="914400" y="1544715"/>
            <a:ext cx="7315200" cy="1154097"/>
          </a:xfrm>
        </p:spPr>
        <p:txBody>
          <a:bodyPr/>
          <a:lstStyle/>
          <a:p>
            <a:r>
              <a:rPr lang="uk-UA" smtClean="0"/>
              <a:t>Зразок заголовка</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Зразок тексту</a:t>
            </a:r>
          </a:p>
        </p:txBody>
      </p:sp>
      <p:sp>
        <p:nvSpPr>
          <p:cNvPr id="7" name="Date Placeholder 6"/>
          <p:cNvSpPr>
            <a:spLocks noGrp="1"/>
          </p:cNvSpPr>
          <p:nvPr>
            <p:ph type="dt" sz="half" idx="10"/>
          </p:nvPr>
        </p:nvSpPr>
        <p:spPr/>
        <p:txBody>
          <a:bodyPr/>
          <a:lstStyle/>
          <a:p>
            <a:fld id="{C90A66AE-81F5-474A-B74B-EE41E9320F19}" type="datetimeFigureOut">
              <a:rPr lang="uk-UA" smtClean="0"/>
              <a:t>07.12.2019</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764F593F-0D5B-4CF0-BEE2-6583C73E7271}" type="slidenum">
              <a:rPr lang="uk-UA" smtClean="0"/>
              <a:t>‹№›</a:t>
            </a:fld>
            <a:endParaRPr lang="uk-UA"/>
          </a:p>
        </p:txBody>
      </p:sp>
      <p:sp>
        <p:nvSpPr>
          <p:cNvPr id="10" name="Title 9"/>
          <p:cNvSpPr>
            <a:spLocks noGrp="1"/>
          </p:cNvSpPr>
          <p:nvPr>
            <p:ph type="title"/>
          </p:nvPr>
        </p:nvSpPr>
        <p:spPr>
          <a:xfrm>
            <a:off x="914400" y="1544715"/>
            <a:ext cx="7315200" cy="1154097"/>
          </a:xfrm>
        </p:spPr>
        <p:txBody>
          <a:bodyPr/>
          <a:lstStyle/>
          <a:p>
            <a:r>
              <a:rPr lang="uk-UA" smtClean="0"/>
              <a:t>Зразок заголовка</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a:p>
        </p:txBody>
      </p:sp>
      <p:sp>
        <p:nvSpPr>
          <p:cNvPr id="3" name="Date Placeholder 2"/>
          <p:cNvSpPr>
            <a:spLocks noGrp="1"/>
          </p:cNvSpPr>
          <p:nvPr>
            <p:ph type="dt" sz="half" idx="10"/>
          </p:nvPr>
        </p:nvSpPr>
        <p:spPr/>
        <p:txBody>
          <a:bodyPr/>
          <a:lstStyle/>
          <a:p>
            <a:fld id="{C90A66AE-81F5-474A-B74B-EE41E9320F19}" type="datetimeFigureOut">
              <a:rPr lang="uk-UA" smtClean="0"/>
              <a:t>07.12.2019</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A66AE-81F5-474A-B74B-EE41E9320F19}" type="datetimeFigureOut">
              <a:rPr lang="uk-UA" smtClean="0"/>
              <a:t>07.12.2019</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uk-UA" smtClean="0"/>
              <a:t>Зразок заголовка</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C90A66AE-81F5-474A-B74B-EE41E9320F19}" type="datetimeFigureOut">
              <a:rPr lang="uk-UA" smtClean="0"/>
              <a:t>07.12.2019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uk-UA" smtClean="0"/>
              <a:t>Зразок заголовка</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Зразок тексту</a:t>
            </a:r>
          </a:p>
        </p:txBody>
      </p:sp>
      <p:sp>
        <p:nvSpPr>
          <p:cNvPr id="5" name="Date Placeholder 4"/>
          <p:cNvSpPr>
            <a:spLocks noGrp="1"/>
          </p:cNvSpPr>
          <p:nvPr>
            <p:ph type="dt" sz="half" idx="10"/>
          </p:nvPr>
        </p:nvSpPr>
        <p:spPr/>
        <p:txBody>
          <a:bodyPr/>
          <a:lstStyle/>
          <a:p>
            <a:fld id="{C90A66AE-81F5-474A-B74B-EE41E9320F19}" type="datetimeFigureOut">
              <a:rPr lang="uk-UA" smtClean="0"/>
              <a:t>07.12.2019</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764F593F-0D5B-4CF0-BEE2-6583C73E7271}" type="slidenum">
              <a:rPr lang="uk-UA" smtClean="0"/>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uk-UA" smtClean="0"/>
              <a:t>Зразок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C90A66AE-81F5-474A-B74B-EE41E9320F19}" type="datetimeFigureOut">
              <a:rPr lang="uk-UA" smtClean="0"/>
              <a:t>07.12.2019</a:t>
            </a:fld>
            <a:endParaRPr lang="uk-UA"/>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764F593F-0D5B-4CF0-BEE2-6583C73E7271}" type="slidenum">
              <a:rPr lang="uk-UA" smtClean="0"/>
              <a:t>‹№›</a:t>
            </a:fld>
            <a:endParaRPr lang="uk-UA"/>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uk-UA"/>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899592" y="1844825"/>
            <a:ext cx="7330008" cy="2016224"/>
          </a:xfrm>
        </p:spPr>
        <p:txBody>
          <a:bodyPr>
            <a:normAutofit/>
          </a:bodyPr>
          <a:lstStyle/>
          <a:p>
            <a:r>
              <a:rPr lang="en-US" sz="5400" dirty="0" smtClean="0">
                <a:latin typeface="Times New Roman" pitchFamily="18" charset="0"/>
                <a:cs typeface="Times New Roman" pitchFamily="18" charset="0"/>
              </a:rPr>
              <a:t>Intercultural competence</a:t>
            </a:r>
            <a:endParaRPr lang="uk-UA" sz="5400" dirty="0">
              <a:latin typeface="Times New Roman" pitchFamily="18" charset="0"/>
              <a:cs typeface="Times New Roman" pitchFamily="18" charset="0"/>
            </a:endParaRPr>
          </a:p>
        </p:txBody>
      </p:sp>
    </p:spTree>
    <p:extLst>
      <p:ext uri="{BB962C8B-B14F-4D97-AF65-F5344CB8AC3E}">
        <p14:creationId xmlns:p14="http://schemas.microsoft.com/office/powerpoint/2010/main" val="2505817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1196753"/>
            <a:ext cx="7906072" cy="5112608"/>
          </a:xfrm>
        </p:spPr>
        <p:txBody>
          <a:bodyPr/>
          <a:lstStyle/>
          <a:p>
            <a:pPr marL="45720" indent="0">
              <a:buNone/>
            </a:pPr>
            <a:r>
              <a:rPr lang="en-US" b="1" dirty="0" smtClean="0">
                <a:latin typeface="Times New Roman" pitchFamily="18" charset="0"/>
                <a:cs typeface="Times New Roman" pitchFamily="18" charset="0"/>
              </a:rPr>
              <a:t>3. Adaptation</a:t>
            </a:r>
          </a:p>
          <a:p>
            <a:pPr marL="45720" indent="0">
              <a:buNone/>
            </a:pPr>
            <a:r>
              <a:rPr lang="en-US" dirty="0" smtClean="0">
                <a:latin typeface="Times New Roman" pitchFamily="18" charset="0"/>
                <a:cs typeface="Times New Roman" pitchFamily="18" charset="0"/>
              </a:rPr>
              <a:t>Forming </a:t>
            </a:r>
            <a:r>
              <a:rPr lang="en-US" dirty="0">
                <a:latin typeface="Times New Roman" pitchFamily="18" charset="0"/>
                <a:cs typeface="Times New Roman" pitchFamily="18" charset="0"/>
              </a:rPr>
              <a:t>a realistic assessment of the situation, the emergence of an adequate understanding of reality, the successful realization of personal </a:t>
            </a:r>
            <a:r>
              <a:rPr lang="en-US" dirty="0" smtClean="0">
                <a:latin typeface="Times New Roman" pitchFamily="18" charset="0"/>
                <a:cs typeface="Times New Roman" pitchFamily="18" charset="0"/>
              </a:rPr>
              <a:t>goals.</a:t>
            </a:r>
          </a:p>
          <a:p>
            <a:pPr marL="45720" indent="0">
              <a:buNone/>
            </a:pPr>
            <a:endParaRPr lang="en-US" dirty="0" smtClean="0">
              <a:latin typeface="Times New Roman" pitchFamily="18" charset="0"/>
              <a:cs typeface="Times New Roman" pitchFamily="18" charset="0"/>
            </a:endParaRPr>
          </a:p>
          <a:p>
            <a:pPr marL="45720" indent="0">
              <a:buNone/>
            </a:pPr>
            <a:endParaRPr lang="en-US" dirty="0">
              <a:latin typeface="Times New Roman" pitchFamily="18" charset="0"/>
              <a:cs typeface="Times New Roman" pitchFamily="18" charset="0"/>
            </a:endParaRPr>
          </a:p>
          <a:p>
            <a:pPr marL="45720" indent="0">
              <a:buNone/>
            </a:pPr>
            <a:r>
              <a:rPr lang="en-US" dirty="0" smtClean="0">
                <a:latin typeface="Times New Roman" pitchFamily="18" charset="0"/>
                <a:cs typeface="Times New Roman" pitchFamily="18" charset="0"/>
              </a:rPr>
              <a:t>OR</a:t>
            </a:r>
          </a:p>
          <a:p>
            <a:pPr marL="45720" indent="0">
              <a:buNone/>
            </a:pPr>
            <a:endParaRPr lang="en-US" dirty="0" smtClean="0">
              <a:latin typeface="Times New Roman" pitchFamily="18" charset="0"/>
              <a:cs typeface="Times New Roman" pitchFamily="18" charset="0"/>
            </a:endParaRPr>
          </a:p>
          <a:p>
            <a:pPr marL="45720" indent="0">
              <a:buNone/>
            </a:pPr>
            <a:r>
              <a:rPr lang="en-US" b="1" dirty="0" smtClean="0">
                <a:latin typeface="Times New Roman" pitchFamily="18" charset="0"/>
                <a:cs typeface="Times New Roman" pitchFamily="18" charset="0"/>
              </a:rPr>
              <a:t>Escape</a:t>
            </a:r>
          </a:p>
          <a:p>
            <a:pPr marL="45720" indent="0">
              <a:buNone/>
            </a:pPr>
            <a:r>
              <a:rPr lang="en-US" dirty="0" smtClean="0">
                <a:latin typeface="Times New Roman" pitchFamily="18" charset="0"/>
                <a:cs typeface="Times New Roman" pitchFamily="18" charset="0"/>
              </a:rPr>
              <a:t>Complete </a:t>
            </a:r>
            <a:r>
              <a:rPr lang="en-US" dirty="0">
                <a:latin typeface="Times New Roman" pitchFamily="18" charset="0"/>
                <a:cs typeface="Times New Roman" pitchFamily="18" charset="0"/>
              </a:rPr>
              <a:t>rejection and denial of the new culture and the inevitable escape both in a figurative sense ("close in itself") and in a direct, physical sense.</a:t>
            </a:r>
            <a:endParaRPr lang="en-US" dirty="0" smtClean="0">
              <a:latin typeface="Times New Roman" pitchFamily="18" charset="0"/>
              <a:cs typeface="Times New Roman" pitchFamily="18" charset="0"/>
            </a:endParaRPr>
          </a:p>
          <a:p>
            <a:pPr marL="45720" indent="0">
              <a:buNone/>
            </a:pPr>
            <a:endParaRPr lang="uk-UA" dirty="0"/>
          </a:p>
        </p:txBody>
      </p:sp>
    </p:spTree>
    <p:extLst>
      <p:ext uri="{BB962C8B-B14F-4D97-AF65-F5344CB8AC3E}">
        <p14:creationId xmlns:p14="http://schemas.microsoft.com/office/powerpoint/2010/main" val="1657061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7"/>
            <a:ext cx="8050088" cy="936103"/>
          </a:xfrm>
        </p:spPr>
        <p:txBody>
          <a:bodyPr>
            <a:normAutofit fontScale="90000"/>
          </a:bodyPr>
          <a:lstStyle/>
          <a:p>
            <a:r>
              <a:rPr lang="en-US" dirty="0">
                <a:latin typeface="Times New Roman" pitchFamily="18" charset="0"/>
                <a:cs typeface="Times New Roman" pitchFamily="18" charset="0"/>
              </a:rPr>
              <a:t>Process model with 4 competence  realized in an intercultural context</a:t>
            </a:r>
            <a:endParaRPr lang="uk-UA"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179512" y="1556792"/>
            <a:ext cx="8050088" cy="5040559"/>
          </a:xfrm>
        </p:spPr>
        <p:txBody>
          <a:bodyPr/>
          <a:lstStyle/>
          <a:p>
            <a:r>
              <a:rPr lang="en-US" b="1" dirty="0">
                <a:latin typeface="Times New Roman" pitchFamily="18" charset="0"/>
                <a:cs typeface="Times New Roman" pitchFamily="18" charset="0"/>
              </a:rPr>
              <a:t>Professional </a:t>
            </a:r>
            <a:r>
              <a:rPr lang="en-US" dirty="0" smtClean="0">
                <a:latin typeface="Times New Roman" pitchFamily="18" charset="0"/>
                <a:cs typeface="Times New Roman" pitchFamily="18" charset="0"/>
              </a:rPr>
              <a:t>(job </a:t>
            </a:r>
            <a:r>
              <a:rPr lang="en-US" dirty="0">
                <a:latin typeface="Times New Roman" pitchFamily="18" charset="0"/>
                <a:cs typeface="Times New Roman" pitchFamily="18" charset="0"/>
              </a:rPr>
              <a:t>knowledge, working </a:t>
            </a:r>
            <a:r>
              <a:rPr lang="en-US" dirty="0" smtClean="0">
                <a:latin typeface="Times New Roman" pitchFamily="18" charset="0"/>
                <a:cs typeface="Times New Roman" pitchFamily="18" charset="0"/>
              </a:rPr>
              <a:t>experience)</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S</a:t>
            </a:r>
            <a:r>
              <a:rPr lang="en-US" b="1" dirty="0" smtClean="0">
                <a:latin typeface="Times New Roman" pitchFamily="18" charset="0"/>
                <a:cs typeface="Times New Roman" pitchFamily="18" charset="0"/>
              </a:rPr>
              <a:t>trategic</a:t>
            </a:r>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(organizational skills, problem solving, decision making, </a:t>
            </a:r>
            <a:r>
              <a:rPr lang="en-US" dirty="0" smtClean="0">
                <a:latin typeface="Times New Roman" pitchFamily="18" charset="0"/>
                <a:cs typeface="Times New Roman" pitchFamily="18" charset="0"/>
              </a:rPr>
              <a:t>knowledge management)</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Social</a:t>
            </a:r>
            <a:r>
              <a:rPr lang="en-US" dirty="0" smtClean="0">
                <a:latin typeface="Times New Roman" pitchFamily="18" charset="0"/>
                <a:cs typeface="Times New Roman" pitchFamily="18" charset="0"/>
              </a:rPr>
              <a:t> (adaptability</a:t>
            </a:r>
            <a:r>
              <a:rPr lang="en-US" dirty="0">
                <a:latin typeface="Times New Roman" pitchFamily="18" charset="0"/>
                <a:cs typeface="Times New Roman" pitchFamily="18" charset="0"/>
              </a:rPr>
              <a:t>, capacity for teamwork, empathy, </a:t>
            </a:r>
            <a:r>
              <a:rPr lang="en-US" dirty="0" smtClean="0">
                <a:latin typeface="Times New Roman" pitchFamily="18" charset="0"/>
                <a:cs typeface="Times New Roman" pitchFamily="18" charset="0"/>
              </a:rPr>
              <a:t>tolerance etc.)</a:t>
            </a: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b="1" dirty="0" smtClean="0">
                <a:latin typeface="Times New Roman" pitchFamily="18" charset="0"/>
                <a:cs typeface="Times New Roman" pitchFamily="18" charset="0"/>
              </a:rPr>
              <a:t>Individua</a:t>
            </a:r>
            <a:r>
              <a:rPr lang="en-US" dirty="0" smtClean="0">
                <a:latin typeface="Times New Roman" pitchFamily="18" charset="0"/>
                <a:cs typeface="Times New Roman" pitchFamily="18" charset="0"/>
              </a:rPr>
              <a:t>l (optimism</a:t>
            </a:r>
            <a:r>
              <a:rPr lang="en-US" dirty="0">
                <a:latin typeface="Times New Roman" pitchFamily="18" charset="0"/>
                <a:cs typeface="Times New Roman" pitchFamily="18" charset="0"/>
              </a:rPr>
              <a:t>, willingness to learn, resistance to stress and </a:t>
            </a:r>
            <a:r>
              <a:rPr lang="en-US" dirty="0" smtClean="0">
                <a:latin typeface="Times New Roman" pitchFamily="18" charset="0"/>
                <a:cs typeface="Times New Roman" pitchFamily="18" charset="0"/>
              </a:rPr>
              <a:t>frustration, tolerance </a:t>
            </a:r>
            <a:r>
              <a:rPr lang="en-US" dirty="0">
                <a:latin typeface="Times New Roman" pitchFamily="18" charset="0"/>
                <a:cs typeface="Times New Roman" pitchFamily="18" charset="0"/>
              </a:rPr>
              <a:t>of </a:t>
            </a:r>
            <a:r>
              <a:rPr lang="en-US" dirty="0" smtClean="0">
                <a:latin typeface="Times New Roman" pitchFamily="18" charset="0"/>
                <a:cs typeface="Times New Roman" pitchFamily="18" charset="0"/>
              </a:rPr>
              <a:t>ambiguity)</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1244236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48681"/>
            <a:ext cx="8122096" cy="648071"/>
          </a:xfrm>
        </p:spPr>
        <p:txBody>
          <a:bodyPr>
            <a:normAutofit fontScale="90000"/>
          </a:bodyPr>
          <a:lstStyle/>
          <a:p>
            <a:r>
              <a:rPr lang="en-US" dirty="0" smtClean="0">
                <a:latin typeface="Times New Roman" pitchFamily="18" charset="0"/>
                <a:cs typeface="Times New Roman" pitchFamily="18" charset="0"/>
              </a:rPr>
              <a:t>Theories of intercultural competence</a:t>
            </a:r>
            <a:endParaRPr lang="uk-UA"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179512" y="1556792"/>
            <a:ext cx="8050088" cy="5040559"/>
          </a:xfrm>
        </p:spPr>
        <p:txBody>
          <a:bodyPr/>
          <a:lstStyle/>
          <a:p>
            <a:r>
              <a:rPr lang="en-US" b="1" dirty="0">
                <a:latin typeface="Times New Roman" pitchFamily="18" charset="0"/>
                <a:cs typeface="Times New Roman" pitchFamily="18" charset="0"/>
              </a:rPr>
              <a:t>Anxiety Uncertainty </a:t>
            </a:r>
            <a:r>
              <a:rPr lang="en-US" b="1" dirty="0" smtClean="0">
                <a:latin typeface="Times New Roman" pitchFamily="18" charset="0"/>
                <a:cs typeface="Times New Roman" pitchFamily="18" charset="0"/>
              </a:rPr>
              <a:t>Management theory</a:t>
            </a:r>
          </a:p>
          <a:p>
            <a:pPr marL="45720" indent="0">
              <a:buNone/>
            </a:pPr>
            <a:endParaRPr lang="uk-UA" dirty="0" smtClean="0">
              <a:latin typeface="Times New Roman" pitchFamily="18" charset="0"/>
              <a:cs typeface="Times New Roman" pitchFamily="18" charset="0"/>
            </a:endParaRPr>
          </a:p>
          <a:p>
            <a:pPr marL="45720" indent="0">
              <a:buNone/>
            </a:pP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ability to be mindful and the effective management of anxiety caused by the uncertainty in intercultural interactions are key </a:t>
            </a:r>
            <a:r>
              <a:rPr lang="en-US" dirty="0" smtClean="0">
                <a:latin typeface="Times New Roman" pitchFamily="18" charset="0"/>
                <a:cs typeface="Times New Roman" pitchFamily="18" charset="0"/>
              </a:rPr>
              <a:t>factors in </a:t>
            </a:r>
            <a:r>
              <a:rPr lang="en-US" dirty="0">
                <a:latin typeface="Times New Roman" pitchFamily="18" charset="0"/>
                <a:cs typeface="Times New Roman" pitchFamily="18" charset="0"/>
              </a:rPr>
              <a:t>achieving </a:t>
            </a:r>
            <a:r>
              <a:rPr lang="en-US" dirty="0" smtClean="0">
                <a:latin typeface="Times New Roman" pitchFamily="18" charset="0"/>
                <a:cs typeface="Times New Roman" pitchFamily="18" charset="0"/>
              </a:rPr>
              <a:t>intercultural competence.</a:t>
            </a:r>
          </a:p>
          <a:p>
            <a:endParaRPr lang="en-US"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Face </a:t>
            </a:r>
            <a:r>
              <a:rPr lang="en-US" b="1" dirty="0">
                <a:latin typeface="Times New Roman" pitchFamily="18" charset="0"/>
                <a:cs typeface="Times New Roman" pitchFamily="18" charset="0"/>
              </a:rPr>
              <a:t>Negotiation </a:t>
            </a:r>
            <a:r>
              <a:rPr lang="en-US" b="1" dirty="0" smtClean="0">
                <a:latin typeface="Times New Roman" pitchFamily="18" charset="0"/>
                <a:cs typeface="Times New Roman" pitchFamily="18" charset="0"/>
              </a:rPr>
              <a:t>theory</a:t>
            </a:r>
          </a:p>
          <a:p>
            <a:pPr marL="45720" indent="0">
              <a:buNone/>
            </a:pPr>
            <a:endParaRPr lang="uk-UA" dirty="0" smtClean="0">
              <a:latin typeface="Times New Roman" pitchFamily="18" charset="0"/>
              <a:cs typeface="Times New Roman" pitchFamily="18" charset="0"/>
            </a:endParaRPr>
          </a:p>
          <a:p>
            <a:pPr marL="45720" indent="0">
              <a:buNone/>
            </a:pPr>
            <a:r>
              <a:rPr lang="en-US" dirty="0" smtClean="0">
                <a:latin typeface="Times New Roman" pitchFamily="18" charset="0"/>
                <a:cs typeface="Times New Roman" pitchFamily="18" charset="0"/>
              </a:rPr>
              <a:t>Proposes </a:t>
            </a:r>
            <a:r>
              <a:rPr lang="en-US" dirty="0">
                <a:latin typeface="Times New Roman" pitchFamily="18" charset="0"/>
                <a:cs typeface="Times New Roman" pitchFamily="18" charset="0"/>
              </a:rPr>
              <a:t>that all people try to maintain a favorable social self-image and engage in a number of communicative </a:t>
            </a:r>
            <a:r>
              <a:rPr lang="en-US" dirty="0" smtClean="0">
                <a:latin typeface="Times New Roman" pitchFamily="18" charset="0"/>
                <a:cs typeface="Times New Roman" pitchFamily="18" charset="0"/>
              </a:rPr>
              <a:t>behaviors </a:t>
            </a:r>
            <a:r>
              <a:rPr lang="en-US" dirty="0">
                <a:latin typeface="Times New Roman" pitchFamily="18" charset="0"/>
                <a:cs typeface="Times New Roman" pitchFamily="18" charset="0"/>
              </a:rPr>
              <a:t>designed to achieve </a:t>
            </a:r>
            <a:r>
              <a:rPr lang="en-US" dirty="0" smtClean="0">
                <a:latin typeface="Times New Roman" pitchFamily="18" charset="0"/>
                <a:cs typeface="Times New Roman" pitchFamily="18" charset="0"/>
              </a:rPr>
              <a:t>intercultural competence. </a:t>
            </a:r>
            <a:r>
              <a:rPr lang="en-US" dirty="0">
                <a:latin typeface="Times New Roman" pitchFamily="18" charset="0"/>
                <a:cs typeface="Times New Roman" pitchFamily="18" charset="0"/>
              </a:rPr>
              <a:t>Competence is identified as being part of the concept of “face,” and it is achieved through the integration of knowledge, mindfulness, and skills in </a:t>
            </a:r>
            <a:r>
              <a:rPr lang="en-US" dirty="0" smtClean="0">
                <a:latin typeface="Times New Roman" pitchFamily="18" charset="0"/>
                <a:cs typeface="Times New Roman" pitchFamily="18" charset="0"/>
              </a:rPr>
              <a:t>communication.</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30107621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20689"/>
            <a:ext cx="8172400" cy="576063"/>
          </a:xfrm>
        </p:spPr>
        <p:txBody>
          <a:bodyPr>
            <a:normAutofit fontScale="90000"/>
          </a:bodyPr>
          <a:lstStyle/>
          <a:p>
            <a:r>
              <a:rPr lang="en-US" dirty="0">
                <a:latin typeface="Times New Roman" pitchFamily="18" charset="0"/>
                <a:cs typeface="Times New Roman" pitchFamily="18" charset="0"/>
              </a:rPr>
              <a:t>Factors relating to the individual's skills for cultural competence</a:t>
            </a:r>
            <a:endParaRPr lang="uk-UA"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179512" y="1556792"/>
            <a:ext cx="8050088" cy="5184575"/>
          </a:xfrm>
        </p:spPr>
        <p:txBody>
          <a:bodyPr/>
          <a:lstStyle/>
          <a:p>
            <a:pPr>
              <a:buFont typeface="Arial" pitchFamily="34" charset="0"/>
              <a:buChar char="•"/>
            </a:pPr>
            <a:r>
              <a:rPr lang="en-US" dirty="0" smtClean="0">
                <a:latin typeface="Times New Roman" pitchFamily="18" charset="0"/>
                <a:cs typeface="Times New Roman" pitchFamily="18" charset="0"/>
              </a:rPr>
              <a:t>Intercultural communication</a:t>
            </a:r>
          </a:p>
          <a:p>
            <a:pPr>
              <a:buFont typeface="Arial" pitchFamily="34" charset="0"/>
              <a:buChar char="•"/>
            </a:pPr>
            <a:endParaRPr lang="uk-UA"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2204864"/>
            <a:ext cx="4248473" cy="3186356"/>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3891018"/>
            <a:ext cx="4487895" cy="2885075"/>
          </a:xfrm>
          <a:prstGeom prst="rect">
            <a:avLst/>
          </a:prstGeom>
        </p:spPr>
      </p:pic>
    </p:spTree>
    <p:extLst>
      <p:ext uri="{BB962C8B-B14F-4D97-AF65-F5344CB8AC3E}">
        <p14:creationId xmlns:p14="http://schemas.microsoft.com/office/powerpoint/2010/main" val="1342639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692696"/>
            <a:ext cx="7978080" cy="5976663"/>
          </a:xfrm>
        </p:spPr>
        <p:txBody>
          <a:bodyPr/>
          <a:lstStyle/>
          <a:p>
            <a:r>
              <a:rPr lang="en-US" dirty="0" smtClean="0">
                <a:latin typeface="Times New Roman" pitchFamily="18" charset="0"/>
                <a:cs typeface="Times New Roman" pitchFamily="18" charset="0"/>
              </a:rPr>
              <a:t>Display of respect</a:t>
            </a:r>
            <a:endParaRPr lang="uk-UA"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988840"/>
            <a:ext cx="3528392" cy="315619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188640"/>
            <a:ext cx="3557935" cy="3298343"/>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3888" y="2420888"/>
            <a:ext cx="3097699" cy="4281636"/>
          </a:xfrm>
          <a:prstGeom prst="rect">
            <a:avLst/>
          </a:prstGeom>
        </p:spPr>
      </p:pic>
    </p:spTree>
    <p:extLst>
      <p:ext uri="{BB962C8B-B14F-4D97-AF65-F5344CB8AC3E}">
        <p14:creationId xmlns:p14="http://schemas.microsoft.com/office/powerpoint/2010/main" val="1773343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548680"/>
            <a:ext cx="7978080" cy="6192687"/>
          </a:xfrm>
        </p:spPr>
        <p:txBody>
          <a:bodyPr/>
          <a:lstStyle/>
          <a:p>
            <a:r>
              <a:rPr lang="en-US" dirty="0" smtClean="0">
                <a:latin typeface="Times New Roman" pitchFamily="18" charset="0"/>
                <a:cs typeface="Times New Roman" pitchFamily="18" charset="0"/>
              </a:rPr>
              <a:t>Empathy</a:t>
            </a:r>
          </a:p>
          <a:p>
            <a:pPr marL="45720"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80728"/>
            <a:ext cx="4824901" cy="316835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3673767"/>
            <a:ext cx="4690209" cy="3106098"/>
          </a:xfrm>
          <a:prstGeom prst="rect">
            <a:avLst/>
          </a:prstGeom>
        </p:spPr>
      </p:pic>
    </p:spTree>
    <p:extLst>
      <p:ext uri="{BB962C8B-B14F-4D97-AF65-F5344CB8AC3E}">
        <p14:creationId xmlns:p14="http://schemas.microsoft.com/office/powerpoint/2010/main" val="1411808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548680"/>
            <a:ext cx="7978080" cy="6120679"/>
          </a:xfrm>
        </p:spPr>
        <p:txBody>
          <a:bodyPr/>
          <a:lstStyle/>
          <a:p>
            <a:r>
              <a:rPr lang="en-US" dirty="0" smtClean="0">
                <a:latin typeface="Times New Roman" pitchFamily="18" charset="0"/>
                <a:cs typeface="Times New Roman" pitchFamily="18" charset="0"/>
              </a:rPr>
              <a:t>Interaction management</a:t>
            </a:r>
          </a:p>
          <a:p>
            <a:pPr marL="45720" indent="0">
              <a:buNone/>
            </a:pPr>
            <a:r>
              <a:rPr lang="en-US" dirty="0" smtClean="0">
                <a:latin typeface="Times New Roman" pitchFamily="18" charset="0"/>
                <a:cs typeface="Times New Roman" pitchFamily="18" charset="0"/>
              </a:rPr>
              <a:t>It means taking initiative, taking turns during conversation and knowing how to talk to other appropriately and effectively including local communication formalities, watching change in the body language etc</a:t>
            </a:r>
            <a:r>
              <a:rPr lang="en-US" dirty="0">
                <a:latin typeface="Times New Roman" pitchFamily="18" charset="0"/>
                <a:cs typeface="Times New Roman" pitchFamily="18" charset="0"/>
              </a:rPr>
              <a:t>.</a:t>
            </a:r>
            <a:endParaRPr lang="en-US" dirty="0" smtClean="0">
              <a:latin typeface="Times New Roman" pitchFamily="18" charset="0"/>
              <a:cs typeface="Times New Roman" pitchFamily="18" charset="0"/>
            </a:endParaRPr>
          </a:p>
          <a:p>
            <a:pPr marL="45720"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2252457"/>
            <a:ext cx="7380310" cy="4416655"/>
          </a:xfrm>
          <a:prstGeom prst="rect">
            <a:avLst/>
          </a:prstGeom>
        </p:spPr>
      </p:pic>
    </p:spTree>
    <p:extLst>
      <p:ext uri="{BB962C8B-B14F-4D97-AF65-F5344CB8AC3E}">
        <p14:creationId xmlns:p14="http://schemas.microsoft.com/office/powerpoint/2010/main" val="29191393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404664"/>
            <a:ext cx="7978080" cy="5904697"/>
          </a:xfrm>
        </p:spPr>
        <p:txBody>
          <a:bodyPr/>
          <a:lstStyle/>
          <a:p>
            <a:r>
              <a:rPr lang="en-US" dirty="0" smtClean="0">
                <a:latin typeface="Times New Roman" pitchFamily="18" charset="0"/>
                <a:cs typeface="Times New Roman" pitchFamily="18" charset="0"/>
              </a:rPr>
              <a:t>Task role behavior</a:t>
            </a:r>
          </a:p>
          <a:p>
            <a:pPr marL="45720" indent="0">
              <a:buNone/>
            </a:pPr>
            <a:r>
              <a:rPr lang="en-US" dirty="0" smtClean="0">
                <a:latin typeface="Times New Roman" pitchFamily="18" charset="0"/>
                <a:cs typeface="Times New Roman" pitchFamily="18" charset="0"/>
              </a:rPr>
              <a:t>It leads to group harmony, teamwork and productivity.</a:t>
            </a:r>
          </a:p>
          <a:p>
            <a:pPr marL="45720"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196752"/>
            <a:ext cx="4381500" cy="3429000"/>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888" y="3861048"/>
            <a:ext cx="5507680" cy="2859757"/>
          </a:xfrm>
          <a:prstGeom prst="rect">
            <a:avLst/>
          </a:prstGeom>
        </p:spPr>
      </p:pic>
    </p:spTree>
    <p:extLst>
      <p:ext uri="{BB962C8B-B14F-4D97-AF65-F5344CB8AC3E}">
        <p14:creationId xmlns:p14="http://schemas.microsoft.com/office/powerpoint/2010/main" val="2106576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23528" y="548680"/>
            <a:ext cx="7906072" cy="5976663"/>
          </a:xfrm>
        </p:spPr>
        <p:txBody>
          <a:bodyPr/>
          <a:lstStyle/>
          <a:p>
            <a:r>
              <a:rPr lang="en-US" dirty="0" smtClean="0">
                <a:latin typeface="Times New Roman" pitchFamily="18" charset="0"/>
                <a:cs typeface="Times New Roman" pitchFamily="18" charset="0"/>
              </a:rPr>
              <a:t>Relational role behavior</a:t>
            </a:r>
          </a:p>
          <a:p>
            <a:pPr marL="45720" indent="0">
              <a:buNone/>
            </a:pPr>
            <a:r>
              <a:rPr lang="en-US" dirty="0" smtClean="0">
                <a:latin typeface="Times New Roman" pitchFamily="18" charset="0"/>
                <a:cs typeface="Times New Roman" pitchFamily="18" charset="0"/>
              </a:rPr>
              <a:t>It is personal relationship that is trusting, harmonious and supportive to each other.</a:t>
            </a:r>
          </a:p>
          <a:p>
            <a:pPr marL="45720"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346" y="2086166"/>
            <a:ext cx="7239000" cy="4191000"/>
          </a:xfrm>
          <a:prstGeom prst="rect">
            <a:avLst/>
          </a:prstGeom>
        </p:spPr>
      </p:pic>
    </p:spTree>
    <p:extLst>
      <p:ext uri="{BB962C8B-B14F-4D97-AF65-F5344CB8AC3E}">
        <p14:creationId xmlns:p14="http://schemas.microsoft.com/office/powerpoint/2010/main" val="11027364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548680"/>
            <a:ext cx="7978080" cy="6192687"/>
          </a:xfrm>
        </p:spPr>
        <p:txBody>
          <a:bodyPr/>
          <a:lstStyle/>
          <a:p>
            <a:r>
              <a:rPr lang="en-US" dirty="0" smtClean="0">
                <a:latin typeface="Times New Roman" pitchFamily="18" charset="0"/>
                <a:cs typeface="Times New Roman" pitchFamily="18" charset="0"/>
              </a:rPr>
              <a:t>Tolerance for ambiguity</a:t>
            </a:r>
          </a:p>
          <a:p>
            <a:pPr marL="45720" indent="0">
              <a:buNone/>
            </a:pP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503298"/>
            <a:ext cx="6567218" cy="5017765"/>
          </a:xfrm>
          <a:prstGeom prst="rect">
            <a:avLst/>
          </a:prstGeom>
        </p:spPr>
      </p:pic>
    </p:spTree>
    <p:extLst>
      <p:ext uri="{BB962C8B-B14F-4D97-AF65-F5344CB8AC3E}">
        <p14:creationId xmlns:p14="http://schemas.microsoft.com/office/powerpoint/2010/main" val="1835158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476673"/>
            <a:ext cx="7762056" cy="792087"/>
          </a:xfrm>
        </p:spPr>
        <p:txBody>
          <a:bodyPr/>
          <a:lstStyle/>
          <a:p>
            <a:r>
              <a:rPr lang="en-US" dirty="0" smtClean="0"/>
              <a:t>Content</a:t>
            </a:r>
            <a:endParaRPr lang="uk-UA" dirty="0"/>
          </a:p>
        </p:txBody>
      </p:sp>
      <p:sp>
        <p:nvSpPr>
          <p:cNvPr id="3" name="Місце для вмісту 2"/>
          <p:cNvSpPr>
            <a:spLocks noGrp="1"/>
          </p:cNvSpPr>
          <p:nvPr>
            <p:ph idx="1"/>
          </p:nvPr>
        </p:nvSpPr>
        <p:spPr>
          <a:xfrm>
            <a:off x="467544" y="1484785"/>
            <a:ext cx="7762056" cy="4824576"/>
          </a:xfrm>
        </p:spPr>
        <p:txBody>
          <a:bodyPr/>
          <a:lstStyle/>
          <a:p>
            <a:pPr marL="45720" indent="0">
              <a:buNone/>
            </a:pPr>
            <a:r>
              <a:rPr lang="en-US" dirty="0" smtClean="0"/>
              <a:t>Introduction</a:t>
            </a:r>
          </a:p>
          <a:p>
            <a:r>
              <a:rPr lang="en-US" dirty="0"/>
              <a:t>What is intercultural competence ?</a:t>
            </a:r>
            <a:endParaRPr lang="en-US" dirty="0" smtClean="0"/>
          </a:p>
          <a:p>
            <a:r>
              <a:rPr lang="en-US" dirty="0"/>
              <a:t>Importance of intercultural </a:t>
            </a:r>
            <a:r>
              <a:rPr lang="en-US" dirty="0" smtClean="0"/>
              <a:t>competence</a:t>
            </a:r>
          </a:p>
          <a:p>
            <a:r>
              <a:rPr lang="en-US" dirty="0"/>
              <a:t>Constituent elements of intercultural </a:t>
            </a:r>
            <a:r>
              <a:rPr lang="en-US" dirty="0" smtClean="0"/>
              <a:t>competence</a:t>
            </a:r>
          </a:p>
          <a:p>
            <a:r>
              <a:rPr lang="en-US" dirty="0"/>
              <a:t>Developmental model for intercultural sensitivity </a:t>
            </a:r>
            <a:endParaRPr lang="en-US" dirty="0" smtClean="0"/>
          </a:p>
          <a:p>
            <a:r>
              <a:rPr lang="en-US" dirty="0"/>
              <a:t>Three stages of perception of a foreign culture </a:t>
            </a:r>
            <a:endParaRPr lang="en-US" dirty="0" smtClean="0"/>
          </a:p>
          <a:p>
            <a:r>
              <a:rPr lang="en-US" dirty="0"/>
              <a:t>Process model with 4 competence  realized in an intercultural </a:t>
            </a:r>
            <a:r>
              <a:rPr lang="en-US" dirty="0" smtClean="0"/>
              <a:t>context</a:t>
            </a:r>
          </a:p>
          <a:p>
            <a:r>
              <a:rPr lang="en-US" dirty="0"/>
              <a:t>Theories of intercultural competence</a:t>
            </a:r>
            <a:endParaRPr lang="en-US" dirty="0" smtClean="0"/>
          </a:p>
          <a:p>
            <a:r>
              <a:rPr lang="en-US" dirty="0"/>
              <a:t>Factors relating to the individual's skills for cultural </a:t>
            </a:r>
            <a:r>
              <a:rPr lang="en-US" dirty="0" smtClean="0"/>
              <a:t>competence</a:t>
            </a:r>
          </a:p>
          <a:p>
            <a:pPr marL="45720" indent="0">
              <a:buNone/>
            </a:pPr>
            <a:r>
              <a:rPr lang="en-US" dirty="0" smtClean="0"/>
              <a:t>Conclusion</a:t>
            </a:r>
          </a:p>
          <a:p>
            <a:endParaRPr lang="en-US" dirty="0" smtClean="0"/>
          </a:p>
          <a:p>
            <a:endParaRPr lang="en-US" dirty="0" smtClean="0"/>
          </a:p>
          <a:p>
            <a:endParaRPr lang="en-US" dirty="0" smtClean="0"/>
          </a:p>
          <a:p>
            <a:endParaRPr lang="en-US" dirty="0" smtClean="0"/>
          </a:p>
          <a:p>
            <a:endParaRPr lang="en-US" dirty="0" smtClean="0"/>
          </a:p>
          <a:p>
            <a:endParaRPr lang="uk-UA" dirty="0"/>
          </a:p>
        </p:txBody>
      </p:sp>
    </p:spTree>
    <p:extLst>
      <p:ext uri="{BB962C8B-B14F-4D97-AF65-F5344CB8AC3E}">
        <p14:creationId xmlns:p14="http://schemas.microsoft.com/office/powerpoint/2010/main" val="1602576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395536" y="548680"/>
            <a:ext cx="7315200" cy="3539527"/>
          </a:xfrm>
        </p:spPr>
        <p:txBody>
          <a:bodyPr/>
          <a:lstStyle/>
          <a:p>
            <a:r>
              <a:rPr lang="en-US" dirty="0" smtClean="0">
                <a:latin typeface="Times New Roman" pitchFamily="18" charset="0"/>
                <a:cs typeface="Times New Roman" pitchFamily="18" charset="0"/>
              </a:rPr>
              <a:t>Orientation in knowledge</a:t>
            </a:r>
          </a:p>
          <a:p>
            <a:pPr marL="45720" indent="0">
              <a:buNone/>
            </a:pPr>
            <a:r>
              <a:rPr lang="en-US" dirty="0" smtClean="0">
                <a:latin typeface="Times New Roman" pitchFamily="18" charset="0"/>
                <a:cs typeface="Times New Roman" pitchFamily="18" charset="0"/>
              </a:rPr>
              <a:t>It means determining where people come from and understand their way of thinking and behavior.</a:t>
            </a:r>
            <a:endParaRPr lang="uk-UA"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700808"/>
            <a:ext cx="5300233" cy="2384393"/>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952" y="3737589"/>
            <a:ext cx="4695290" cy="3120411"/>
          </a:xfrm>
          <a:prstGeom prst="rect">
            <a:avLst/>
          </a:prstGeom>
        </p:spPr>
      </p:pic>
    </p:spTree>
    <p:extLst>
      <p:ext uri="{BB962C8B-B14F-4D97-AF65-F5344CB8AC3E}">
        <p14:creationId xmlns:p14="http://schemas.microsoft.com/office/powerpoint/2010/main" val="28886698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620688"/>
            <a:ext cx="8208912" cy="5976663"/>
          </a:xfrm>
        </p:spPr>
        <p:txBody>
          <a:bodyPr/>
          <a:lstStyle/>
          <a:p>
            <a:r>
              <a:rPr lang="en-US" dirty="0" smtClean="0">
                <a:latin typeface="Times New Roman" pitchFamily="18" charset="0"/>
                <a:cs typeface="Times New Roman" pitchFamily="18" charset="0"/>
              </a:rPr>
              <a:t>Emotional expression and interaction posture</a:t>
            </a:r>
          </a:p>
          <a:p>
            <a:pPr marL="45720" indent="0">
              <a:buNone/>
            </a:pPr>
            <a:r>
              <a:rPr lang="en-US" dirty="0" smtClean="0">
                <a:latin typeface="Times New Roman" pitchFamily="18" charset="0"/>
                <a:cs typeface="Times New Roman" pitchFamily="18" charset="0"/>
              </a:rPr>
              <a:t>Expression of emotions in social behavior from culture to culture</a:t>
            </a:r>
            <a:r>
              <a:rPr lang="en-US" dirty="0" smtClean="0"/>
              <a:t>.</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4265" y="1700808"/>
            <a:ext cx="6481029" cy="4824536"/>
          </a:xfrm>
          <a:prstGeom prst="rect">
            <a:avLst/>
          </a:prstGeom>
        </p:spPr>
      </p:pic>
    </p:spTree>
    <p:extLst>
      <p:ext uri="{BB962C8B-B14F-4D97-AF65-F5344CB8AC3E}">
        <p14:creationId xmlns:p14="http://schemas.microsoft.com/office/powerpoint/2010/main" val="30456743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0" y="548681"/>
            <a:ext cx="8229600" cy="648071"/>
          </a:xfrm>
        </p:spPr>
        <p:txBody>
          <a:bodyPr>
            <a:normAutofit fontScale="90000"/>
          </a:bodyPr>
          <a:lstStyle/>
          <a:p>
            <a:r>
              <a:rPr lang="en-US" dirty="0" smtClean="0"/>
              <a:t>   </a:t>
            </a:r>
            <a:r>
              <a:rPr lang="en-US" dirty="0" smtClean="0">
                <a:latin typeface="Times New Roman" pitchFamily="18" charset="0"/>
                <a:cs typeface="Times New Roman" pitchFamily="18" charset="0"/>
              </a:rPr>
              <a:t>Conclusion</a:t>
            </a:r>
            <a:endParaRPr lang="uk-UA" dirty="0">
              <a:latin typeface="Times New Roman" pitchFamily="18" charset="0"/>
              <a:cs typeface="Times New Roman" pitchFamily="18" charset="0"/>
            </a:endParaRPr>
          </a:p>
        </p:txBody>
      </p:sp>
      <p:sp>
        <p:nvSpPr>
          <p:cNvPr id="2" name="Місце для вмісту 1"/>
          <p:cNvSpPr>
            <a:spLocks noGrp="1"/>
          </p:cNvSpPr>
          <p:nvPr>
            <p:ph idx="1"/>
          </p:nvPr>
        </p:nvSpPr>
        <p:spPr>
          <a:xfrm>
            <a:off x="323528" y="1556793"/>
            <a:ext cx="7906072" cy="4752568"/>
          </a:xfrm>
        </p:spPr>
        <p:txBody>
          <a:bodyPr/>
          <a:lstStyle/>
          <a:p>
            <a:pPr marL="45720" indent="0">
              <a:buNone/>
            </a:pPr>
            <a:r>
              <a:rPr lang="en-US" dirty="0">
                <a:latin typeface="Times New Roman" pitchFamily="18" charset="0"/>
                <a:cs typeface="Times New Roman" pitchFamily="18" charset="0"/>
              </a:rPr>
              <a:t>Intercultural </a:t>
            </a:r>
            <a:r>
              <a:rPr lang="en-US" dirty="0" smtClean="0">
                <a:latin typeface="Times New Roman" pitchFamily="18" charset="0"/>
                <a:cs typeface="Times New Roman" pitchFamily="18" charset="0"/>
              </a:rPr>
              <a:t>competence </a:t>
            </a:r>
            <a:r>
              <a:rPr lang="en-US" dirty="0">
                <a:latin typeface="Times New Roman" pitchFamily="18" charset="0"/>
                <a:cs typeface="Times New Roman" pitchFamily="18" charset="0"/>
              </a:rPr>
              <a:t>describes the ability to understand </a:t>
            </a:r>
            <a:r>
              <a:rPr lang="en-US" dirty="0" smtClean="0">
                <a:latin typeface="Times New Roman" pitchFamily="18" charset="0"/>
                <a:cs typeface="Times New Roman" pitchFamily="18" charset="0"/>
              </a:rPr>
              <a:t>other cultures </a:t>
            </a:r>
            <a:r>
              <a:rPr lang="en-US" dirty="0">
                <a:latin typeface="Times New Roman" pitchFamily="18" charset="0"/>
                <a:cs typeface="Times New Roman" pitchFamily="18" charset="0"/>
              </a:rPr>
              <a:t>and interact and </a:t>
            </a:r>
            <a:r>
              <a:rPr lang="en-US" dirty="0" smtClean="0">
                <a:latin typeface="Times New Roman" pitchFamily="18" charset="0"/>
                <a:cs typeface="Times New Roman" pitchFamily="18" charset="0"/>
              </a:rPr>
              <a:t>work successfully </a:t>
            </a:r>
            <a:r>
              <a:rPr lang="en-US" dirty="0">
                <a:latin typeface="Times New Roman" pitchFamily="18" charset="0"/>
                <a:cs typeface="Times New Roman" pitchFamily="18" charset="0"/>
              </a:rPr>
              <a:t>both within and across them. This quality is far from</a:t>
            </a:r>
          </a:p>
          <a:p>
            <a:pPr marL="45720" indent="0">
              <a:buNone/>
            </a:pPr>
            <a:r>
              <a:rPr lang="en-US" dirty="0">
                <a:latin typeface="Times New Roman" pitchFamily="18" charset="0"/>
                <a:cs typeface="Times New Roman" pitchFamily="18" charset="0"/>
              </a:rPr>
              <a:t>universal, but increasingly vital in our globalizing </a:t>
            </a:r>
            <a:r>
              <a:rPr lang="en-US" dirty="0" smtClean="0">
                <a:latin typeface="Times New Roman" pitchFamily="18" charset="0"/>
                <a:cs typeface="Times New Roman" pitchFamily="18" charset="0"/>
              </a:rPr>
              <a:t>world. Organizations </a:t>
            </a:r>
            <a:r>
              <a:rPr lang="en-US" dirty="0">
                <a:latin typeface="Times New Roman" pitchFamily="18" charset="0"/>
                <a:cs typeface="Times New Roman" pitchFamily="18" charset="0"/>
              </a:rPr>
              <a:t>within the public </a:t>
            </a:r>
            <a:r>
              <a:rPr lang="en-US" dirty="0" smtClean="0">
                <a:latin typeface="Times New Roman" pitchFamily="18" charset="0"/>
                <a:cs typeface="Times New Roman" pitchFamily="18" charset="0"/>
              </a:rPr>
              <a:t>and private </a:t>
            </a:r>
            <a:r>
              <a:rPr lang="en-US" dirty="0">
                <a:latin typeface="Times New Roman" pitchFamily="18" charset="0"/>
                <a:cs typeface="Times New Roman" pitchFamily="18" charset="0"/>
              </a:rPr>
              <a:t>sector would benefit from increased understanding of intercultural competence, as well as</a:t>
            </a:r>
          </a:p>
          <a:p>
            <a:pPr marL="45720" indent="0">
              <a:buNone/>
            </a:pPr>
            <a:r>
              <a:rPr lang="en-US" dirty="0">
                <a:latin typeface="Times New Roman" pitchFamily="18" charset="0"/>
                <a:cs typeface="Times New Roman" pitchFamily="18" charset="0"/>
              </a:rPr>
              <a:t>methods for recognizing and fostering </a:t>
            </a:r>
            <a:r>
              <a:rPr lang="en-US" dirty="0" smtClean="0">
                <a:latin typeface="Times New Roman" pitchFamily="18" charset="0"/>
                <a:cs typeface="Times New Roman" pitchFamily="18" charset="0"/>
              </a:rPr>
              <a:t>it.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val="3146324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259632" y="1544715"/>
            <a:ext cx="6969968" cy="4116533"/>
          </a:xfrm>
        </p:spPr>
        <p:txBody>
          <a:bodyPr/>
          <a:lstStyle/>
          <a:p>
            <a:r>
              <a:rPr lang="en-US" dirty="0" smtClean="0"/>
              <a:t> Thank you your attention!</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673" y="422224"/>
            <a:ext cx="4536504" cy="4392848"/>
          </a:xfrm>
          <a:prstGeom prst="rect">
            <a:avLst/>
          </a:prstGeom>
        </p:spPr>
      </p:pic>
    </p:spTree>
    <p:extLst>
      <p:ext uri="{BB962C8B-B14F-4D97-AF65-F5344CB8AC3E}">
        <p14:creationId xmlns:p14="http://schemas.microsoft.com/office/powerpoint/2010/main" val="31230647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620689"/>
            <a:ext cx="8050088" cy="576063"/>
          </a:xfrm>
        </p:spPr>
        <p:txBody>
          <a:bodyPr>
            <a:normAutofit fontScale="90000"/>
          </a:bodyPr>
          <a:lstStyle/>
          <a:p>
            <a:r>
              <a:rPr lang="en-US" dirty="0" smtClean="0">
                <a:latin typeface="Times New Roman" pitchFamily="18" charset="0"/>
                <a:cs typeface="Times New Roman" pitchFamily="18" charset="0"/>
              </a:rPr>
              <a:t>Introduction</a:t>
            </a:r>
            <a:endParaRPr lang="uk-UA"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251520" y="1340768"/>
            <a:ext cx="8712968" cy="5040559"/>
          </a:xfrm>
        </p:spPr>
        <p:txBody>
          <a:bodyPr/>
          <a:lstStyle/>
          <a:p>
            <a:pPr marL="45720" indent="0" algn="just">
              <a:buNone/>
            </a:pPr>
            <a:r>
              <a:rPr lang="en-US" dirty="0"/>
              <a:t> </a:t>
            </a:r>
            <a:r>
              <a:rPr lang="en-US" dirty="0">
                <a:latin typeface="Times New Roman" pitchFamily="18" charset="0"/>
                <a:cs typeface="Times New Roman" pitchFamily="18" charset="0"/>
              </a:rPr>
              <a:t>Intercultural competence is a valuable asset in an increasingly </a:t>
            </a:r>
            <a:r>
              <a:rPr lang="en-US" dirty="0" smtClean="0">
                <a:latin typeface="Times New Roman" pitchFamily="18" charset="0"/>
                <a:cs typeface="Times New Roman" pitchFamily="18" charset="0"/>
              </a:rPr>
              <a:t>globalized </a:t>
            </a:r>
            <a:r>
              <a:rPr lang="en-US" dirty="0">
                <a:latin typeface="Times New Roman" pitchFamily="18" charset="0"/>
                <a:cs typeface="Times New Roman" pitchFamily="18" charset="0"/>
              </a:rPr>
              <a:t>world where we are more likely to interact with people from different cultures and countries who have been shaped by different values, beliefs and experiences</a:t>
            </a:r>
            <a:r>
              <a:rPr lang="en-US" dirty="0" smtClean="0">
                <a:latin typeface="Times New Roman" pitchFamily="18" charset="0"/>
                <a:cs typeface="Times New Roman" pitchFamily="18" charset="0"/>
              </a:rPr>
              <a:t>.</a:t>
            </a:r>
          </a:p>
          <a:p>
            <a:pPr marL="45720" indent="0">
              <a:buNone/>
            </a:pPr>
            <a:endParaRPr lang="en-US" dirty="0" smtClean="0"/>
          </a:p>
          <a:p>
            <a:pPr marL="45720" indent="0">
              <a:buNone/>
            </a:pPr>
            <a:endParaRPr lang="en-US" dirty="0"/>
          </a:p>
          <a:p>
            <a:pPr marL="45720" indent="0">
              <a:buNone/>
            </a:pPr>
            <a:endParaRPr lang="en-US" dirty="0"/>
          </a:p>
          <a:p>
            <a:pPr marL="45720" indent="0">
              <a:buNone/>
            </a:pP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2780928"/>
            <a:ext cx="7837682" cy="3326933"/>
          </a:xfrm>
          <a:prstGeom prst="rect">
            <a:avLst/>
          </a:prstGeom>
        </p:spPr>
      </p:pic>
    </p:spTree>
    <p:extLst>
      <p:ext uri="{BB962C8B-B14F-4D97-AF65-F5344CB8AC3E}">
        <p14:creationId xmlns:p14="http://schemas.microsoft.com/office/powerpoint/2010/main" val="30018355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1"/>
            <a:ext cx="7978080" cy="648071"/>
          </a:xfrm>
        </p:spPr>
        <p:txBody>
          <a:bodyPr>
            <a:normAutofit fontScale="90000"/>
          </a:bodyPr>
          <a:lstStyle/>
          <a:p>
            <a:r>
              <a:rPr lang="en-US" dirty="0">
                <a:latin typeface="Times New Roman" pitchFamily="18" charset="0"/>
                <a:cs typeface="Times New Roman" pitchFamily="18" charset="0"/>
              </a:rPr>
              <a:t>What is intercultural competence ?</a:t>
            </a:r>
            <a:endParaRPr lang="uk-UA"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251520" y="1484784"/>
            <a:ext cx="7978080" cy="4824577"/>
          </a:xfrm>
        </p:spPr>
        <p:txBody>
          <a:bodyPr/>
          <a:lstStyle/>
          <a:p>
            <a:pPr marL="45720" indent="0">
              <a:buNone/>
            </a:pPr>
            <a:r>
              <a:rPr lang="en-US" dirty="0" smtClean="0">
                <a:latin typeface="Times New Roman" pitchFamily="18" charset="0"/>
                <a:cs typeface="Times New Roman" pitchFamily="18" charset="0"/>
              </a:rPr>
              <a:t>Intercultural competence is a range of cognitive, affective and behavioral skills that lead to affective and appropriate communication </a:t>
            </a:r>
            <a:r>
              <a:rPr lang="en-US" dirty="0">
                <a:latin typeface="Times New Roman" pitchFamily="18" charset="0"/>
                <a:cs typeface="Times New Roman" pitchFamily="18" charset="0"/>
              </a:rPr>
              <a:t>with people </a:t>
            </a:r>
            <a:r>
              <a:rPr lang="en-US" dirty="0" smtClean="0">
                <a:latin typeface="Times New Roman" pitchFamily="18" charset="0"/>
                <a:cs typeface="Times New Roman" pitchFamily="18" charset="0"/>
              </a:rPr>
              <a:t>from </a:t>
            </a:r>
            <a:r>
              <a:rPr lang="en-US" dirty="0">
                <a:latin typeface="Times New Roman" pitchFamily="18" charset="0"/>
                <a:cs typeface="Times New Roman" pitchFamily="18" charset="0"/>
              </a:rPr>
              <a:t>different cultural backgrounds – at home or abroad.</a:t>
            </a:r>
            <a:endParaRPr lang="uk-UA"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852936"/>
            <a:ext cx="6626696" cy="3727517"/>
          </a:xfrm>
          <a:prstGeom prst="rect">
            <a:avLst/>
          </a:prstGeom>
        </p:spPr>
      </p:pic>
    </p:spTree>
    <p:extLst>
      <p:ext uri="{BB962C8B-B14F-4D97-AF65-F5344CB8AC3E}">
        <p14:creationId xmlns:p14="http://schemas.microsoft.com/office/powerpoint/2010/main" val="4628391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548681"/>
            <a:ext cx="7978080" cy="648071"/>
          </a:xfrm>
        </p:spPr>
        <p:txBody>
          <a:bodyPr>
            <a:normAutofit fontScale="90000"/>
          </a:bodyPr>
          <a:lstStyle/>
          <a:p>
            <a:r>
              <a:rPr lang="en-US" dirty="0" smtClean="0">
                <a:latin typeface="Times New Roman" pitchFamily="18" charset="0"/>
                <a:cs typeface="Times New Roman" pitchFamily="18" charset="0"/>
              </a:rPr>
              <a:t>Importance of intercultural competence</a:t>
            </a:r>
            <a:endParaRPr lang="uk-UA" dirty="0">
              <a:latin typeface="Times New Roman" pitchFamily="18" charset="0"/>
              <a:cs typeface="Times New Roman" pitchFamily="18" charset="0"/>
            </a:endParaRPr>
          </a:p>
        </p:txBody>
      </p:sp>
      <p:sp>
        <p:nvSpPr>
          <p:cNvPr id="3" name="Місце для вмісту 2"/>
          <p:cNvSpPr>
            <a:spLocks noGrp="1"/>
          </p:cNvSpPr>
          <p:nvPr>
            <p:ph idx="1"/>
          </p:nvPr>
        </p:nvSpPr>
        <p:spPr>
          <a:xfrm>
            <a:off x="179512" y="1340769"/>
            <a:ext cx="8050088" cy="4968592"/>
          </a:xfrm>
        </p:spPr>
        <p:txBody>
          <a:bodyPr/>
          <a:lstStyle/>
          <a:p>
            <a:pPr marL="45720" indent="0">
              <a:buNone/>
            </a:pPr>
            <a:r>
              <a:rPr lang="en-US" dirty="0" smtClean="0">
                <a:latin typeface="Times New Roman" pitchFamily="18" charset="0"/>
                <a:cs typeface="Times New Roman" pitchFamily="18" charset="0"/>
              </a:rPr>
              <a:t>Humanity have never been as connected as right now and on daily basis people deal with each other from all over the world. All of us are different. When we are in an unfamiliar environment and we have to understand why the behavior of the person in front of us is different than that you expect. Intercultural competence gives you tools and frameworks to better our understanding of other people and finally to become sensitive.</a:t>
            </a:r>
            <a:endParaRPr lang="uk-UA"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3517676"/>
            <a:ext cx="3456384" cy="3231944"/>
          </a:xfrm>
          <a:prstGeom prst="rect">
            <a:avLst/>
          </a:prstGeom>
        </p:spPr>
      </p:pic>
    </p:spTree>
    <p:extLst>
      <p:ext uri="{BB962C8B-B14F-4D97-AF65-F5344CB8AC3E}">
        <p14:creationId xmlns:p14="http://schemas.microsoft.com/office/powerpoint/2010/main" val="233249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76673"/>
            <a:ext cx="7978080" cy="792087"/>
          </a:xfrm>
        </p:spPr>
        <p:txBody>
          <a:bodyPr>
            <a:normAutofit fontScale="90000"/>
          </a:bodyPr>
          <a:lstStyle/>
          <a:p>
            <a:r>
              <a:rPr lang="en-US" dirty="0">
                <a:latin typeface="Times New Roman" pitchFamily="18" charset="0"/>
                <a:cs typeface="Times New Roman" pitchFamily="18" charset="0"/>
              </a:rPr>
              <a:t>Constituent elements of intercultural competence</a:t>
            </a:r>
            <a:endParaRPr lang="uk-UA" dirty="0">
              <a:latin typeface="Times New Roman" pitchFamily="18" charset="0"/>
              <a:cs typeface="Times New Roman"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463242992"/>
              </p:ext>
            </p:extLst>
          </p:nvPr>
        </p:nvGraphicFramePr>
        <p:xfrm>
          <a:off x="914400" y="2770188"/>
          <a:ext cx="7315200" cy="3538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Рисунок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47664" y="1340768"/>
            <a:ext cx="5830114" cy="5306166"/>
          </a:xfrm>
          <a:prstGeom prst="rect">
            <a:avLst/>
          </a:prstGeom>
        </p:spPr>
      </p:pic>
    </p:spTree>
    <p:extLst>
      <p:ext uri="{BB962C8B-B14F-4D97-AF65-F5344CB8AC3E}">
        <p14:creationId xmlns:p14="http://schemas.microsoft.com/office/powerpoint/2010/main" val="11780855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1"/>
            <a:ext cx="9036496" cy="1008111"/>
          </a:xfrm>
        </p:spPr>
        <p:txBody>
          <a:bodyPr>
            <a:normAutofit fontScale="90000"/>
          </a:bodyPr>
          <a:lstStyle/>
          <a:p>
            <a:r>
              <a:rPr lang="en-US" dirty="0" smtClean="0">
                <a:latin typeface="Times New Roman" pitchFamily="18" charset="0"/>
                <a:cs typeface="Times New Roman" pitchFamily="18" charset="0"/>
              </a:rPr>
              <a:t>Developmental </a:t>
            </a:r>
            <a:r>
              <a:rPr lang="en-US" dirty="0">
                <a:latin typeface="Times New Roman" pitchFamily="18" charset="0"/>
                <a:cs typeface="Times New Roman" pitchFamily="18" charset="0"/>
              </a:rPr>
              <a:t>model for intercultural sensitivity </a:t>
            </a:r>
            <a:endParaRPr lang="uk-UA" dirty="0">
              <a:latin typeface="Times New Roman" pitchFamily="18" charset="0"/>
              <a:cs typeface="Times New Roman" pitchFamily="18" charset="0"/>
            </a:endParaRPr>
          </a:p>
        </p:txBody>
      </p:sp>
      <p:graphicFrame>
        <p:nvGraphicFramePr>
          <p:cNvPr id="4" name="Місце для вмісту 3"/>
          <p:cNvGraphicFramePr>
            <a:graphicFrameLocks noGrp="1"/>
          </p:cNvGraphicFramePr>
          <p:nvPr>
            <p:ph idx="1"/>
            <p:extLst>
              <p:ext uri="{D42A27DB-BD31-4B8C-83A1-F6EECF244321}">
                <p14:modId xmlns:p14="http://schemas.microsoft.com/office/powerpoint/2010/main" val="3842689412"/>
              </p:ext>
            </p:extLst>
          </p:nvPr>
        </p:nvGraphicFramePr>
        <p:xfrm>
          <a:off x="107504" y="1412776"/>
          <a:ext cx="9036496"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07504" y="5229200"/>
            <a:ext cx="252028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Monocultura</a:t>
            </a:r>
            <a:r>
              <a:rPr lang="en-US" b="1" dirty="0" smtClean="0"/>
              <a:t>l</a:t>
            </a:r>
            <a:endParaRPr lang="uk-UA" b="1" dirty="0"/>
          </a:p>
        </p:txBody>
      </p:sp>
      <p:sp>
        <p:nvSpPr>
          <p:cNvPr id="7" name="TextBox 6"/>
          <p:cNvSpPr txBox="1"/>
          <p:nvPr/>
        </p:nvSpPr>
        <p:spPr>
          <a:xfrm>
            <a:off x="6948264" y="2060848"/>
            <a:ext cx="1800200" cy="400110"/>
          </a:xfrm>
          <a:prstGeom prst="rect">
            <a:avLst/>
          </a:prstGeom>
          <a:noFill/>
        </p:spPr>
        <p:txBody>
          <a:bodyPr wrap="square" rtlCol="0">
            <a:spAutoFit/>
          </a:bodyPr>
          <a:lstStyle/>
          <a:p>
            <a:r>
              <a:rPr lang="en-US" sz="2000" b="1" dirty="0" smtClean="0">
                <a:latin typeface="Times New Roman" pitchFamily="18" charset="0"/>
                <a:cs typeface="Times New Roman" pitchFamily="18" charset="0"/>
              </a:rPr>
              <a:t>Intercultural</a:t>
            </a:r>
            <a:endParaRPr lang="uk-UA"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443191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1520" y="1484784"/>
            <a:ext cx="7978080" cy="5112567"/>
          </a:xfrm>
        </p:spPr>
        <p:txBody>
          <a:bodyPr/>
          <a:lstStyle/>
          <a:p>
            <a:pPr marL="45720" indent="0">
              <a:buNone/>
            </a:pPr>
            <a:r>
              <a:rPr lang="en-US" b="1" dirty="0" smtClean="0">
                <a:latin typeface="Times New Roman" pitchFamily="18" charset="0"/>
                <a:cs typeface="Times New Roman" pitchFamily="18" charset="0"/>
              </a:rPr>
              <a:t>1. </a:t>
            </a:r>
            <a:r>
              <a:rPr lang="uk-UA"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Honeymoon</a:t>
            </a:r>
            <a:r>
              <a:rPr lang="uk-UA"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marL="45720" indent="0">
              <a:buNone/>
            </a:pPr>
            <a:r>
              <a:rPr lang="en-US" dirty="0">
                <a:latin typeface="Times New Roman" pitchFamily="18" charset="0"/>
                <a:cs typeface="Times New Roman" pitchFamily="18" charset="0"/>
              </a:rPr>
              <a:t>W</a:t>
            </a:r>
            <a:r>
              <a:rPr lang="en-US" dirty="0" smtClean="0">
                <a:latin typeface="Times New Roman" pitchFamily="18" charset="0"/>
                <a:cs typeface="Times New Roman" pitchFamily="18" charset="0"/>
              </a:rPr>
              <a:t>hen people enter </a:t>
            </a:r>
            <a:r>
              <a:rPr lang="en-US" dirty="0">
                <a:latin typeface="Times New Roman" pitchFamily="18" charset="0"/>
                <a:cs typeface="Times New Roman" pitchFamily="18" charset="0"/>
              </a:rPr>
              <a:t>an intercultural environment, </a:t>
            </a:r>
            <a:r>
              <a:rPr lang="en-US" dirty="0" smtClean="0">
                <a:latin typeface="Times New Roman" pitchFamily="18" charset="0"/>
                <a:cs typeface="Times New Roman" pitchFamily="18" charset="0"/>
              </a:rPr>
              <a:t>they are optimistic </a:t>
            </a:r>
            <a:r>
              <a:rPr lang="en-US" dirty="0">
                <a:latin typeface="Times New Roman" pitchFamily="18" charset="0"/>
                <a:cs typeface="Times New Roman" pitchFamily="18" charset="0"/>
              </a:rPr>
              <a:t>and confident in successful communication and </a:t>
            </a:r>
            <a:r>
              <a:rPr lang="en-US" dirty="0" smtClean="0">
                <a:latin typeface="Times New Roman" pitchFamily="18" charset="0"/>
                <a:cs typeface="Times New Roman" pitchFamily="18" charset="0"/>
              </a:rPr>
              <a:t>interaction, are </a:t>
            </a:r>
            <a:r>
              <a:rPr lang="en-US" dirty="0">
                <a:latin typeface="Times New Roman" pitchFamily="18" charset="0"/>
                <a:cs typeface="Times New Roman" pitchFamily="18" charset="0"/>
              </a:rPr>
              <a:t>fond of cultural values, interesting customs </a:t>
            </a:r>
            <a:r>
              <a:rPr lang="en-US" dirty="0" smtClean="0">
                <a:latin typeface="Times New Roman" pitchFamily="18" charset="0"/>
                <a:cs typeface="Times New Roman" pitchFamily="18" charset="0"/>
              </a:rPr>
              <a:t>etc</a:t>
            </a:r>
            <a:r>
              <a:rPr lang="en-US" dirty="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
        <p:nvSpPr>
          <p:cNvPr id="4" name="Заголовок 3"/>
          <p:cNvSpPr>
            <a:spLocks noGrp="1"/>
          </p:cNvSpPr>
          <p:nvPr>
            <p:ph type="title"/>
          </p:nvPr>
        </p:nvSpPr>
        <p:spPr>
          <a:xfrm>
            <a:off x="0" y="116633"/>
            <a:ext cx="8229600" cy="1152127"/>
          </a:xfrm>
        </p:spPr>
        <p:txBody>
          <a:bodyPr>
            <a:normAutofit fontScale="90000"/>
          </a:bodyPr>
          <a:lstStyle/>
          <a:p>
            <a:r>
              <a:rPr lang="en-US" dirty="0" smtClean="0">
                <a:latin typeface="Times New Roman" pitchFamily="18" charset="0"/>
                <a:cs typeface="Times New Roman" pitchFamily="18" charset="0"/>
              </a:rPr>
              <a:t>Three stages </a:t>
            </a:r>
            <a:r>
              <a:rPr lang="en-US" dirty="0">
                <a:latin typeface="Times New Roman" pitchFamily="18" charset="0"/>
                <a:cs typeface="Times New Roman" pitchFamily="18" charset="0"/>
              </a:rPr>
              <a:t>of perception of a foreign culture </a:t>
            </a:r>
            <a:endParaRPr lang="uk-UA" dirty="0">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924944"/>
            <a:ext cx="4980045" cy="3735034"/>
          </a:xfrm>
          <a:prstGeom prst="rect">
            <a:avLst/>
          </a:prstGeom>
        </p:spPr>
      </p:pic>
    </p:spTree>
    <p:extLst>
      <p:ext uri="{BB962C8B-B14F-4D97-AF65-F5344CB8AC3E}">
        <p14:creationId xmlns:p14="http://schemas.microsoft.com/office/powerpoint/2010/main" val="2443520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179512" y="260648"/>
            <a:ext cx="8050088" cy="6408711"/>
          </a:xfrm>
        </p:spPr>
        <p:txBody>
          <a:bodyPr/>
          <a:lstStyle/>
          <a:p>
            <a:pPr marL="45720" indent="0">
              <a:buNone/>
            </a:pPr>
            <a:r>
              <a:rPr lang="en-US" b="1" dirty="0">
                <a:latin typeface="Times New Roman" pitchFamily="18" charset="0"/>
                <a:cs typeface="Times New Roman" pitchFamily="18" charset="0"/>
              </a:rPr>
              <a:t>2. </a:t>
            </a:r>
            <a:r>
              <a:rPr lang="uk-UA"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Cultural shock</a:t>
            </a:r>
            <a:r>
              <a:rPr lang="uk-UA" b="1"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marL="45720" indent="0">
              <a:buNone/>
            </a:pPr>
            <a:r>
              <a:rPr lang="en-US" dirty="0" smtClean="0">
                <a:latin typeface="Times New Roman" pitchFamily="18" charset="0"/>
                <a:cs typeface="Times New Roman" pitchFamily="18" charset="0"/>
              </a:rPr>
              <a:t>When the positive mood </a:t>
            </a:r>
            <a:r>
              <a:rPr lang="en-US" dirty="0">
                <a:latin typeface="Times New Roman" pitchFamily="18" charset="0"/>
                <a:cs typeface="Times New Roman" pitchFamily="18" charset="0"/>
              </a:rPr>
              <a:t>is replaced by the </a:t>
            </a:r>
            <a:r>
              <a:rPr lang="en-US" dirty="0" smtClean="0">
                <a:latin typeface="Times New Roman" pitchFamily="18" charset="0"/>
                <a:cs typeface="Times New Roman" pitchFamily="18" charset="0"/>
              </a:rPr>
              <a:t>depressive, </a:t>
            </a:r>
            <a:r>
              <a:rPr lang="en-US" dirty="0">
                <a:latin typeface="Times New Roman" pitchFamily="18" charset="0"/>
                <a:cs typeface="Times New Roman" pitchFamily="18" charset="0"/>
              </a:rPr>
              <a:t>hostility and uncertainty appear. The shock arises at the emotional level, social factors also play an important role: lack of adaptation and misunderstanding of new customs, behavior and style of communication, rhythm of life, material differences.</a:t>
            </a:r>
            <a:endParaRPr lang="uk-UA"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2852936"/>
            <a:ext cx="3984104" cy="298807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2348880"/>
            <a:ext cx="2406267" cy="180020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4" y="2297651"/>
            <a:ext cx="3015714" cy="1923437"/>
          </a:xfrm>
          <a:prstGeom prst="rect">
            <a:avLst/>
          </a:prstGeom>
        </p:spPr>
      </p:pic>
    </p:spTree>
    <p:extLst>
      <p:ext uri="{BB962C8B-B14F-4D97-AF65-F5344CB8AC3E}">
        <p14:creationId xmlns:p14="http://schemas.microsoft.com/office/powerpoint/2010/main" val="3244055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ерспектива">
  <a:themeElements>
    <a:clrScheme name="Перспектива">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Класична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ерспектива">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494</TotalTime>
  <Words>732</Words>
  <Application>Microsoft Office PowerPoint</Application>
  <PresentationFormat>Екран (4:3)</PresentationFormat>
  <Paragraphs>86</Paragraphs>
  <Slides>23</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23</vt:i4>
      </vt:variant>
    </vt:vector>
  </HeadingPairs>
  <TitlesOfParts>
    <vt:vector size="24" baseType="lpstr">
      <vt:lpstr>Перспектива</vt:lpstr>
      <vt:lpstr>Intercultural competence</vt:lpstr>
      <vt:lpstr>Content</vt:lpstr>
      <vt:lpstr>Introduction</vt:lpstr>
      <vt:lpstr>What is intercultural competence ?</vt:lpstr>
      <vt:lpstr>Importance of intercultural competence</vt:lpstr>
      <vt:lpstr>Constituent elements of intercultural competence</vt:lpstr>
      <vt:lpstr>Developmental model for intercultural sensitivity </vt:lpstr>
      <vt:lpstr>Three stages of perception of a foreign culture </vt:lpstr>
      <vt:lpstr>Презентація PowerPoint</vt:lpstr>
      <vt:lpstr>Презентація PowerPoint</vt:lpstr>
      <vt:lpstr>Process model with 4 competence  realized in an intercultural context</vt:lpstr>
      <vt:lpstr>Theories of intercultural competence</vt:lpstr>
      <vt:lpstr>Factors relating to the individual's skills for cultural competence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   Conclusion</vt:lpstr>
      <vt:lpstr> Thank you your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Intercultural competence</dc:title>
  <dc:creator>Sara Yasmeen (Wipro Technologies)</dc:creator>
  <cp:lastModifiedBy>USER</cp:lastModifiedBy>
  <cp:revision>28</cp:revision>
  <dcterms:created xsi:type="dcterms:W3CDTF">2010-02-23T11:30:32Z</dcterms:created>
  <dcterms:modified xsi:type="dcterms:W3CDTF">2019-12-07T16:21:14Z</dcterms:modified>
</cp:coreProperties>
</file>