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8" r:id="rId2"/>
    <p:sldId id="584" r:id="rId3"/>
    <p:sldId id="545" r:id="rId4"/>
    <p:sldId id="587" r:id="rId5"/>
    <p:sldId id="588" r:id="rId6"/>
    <p:sldId id="589" r:id="rId7"/>
    <p:sldId id="590" r:id="rId8"/>
    <p:sldId id="591" r:id="rId9"/>
    <p:sldId id="592" r:id="rId10"/>
    <p:sldId id="564" r:id="rId11"/>
    <p:sldId id="595" r:id="rId12"/>
    <p:sldId id="596" r:id="rId13"/>
    <p:sldId id="594" r:id="rId14"/>
    <p:sldId id="597" r:id="rId15"/>
    <p:sldId id="569" r:id="rId16"/>
    <p:sldId id="602" r:id="rId17"/>
    <p:sldId id="573" r:id="rId18"/>
    <p:sldId id="599" r:id="rId19"/>
    <p:sldId id="600" r:id="rId20"/>
    <p:sldId id="576" r:id="rId21"/>
    <p:sldId id="577" r:id="rId22"/>
    <p:sldId id="513" r:id="rId23"/>
    <p:sldId id="598" r:id="rId24"/>
    <p:sldId id="539" r:id="rId25"/>
    <p:sldId id="540" r:id="rId26"/>
    <p:sldId id="582" r:id="rId27"/>
    <p:sldId id="583" r:id="rId28"/>
  </p:sldIdLst>
  <p:sldSz cx="9144000" cy="6858000" type="screen4x3"/>
  <p:notesSz cx="6761163" cy="99425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E4F124-E004-4BA6-BB7D-EF7A97F431E8}">
          <p14:sldIdLst>
            <p14:sldId id="278"/>
            <p14:sldId id="584"/>
            <p14:sldId id="545"/>
            <p14:sldId id="587"/>
            <p14:sldId id="588"/>
            <p14:sldId id="589"/>
            <p14:sldId id="590"/>
            <p14:sldId id="591"/>
            <p14:sldId id="592"/>
            <p14:sldId id="564"/>
            <p14:sldId id="595"/>
            <p14:sldId id="596"/>
            <p14:sldId id="594"/>
            <p14:sldId id="597"/>
            <p14:sldId id="569"/>
            <p14:sldId id="602"/>
            <p14:sldId id="573"/>
            <p14:sldId id="599"/>
            <p14:sldId id="600"/>
            <p14:sldId id="576"/>
            <p14:sldId id="577"/>
            <p14:sldId id="513"/>
            <p14:sldId id="598"/>
            <p14:sldId id="539"/>
            <p14:sldId id="540"/>
            <p14:sldId id="582"/>
            <p14:sldId id="583"/>
          </p14:sldIdLst>
        </p14:section>
        <p14:section name="Раздел без заголовка" id="{AB75FA38-B650-4F19-8265-555E9C4416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6316" autoAdjust="0"/>
  </p:normalViewPr>
  <p:slideViewPr>
    <p:cSldViewPr>
      <p:cViewPr varScale="1">
        <p:scale>
          <a:sx n="98" d="100"/>
          <a:sy n="98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8E2BE-4568-40D6-ACCB-38F039D73589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8DF2-E67E-4EE4-9E99-F613B300E53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50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76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06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0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68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24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8DF2-E67E-4EE4-9E99-F613B300E531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BF328-6137-4A20-9A6B-B94298F42692}" type="datetimeFigureOut">
              <a:rPr lang="uk-UA" smtClean="0"/>
              <a:pPr/>
              <a:t>10.09.2023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4AE0C7-2419-4701-A9BB-2A73286E24F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osvita.ua/spec/1-40-1/0-0-1464-0-0-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osvita.ua/spec/1-40-1/0-0-1464-0-0-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stup.osvita.ua/spec/1-40-1/0-0-1464-0-0-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00" y="-99392"/>
            <a:ext cx="81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</a:t>
            </a:r>
            <a:br>
              <a:rPr lang="uk-UA" dirty="0"/>
            </a:br>
            <a:r>
              <a:rPr lang="uk-UA" sz="2700" dirty="0"/>
              <a:t>Розширене  засідання Вченої ради факультету педагогічної  освіти </a:t>
            </a:r>
            <a:br>
              <a:rPr lang="uk-UA" dirty="0"/>
            </a:br>
            <a:r>
              <a:rPr lang="uk-UA" dirty="0"/>
              <a:t>        </a:t>
            </a:r>
            <a:r>
              <a:rPr lang="uk-UA" sz="4900" dirty="0"/>
              <a:t> </a:t>
            </a:r>
            <a:r>
              <a:rPr lang="uk-UA" sz="3100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2609946"/>
            <a:ext cx="2243516" cy="2115198"/>
          </a:xfrm>
        </p:spPr>
        <p:txBody>
          <a:bodyPr>
            <a:normAutofit/>
          </a:bodyPr>
          <a:lstStyle/>
          <a:p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1340768"/>
            <a:ext cx="4987404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chemeClr val="tx1"/>
                </a:solidFill>
              </a:rPr>
              <a:t> </a:t>
            </a:r>
            <a:r>
              <a:rPr lang="uk-UA" sz="3200" b="1" dirty="0">
                <a:solidFill>
                  <a:schemeClr val="tx1"/>
                </a:solidFill>
              </a:rPr>
              <a:t>Про підсумки  вступної кампанії- 2023 і головні завдання розвитку факультету педагогічної освіти на  2023-20</a:t>
            </a:r>
            <a:r>
              <a:rPr lang="en-US" sz="3200" b="1" dirty="0">
                <a:solidFill>
                  <a:schemeClr val="tx1"/>
                </a:solidFill>
              </a:rPr>
              <a:t>2</a:t>
            </a:r>
            <a:r>
              <a:rPr lang="uk-UA" sz="3200" b="1" dirty="0">
                <a:solidFill>
                  <a:schemeClr val="tx1"/>
                </a:solidFill>
              </a:rPr>
              <a:t>4 </a:t>
            </a:r>
            <a:r>
              <a:rPr lang="uk-UA" sz="3200" b="1" dirty="0" err="1">
                <a:solidFill>
                  <a:schemeClr val="tx1"/>
                </a:solidFill>
              </a:rPr>
              <a:t>н.р</a:t>
            </a:r>
            <a:r>
              <a:rPr lang="uk-UA" sz="3200" b="1" dirty="0">
                <a:solidFill>
                  <a:schemeClr val="tx1"/>
                </a:solidFill>
              </a:rPr>
              <a:t>. </a:t>
            </a:r>
            <a:r>
              <a:rPr lang="uk-UA" sz="3600" b="1" dirty="0">
                <a:solidFill>
                  <a:schemeClr val="tx1"/>
                </a:solidFill>
              </a:rPr>
              <a:t>_______________ </a:t>
            </a:r>
          </a:p>
          <a:p>
            <a:pPr marL="0" indent="0" algn="ctr">
              <a:buNone/>
            </a:pPr>
            <a:r>
              <a:rPr lang="uk-UA" b="1" dirty="0" err="1">
                <a:solidFill>
                  <a:schemeClr val="tx1"/>
                </a:solidFill>
              </a:rPr>
              <a:t>Доп</a:t>
            </a:r>
            <a:r>
              <a:rPr lang="uk-UA" b="1" dirty="0">
                <a:solidFill>
                  <a:schemeClr val="tx1"/>
                </a:solidFill>
              </a:rPr>
              <a:t>. </a:t>
            </a:r>
            <a:r>
              <a:rPr lang="uk-UA" b="1" dirty="0" err="1">
                <a:solidFill>
                  <a:schemeClr val="tx1"/>
                </a:solidFill>
              </a:rPr>
              <a:t>в.о.декана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</a:rPr>
              <a:t>доц. Дмитро </a:t>
            </a:r>
            <a:r>
              <a:rPr lang="uk-UA" b="1" dirty="0" err="1">
                <a:solidFill>
                  <a:schemeClr val="tx1"/>
                </a:solidFill>
              </a:rPr>
              <a:t>Герцюк</a:t>
            </a:r>
            <a:r>
              <a:rPr lang="uk-UA" b="1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67556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5"/>
    </mc:Choice>
    <mc:Fallback xmlns="">
      <p:transition spd="slow" advTm="2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ВСТУПНА Кампанія 2023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2204864"/>
            <a:ext cx="3822192" cy="3921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Вступ  на  2-й курси  для здобуття  освітнього рівня  БАКАЛАВР (на основі диплома  молодшого спеціаліста/ молодшого фахового бакалавра )  </a:t>
            </a:r>
          </a:p>
          <a:p>
            <a:pPr marL="0" indent="0">
              <a:buNone/>
            </a:pPr>
            <a:r>
              <a:rPr lang="uk-UA" sz="2400" b="1" dirty="0"/>
              <a:t> </a:t>
            </a:r>
            <a:endParaRPr lang="uk-UA" sz="2400" dirty="0"/>
          </a:p>
          <a:p>
            <a:pPr marL="0" indent="0">
              <a:buNone/>
            </a:pPr>
            <a:endParaRPr lang="uk-UA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204864"/>
            <a:ext cx="3822192" cy="3921616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     </a:t>
            </a:r>
            <a:r>
              <a:rPr lang="uk-UA" sz="3200" b="1" dirty="0">
                <a:solidFill>
                  <a:schemeClr val="tx1"/>
                </a:solidFill>
              </a:rPr>
              <a:t>Спеціальності </a:t>
            </a:r>
            <a:endParaRPr lang="uk-UA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013 Початкова освіта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денна форма  -  2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заочна форма -  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012 Дошкільна освіта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денна форма  - 0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заочна форма  - 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231Соціальна  педагогіка    -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денна  форма - 0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tx1"/>
                </a:solidFill>
              </a:rPr>
              <a:t>заочна форма - 2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Всього –  21 (38)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8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ВСТУПНА Кампанія 2023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7" y="1298448"/>
            <a:ext cx="3600400" cy="4828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Вступ  на  І-й курс  </a:t>
            </a:r>
          </a:p>
          <a:p>
            <a:pPr marL="0" indent="0">
              <a:buNone/>
            </a:pPr>
            <a:r>
              <a:rPr lang="uk-UA" b="1" dirty="0"/>
              <a:t>для здобуття  освітнього </a:t>
            </a:r>
          </a:p>
          <a:p>
            <a:pPr marL="0" indent="0">
              <a:buNone/>
            </a:pPr>
            <a:r>
              <a:rPr lang="uk-UA" b="1" dirty="0"/>
              <a:t>ступеня   МАГІСТР  </a:t>
            </a:r>
          </a:p>
          <a:p>
            <a:pPr marL="0" indent="0">
              <a:buNone/>
            </a:pPr>
            <a:r>
              <a:rPr lang="uk-UA" b="1" dirty="0"/>
              <a:t> </a:t>
            </a:r>
            <a:endParaRPr lang="uk-UA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16361" y="1268361"/>
            <a:ext cx="4576119" cy="485811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Загальні особливості  вступу: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</a:rPr>
              <a:t>електронний вступ;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</a:rPr>
              <a:t>складання ЄВІ + фаховий іспит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</a:rPr>
              <a:t>небюджетні спеціальності  (011 (заочна форма)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tx1"/>
                </a:solidFill>
              </a:rPr>
              <a:t>розширення тестової бази  фахових </a:t>
            </a:r>
            <a:r>
              <a:rPr lang="uk-UA" sz="2400" b="1" dirty="0" err="1">
                <a:solidFill>
                  <a:schemeClr val="tx1"/>
                </a:solidFill>
              </a:rPr>
              <a:t>випробуванть</a:t>
            </a:r>
            <a:r>
              <a:rPr lang="uk-UA" sz="2400" b="1" dirty="0">
                <a:solidFill>
                  <a:schemeClr val="tx1"/>
                </a:solidFill>
              </a:rPr>
              <a:t> (до 5 тис. завдань) </a:t>
            </a:r>
          </a:p>
          <a:p>
            <a:pPr marL="0" indent="0">
              <a:spcBef>
                <a:spcPts val="0"/>
              </a:spcBef>
              <a:buNone/>
            </a:pPr>
            <a:endParaRPr lang="uk-UA" sz="24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4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4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5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3" y="1753200"/>
            <a:ext cx="2254023" cy="4373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/>
              <a:t>Вступ  на  1-й курс  для здобуття  освітнього </a:t>
            </a:r>
          </a:p>
          <a:p>
            <a:pPr marL="0" indent="0">
              <a:buNone/>
            </a:pPr>
            <a:r>
              <a:rPr lang="uk-UA" sz="2400" b="1" dirty="0"/>
              <a:t>ступеня Магістр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268760"/>
            <a:ext cx="6360768" cy="48577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Спеціальності й освітні програми (5) 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011 Освітні, педагогічні науки. ОПП Організація освітнього простору: управління та експертиза (денна -  </a:t>
            </a:r>
            <a:r>
              <a:rPr lang="uk-UA" sz="2400" dirty="0">
                <a:solidFill>
                  <a:srgbClr val="FF0000"/>
                </a:solidFill>
              </a:rPr>
              <a:t>4</a:t>
            </a:r>
            <a:r>
              <a:rPr lang="uk-UA" sz="2400" dirty="0">
                <a:solidFill>
                  <a:schemeClr val="tx1"/>
                </a:solidFill>
              </a:rPr>
              <a:t> (9) місць  /заочна (позабюджетна )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012 Дошкільна освіта (денна -  </a:t>
            </a:r>
            <a:r>
              <a:rPr lang="uk-UA" sz="2400" dirty="0">
                <a:solidFill>
                  <a:srgbClr val="FF0000"/>
                </a:solidFill>
              </a:rPr>
              <a:t>8</a:t>
            </a:r>
            <a:r>
              <a:rPr lang="uk-UA" sz="2400" dirty="0">
                <a:solidFill>
                  <a:schemeClr val="tx1"/>
                </a:solidFill>
              </a:rPr>
              <a:t> (6)  місць /заочна – </a:t>
            </a:r>
            <a:r>
              <a:rPr lang="uk-UA" sz="2400" dirty="0">
                <a:solidFill>
                  <a:srgbClr val="FF0000"/>
                </a:solidFill>
              </a:rPr>
              <a:t>4</a:t>
            </a:r>
            <a:r>
              <a:rPr lang="uk-UA" sz="2400" dirty="0">
                <a:solidFill>
                  <a:schemeClr val="tx1"/>
                </a:solidFill>
              </a:rPr>
              <a:t> (5) місць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013 Початкова освіта  (денна -  </a:t>
            </a:r>
            <a:r>
              <a:rPr lang="uk-UA" sz="2400" dirty="0">
                <a:solidFill>
                  <a:srgbClr val="FF0000"/>
                </a:solidFill>
              </a:rPr>
              <a:t>15</a:t>
            </a:r>
            <a:r>
              <a:rPr lang="uk-UA" sz="2400" dirty="0">
                <a:solidFill>
                  <a:schemeClr val="tx1"/>
                </a:solidFill>
              </a:rPr>
              <a:t> (10) місць /заочна – </a:t>
            </a:r>
            <a:r>
              <a:rPr lang="uk-UA" sz="2400" dirty="0">
                <a:solidFill>
                  <a:srgbClr val="FF0000"/>
                </a:solidFill>
              </a:rPr>
              <a:t>4</a:t>
            </a:r>
            <a:r>
              <a:rPr lang="uk-UA" sz="2400" dirty="0">
                <a:solidFill>
                  <a:schemeClr val="tx1"/>
                </a:solidFill>
              </a:rPr>
              <a:t> (8) місць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016 Спеціальна освіта. ОПП 016.01 Логопедія (денна – </a:t>
            </a:r>
            <a:r>
              <a:rPr lang="uk-UA" sz="2400" dirty="0">
                <a:solidFill>
                  <a:srgbClr val="FF0000"/>
                </a:solidFill>
              </a:rPr>
              <a:t>8</a:t>
            </a:r>
            <a:r>
              <a:rPr lang="uk-UA" sz="2400" dirty="0">
                <a:solidFill>
                  <a:schemeClr val="tx1"/>
                </a:solidFill>
              </a:rPr>
              <a:t> (10) місць  /заочна –  </a:t>
            </a:r>
            <a:r>
              <a:rPr lang="uk-UA" sz="2400" dirty="0">
                <a:solidFill>
                  <a:srgbClr val="FF0000"/>
                </a:solidFill>
              </a:rPr>
              <a:t>2 </a:t>
            </a:r>
            <a:r>
              <a:rPr lang="uk-UA" sz="2400" dirty="0">
                <a:solidFill>
                  <a:schemeClr val="tx1"/>
                </a:solidFill>
              </a:rPr>
              <a:t>(3) місць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231 Соціальна робота. ОПП Соціально-психологічна реабілітація (денна -  </a:t>
            </a:r>
            <a:r>
              <a:rPr lang="uk-UA" sz="2400" dirty="0">
                <a:solidFill>
                  <a:srgbClr val="FF0000"/>
                </a:solidFill>
              </a:rPr>
              <a:t>10</a:t>
            </a:r>
            <a:r>
              <a:rPr lang="uk-UA" sz="2400" dirty="0">
                <a:solidFill>
                  <a:schemeClr val="tx1"/>
                </a:solidFill>
              </a:rPr>
              <a:t> (6)  місць /заочна  - </a:t>
            </a:r>
            <a:r>
              <a:rPr lang="uk-UA" sz="2400" dirty="0">
                <a:solidFill>
                  <a:srgbClr val="FF0000"/>
                </a:solidFill>
              </a:rPr>
              <a:t>2</a:t>
            </a:r>
            <a:r>
              <a:rPr lang="uk-UA" sz="2400" dirty="0">
                <a:solidFill>
                  <a:schemeClr val="tx1"/>
                </a:solidFill>
              </a:rPr>
              <a:t> (2) місць )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19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372405-0523-49D2-989B-E9DC2BF8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6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ВСТУПНА Кампанія 2023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7" y="1298448"/>
            <a:ext cx="3600400" cy="48280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Вступ  в аспірантуру для здобуття  наукового ступеня доктора філософії  </a:t>
            </a:r>
          </a:p>
          <a:p>
            <a:pPr marL="0" indent="0">
              <a:buNone/>
            </a:pPr>
            <a:r>
              <a:rPr lang="uk-UA" b="1" dirty="0"/>
              <a:t> </a:t>
            </a:r>
            <a:endParaRPr lang="uk-UA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16361" y="1268361"/>
            <a:ext cx="4576119" cy="485811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011 Освітні,  педагогічні науки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19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План прийому: денна – 2;  вечірня -2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FF0000"/>
                </a:solidFill>
              </a:rPr>
              <a:t>Подано заяви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4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Денна -2 ; Вечірня -2;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 Заочна (контракт) -2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________________________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016 Спеціальна освіта 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4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План прийому: денна – 1; вечірня -1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FF0000"/>
                </a:solidFill>
              </a:rPr>
              <a:t>Подано заяви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Денна -1 ;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 Вечірня -0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tx1"/>
                </a:solidFill>
              </a:rPr>
              <a:t>Заочна (контракт) -0 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4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4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2400" b="1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u="sng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1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ВСТУПНА Кампанія 202</a:t>
            </a:r>
            <a:r>
              <a:rPr lang="en-US" sz="2800" dirty="0"/>
              <a:t>3</a:t>
            </a:r>
            <a:r>
              <a:rPr lang="uk-UA" sz="2800" dirty="0"/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567008"/>
            <a:ext cx="3175265" cy="4559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uk-UA" sz="5100" b="1" dirty="0"/>
          </a:p>
          <a:p>
            <a:pPr marL="0" indent="0">
              <a:buNone/>
            </a:pPr>
            <a:endParaRPr lang="uk-UA" sz="7000" b="1" dirty="0"/>
          </a:p>
          <a:p>
            <a:pPr marL="0" indent="0">
              <a:buNone/>
            </a:pPr>
            <a:endParaRPr lang="uk-UA" sz="7000" b="1" dirty="0"/>
          </a:p>
          <a:p>
            <a:pPr marL="0" indent="0">
              <a:buNone/>
            </a:pPr>
            <a:endParaRPr lang="uk-UA" sz="7000" b="1" dirty="0"/>
          </a:p>
          <a:p>
            <a:pPr marL="0" indent="0">
              <a:buNone/>
            </a:pPr>
            <a:endParaRPr lang="uk-UA" sz="7000" b="1" dirty="0"/>
          </a:p>
          <a:p>
            <a:pPr marL="0" indent="0">
              <a:buNone/>
            </a:pPr>
            <a:r>
              <a:rPr lang="uk-UA" sz="7000" b="1" dirty="0"/>
              <a:t>Щира подяка за активну роботу в часі вступної кампанії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400" b="1" dirty="0"/>
          </a:p>
          <a:p>
            <a:pPr marL="0" indent="0">
              <a:buNone/>
            </a:pPr>
            <a:r>
              <a:rPr lang="uk-UA" sz="24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400" b="1" dirty="0"/>
          </a:p>
          <a:p>
            <a:pPr marL="0" indent="0">
              <a:buNone/>
            </a:pPr>
            <a:endParaRPr lang="uk-UA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428736"/>
            <a:ext cx="4248472" cy="462573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uk-UA" sz="8000" b="1" dirty="0">
                <a:solidFill>
                  <a:schemeClr val="tx1"/>
                </a:solidFill>
              </a:rPr>
              <a:t> співробітникам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8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Троханяк Наталія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Хланта Євгенія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Голубовська Анна-Марія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Михнюк Тетяна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Литвиненко Ольга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Ільницька Христина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Татарчук Вікторія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Дика Ольга </a:t>
            </a:r>
            <a:r>
              <a:rPr lang="en-US" sz="8000" b="1" dirty="0">
                <a:solidFill>
                  <a:schemeClr val="tx1"/>
                </a:solidFill>
              </a:rPr>
              <a:t> </a:t>
            </a:r>
            <a:endParaRPr lang="uk-UA" sz="8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Семеряк Наталія </a:t>
            </a:r>
            <a:r>
              <a:rPr lang="en-US" sz="8000" b="1" dirty="0">
                <a:solidFill>
                  <a:schemeClr val="tx1"/>
                </a:solidFill>
              </a:rPr>
              <a:t> </a:t>
            </a:r>
            <a:endParaRPr lang="uk-UA" sz="80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Філіпович </a:t>
            </a:r>
            <a:r>
              <a:rPr lang="uk-UA" sz="8000" b="1" dirty="0" err="1">
                <a:solidFill>
                  <a:schemeClr val="tx1"/>
                </a:solidFill>
              </a:rPr>
              <a:t>Таісія</a:t>
            </a:r>
            <a:r>
              <a:rPr lang="uk-UA" sz="80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sz="80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8000" b="1" dirty="0">
                <a:solidFill>
                  <a:schemeClr val="tx1"/>
                </a:solidFill>
              </a:rPr>
              <a:t>студентам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Оленська Єлизавета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 err="1">
                <a:solidFill>
                  <a:schemeClr val="tx1"/>
                </a:solidFill>
              </a:rPr>
              <a:t>Михалевич</a:t>
            </a:r>
            <a:r>
              <a:rPr lang="uk-UA" sz="8000" b="1" dirty="0">
                <a:solidFill>
                  <a:schemeClr val="tx1"/>
                </a:solidFill>
              </a:rPr>
              <a:t>  Надія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 err="1">
                <a:solidFill>
                  <a:schemeClr val="tx1"/>
                </a:solidFill>
              </a:rPr>
              <a:t>Калиневич</a:t>
            </a:r>
            <a:r>
              <a:rPr lang="uk-UA" sz="8000" b="1" dirty="0">
                <a:solidFill>
                  <a:schemeClr val="tx1"/>
                </a:solidFill>
              </a:rPr>
              <a:t> Анастасія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>
                <a:solidFill>
                  <a:schemeClr val="tx1"/>
                </a:solidFill>
              </a:rPr>
              <a:t>Терлецька Марія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sz="8000" b="1" dirty="0" err="1">
                <a:solidFill>
                  <a:schemeClr val="tx1"/>
                </a:solidFill>
              </a:rPr>
              <a:t>Іванина</a:t>
            </a:r>
            <a:r>
              <a:rPr lang="uk-UA" sz="8000" b="1" dirty="0">
                <a:solidFill>
                  <a:schemeClr val="tx1"/>
                </a:solidFill>
              </a:rPr>
              <a:t> Діана </a:t>
            </a:r>
          </a:p>
          <a:p>
            <a:pPr marL="0" indent="0">
              <a:spcBef>
                <a:spcPts val="0"/>
              </a:spcBef>
              <a:buNone/>
            </a:pPr>
            <a:endParaRPr lang="ru-RU" sz="55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5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uk-UA" sz="56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sz="2400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5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67008"/>
            <a:ext cx="1944216" cy="44874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Особливості  організації  освітнього процесу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5736" y="1412776"/>
            <a:ext cx="6696744" cy="49880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/>
              <a:t>Відповідно до Наказу Ректора № О-93 від 21 серпня 2023 року «Про організацію освітнього процесу в  2023/2024 навчальному році» навчальний рік для студентів Університету розпочнеться: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b="1" dirty="0"/>
              <a:t>з 1 вересня 2023 </a:t>
            </a:r>
            <a:r>
              <a:rPr lang="uk-UA" dirty="0"/>
              <a:t>року для здобувачів вищої освіти ОР «Бакалавр» (1, 2, 3 курси) – в очному (аудиторному) форматі;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 </a:t>
            </a:r>
            <a:r>
              <a:rPr lang="uk-UA" b="1" dirty="0"/>
              <a:t>1 вересня 2023 </a:t>
            </a:r>
            <a:r>
              <a:rPr lang="uk-UA" dirty="0"/>
              <a:t>року для здобувачів вищої освіти ОР «Бакалавр» (4 курс) – у змішаному (очно-дистанційному) форматі;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 </a:t>
            </a:r>
            <a:r>
              <a:rPr lang="uk-UA" b="1" dirty="0"/>
              <a:t>1 вересня 2023 року </a:t>
            </a:r>
            <a:r>
              <a:rPr lang="uk-UA" dirty="0"/>
              <a:t>для здобувачів вищої освіти ОР «Магістр» (2 курс) – у змішаному (очно-дистанційному) форматі;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 </a:t>
            </a:r>
            <a:r>
              <a:rPr lang="uk-UA" b="1" dirty="0"/>
              <a:t>7 вересня 2023 року </a:t>
            </a:r>
            <a:r>
              <a:rPr lang="uk-UA" dirty="0"/>
              <a:t>для здобувачів вищої освіти ОР «Магістр» (1 курс) – у змішаному (очно-дистанційному) форматі;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uk-UA" dirty="0"/>
              <a:t>Освітній процес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для здобувачів освіти за третім (</a:t>
            </a:r>
            <a:r>
              <a:rPr lang="uk-UA" dirty="0" err="1"/>
              <a:t>освітньо</a:t>
            </a:r>
            <a:r>
              <a:rPr lang="uk-UA" dirty="0"/>
              <a:t>-науковим) рівнем </a:t>
            </a:r>
            <a:r>
              <a:rPr lang="en-US" dirty="0"/>
              <a:t> - </a:t>
            </a:r>
            <a:r>
              <a:rPr lang="uk-UA" dirty="0"/>
              <a:t> у змішаному (очно-дистанційному) форматі;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для студентів  заочної форми навчання – з використанням  технологій Натомість студенти-заочники навчатимуться у дистанційному форматі.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Освітній процес в приміщеннях Університету відбуватиметься тільки в межах розрахункової місткості споруд цивільного захисту, які використовуються для укриття учасників освітнього процесу в разі включення сигналу «Повітряна тривога» або інших відповідних сигналів оповіщення.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altLang="uk-UA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alt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668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312368" cy="435366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3200" b="1" dirty="0"/>
              <a:t>Розподіл ставок НПП </a:t>
            </a:r>
          </a:p>
          <a:p>
            <a:pPr marL="0" indent="0">
              <a:buNone/>
            </a:pPr>
            <a:endParaRPr lang="uk-UA" sz="3200" dirty="0"/>
          </a:p>
          <a:p>
            <a:pPr marL="0" indent="0">
              <a:buNone/>
            </a:pPr>
            <a:r>
              <a:rPr lang="uk-UA" sz="3200" b="1" dirty="0"/>
              <a:t>Всього по факультету  </a:t>
            </a:r>
            <a:r>
              <a:rPr lang="uk-UA" sz="3200" dirty="0"/>
              <a:t>- </a:t>
            </a:r>
          </a:p>
          <a:p>
            <a:pPr marL="0" indent="0">
              <a:buNone/>
            </a:pPr>
            <a:r>
              <a:rPr lang="uk-UA" sz="2600" b="1" dirty="0"/>
              <a:t>115,25 (2022-23 - 107.5) </a:t>
            </a:r>
          </a:p>
          <a:p>
            <a:pPr marL="0" indent="0">
              <a:buNone/>
            </a:pPr>
            <a:endParaRPr lang="uk-UA" sz="2600" b="1" dirty="0"/>
          </a:p>
          <a:p>
            <a:pPr marL="0" indent="0">
              <a:buNone/>
            </a:pPr>
            <a:r>
              <a:rPr lang="uk-UA" sz="2600" b="1" dirty="0"/>
              <a:t>1. </a:t>
            </a:r>
            <a:r>
              <a:rPr lang="uk-UA" sz="2600" b="1" dirty="0" err="1"/>
              <a:t>Ін.мов</a:t>
            </a:r>
            <a:r>
              <a:rPr lang="uk-UA" sz="2600" b="1" dirty="0"/>
              <a:t> – 299.0</a:t>
            </a:r>
          </a:p>
          <a:p>
            <a:pPr marL="0" indent="0">
              <a:buNone/>
            </a:pPr>
            <a:r>
              <a:rPr lang="uk-UA" sz="2600" b="1" dirty="0"/>
              <a:t>2. Економічний – 194,5</a:t>
            </a:r>
          </a:p>
          <a:p>
            <a:pPr marL="0" indent="0">
              <a:buNone/>
            </a:pPr>
            <a:r>
              <a:rPr lang="uk-UA" sz="2600" b="1" dirty="0"/>
              <a:t>3. Юридичний   - 139,0</a:t>
            </a:r>
          </a:p>
          <a:p>
            <a:pPr marL="0" indent="0">
              <a:buNone/>
            </a:pPr>
            <a:r>
              <a:rPr lang="uk-UA" sz="2600" b="1" dirty="0"/>
              <a:t>4. Філологічний  - 120, 75</a:t>
            </a:r>
          </a:p>
          <a:p>
            <a:pPr marL="0" indent="0">
              <a:buNone/>
            </a:pPr>
            <a:r>
              <a:rPr lang="uk-UA" sz="2600" b="1" dirty="0">
                <a:solidFill>
                  <a:srgbClr val="FF0000"/>
                </a:solidFill>
              </a:rPr>
              <a:t>5. Педагогічної освіти – 115.25</a:t>
            </a:r>
          </a:p>
          <a:p>
            <a:pPr marL="0" indent="0">
              <a:buNone/>
            </a:pPr>
            <a:r>
              <a:rPr lang="uk-UA" sz="2600" b="1" dirty="0">
                <a:solidFill>
                  <a:srgbClr val="FF0000"/>
                </a:solidFill>
              </a:rPr>
              <a:t>…</a:t>
            </a:r>
          </a:p>
          <a:p>
            <a:pPr marL="0" indent="0">
              <a:buNone/>
            </a:pPr>
            <a:r>
              <a:rPr lang="uk-UA" sz="2600" b="1" dirty="0">
                <a:solidFill>
                  <a:schemeClr val="tx1"/>
                </a:solidFill>
              </a:rPr>
              <a:t>19. Геологічний  - 26.75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16361" y="1268361"/>
            <a:ext cx="4576119" cy="48581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Кафедра початкової та дошкільної освіти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40,5  (</a:t>
            </a:r>
            <a:r>
              <a:rPr lang="uk-UA" dirty="0">
                <a:solidFill>
                  <a:srgbClr val="FF0000"/>
                </a:solidFill>
              </a:rPr>
              <a:t>32.75)</a:t>
            </a:r>
            <a:endParaRPr lang="uk-UA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Кафедра спеціальної освіти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rgbClr val="FF0000"/>
                </a:solidFill>
              </a:rPr>
              <a:t>23 (21.5</a:t>
            </a:r>
            <a:r>
              <a:rPr lang="uk-UA" dirty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Кафедра соціальної педагогіки та соціальної  роботи </a:t>
            </a:r>
            <a:r>
              <a:rPr lang="uk-UA" dirty="0">
                <a:solidFill>
                  <a:srgbClr val="FF0000"/>
                </a:solidFill>
              </a:rPr>
              <a:t>11.5</a:t>
            </a:r>
            <a:r>
              <a:rPr lang="uk-UA" dirty="0">
                <a:solidFill>
                  <a:schemeClr val="tx1"/>
                </a:solidFill>
              </a:rPr>
              <a:t> (10,5)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Кафедра загальної педагогіки та педагогіки вищої школи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rgbClr val="FF0000"/>
                </a:solidFill>
              </a:rPr>
              <a:t>18.0 (18.75)  </a:t>
            </a:r>
            <a:endParaRPr lang="uk-UA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Кафедра фізичного виховання  та спорту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rgbClr val="FF0000"/>
                </a:solidFill>
              </a:rPr>
              <a:t>22.25 (24.0</a:t>
            </a:r>
            <a:r>
              <a:rPr lang="uk-UA" dirty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87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2612" y="1475422"/>
            <a:ext cx="2664296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/>
              <a:t>Кадровий потенціал  факультету педагогічної</a:t>
            </a:r>
          </a:p>
          <a:p>
            <a:pPr marL="0" indent="0">
              <a:buNone/>
            </a:pPr>
            <a:r>
              <a:rPr lang="uk-UA" b="1" dirty="0"/>
              <a:t>освіти </a:t>
            </a:r>
          </a:p>
          <a:p>
            <a:pPr marL="0" indent="0" algn="ctr">
              <a:buNone/>
            </a:pPr>
            <a:r>
              <a:rPr lang="uk-UA" sz="3200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600" dirty="0"/>
          </a:p>
          <a:p>
            <a:endParaRPr lang="uk-UA" sz="1600" dirty="0"/>
          </a:p>
          <a:p>
            <a:r>
              <a:rPr lang="uk-UA" sz="1600" dirty="0"/>
              <a:t> </a:t>
            </a:r>
            <a:endParaRPr lang="uk-UA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24136" y="1484640"/>
            <a:ext cx="508031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Станом на 1.09.2023 р. </a:t>
            </a:r>
          </a:p>
          <a:p>
            <a:pPr algn="ctr"/>
            <a:r>
              <a:rPr lang="uk-UA" sz="2400" dirty="0"/>
              <a:t>до навчального процесу </a:t>
            </a:r>
          </a:p>
          <a:p>
            <a:pPr algn="ctr"/>
            <a:r>
              <a:rPr lang="uk-UA" sz="2400" dirty="0"/>
              <a:t>буде залучено </a:t>
            </a:r>
          </a:p>
          <a:p>
            <a:pPr algn="ctr"/>
            <a:r>
              <a:rPr lang="uk-UA" sz="2400" b="1" dirty="0"/>
              <a:t>120 викладачів</a:t>
            </a:r>
            <a:r>
              <a:rPr lang="uk-UA" sz="2400" dirty="0"/>
              <a:t>, з них   </a:t>
            </a:r>
          </a:p>
          <a:p>
            <a:pPr algn="ctr"/>
            <a:r>
              <a:rPr lang="uk-UA" sz="2400" dirty="0"/>
              <a:t>штатних – 90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/>
              <a:t> за сумісництвом: </a:t>
            </a:r>
          </a:p>
          <a:p>
            <a:r>
              <a:rPr lang="uk-UA" sz="2400" dirty="0"/>
              <a:t>внутрішнім - 54</a:t>
            </a:r>
          </a:p>
          <a:p>
            <a:pPr algn="just"/>
            <a:r>
              <a:rPr lang="uk-UA" sz="2400" dirty="0"/>
              <a:t>зовнішнім  –   9 (28)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/>
              <a:t>Захищених – </a:t>
            </a:r>
            <a:r>
              <a:rPr lang="uk-UA" sz="2400" b="1" dirty="0"/>
              <a:t>80  (67 %) </a:t>
            </a:r>
            <a:endParaRPr lang="uk-UA" sz="2400" dirty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7454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1660823" cy="43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dirty="0"/>
              <a:t>Пріори-</a:t>
            </a:r>
            <a:r>
              <a:rPr lang="uk-UA" dirty="0" err="1"/>
              <a:t>тетні</a:t>
            </a:r>
            <a:r>
              <a:rPr lang="uk-UA" dirty="0"/>
              <a:t> </a:t>
            </a:r>
          </a:p>
          <a:p>
            <a:pPr marL="0" indent="0" algn="ctr">
              <a:buNone/>
            </a:pPr>
            <a:r>
              <a:rPr lang="uk-UA" dirty="0" err="1"/>
              <a:t>завдан-ня</a:t>
            </a:r>
            <a:r>
              <a:rPr lang="uk-UA" dirty="0"/>
              <a:t>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9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8" y="404808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6858" y="1268760"/>
            <a:ext cx="70056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 </a:t>
            </a:r>
            <a:endParaRPr lang="uk-UA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b="1" dirty="0">
                <a:solidFill>
                  <a:srgbClr val="FF0000"/>
                </a:solidFill>
              </a:rPr>
              <a:t>Проведення акредитації ОП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/>
              <a:t>першого рівня здобуття вищої освіти  (016.01 Спеціальна освіта, Логопедія)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/>
              <a:t>першого рівня здобуття вищої освіти  (016.02 Спеціальна освіта, </a:t>
            </a:r>
            <a:r>
              <a:rPr lang="uk-UA" sz="1600" dirty="0" err="1"/>
              <a:t>Олігофренопедагогіка</a:t>
            </a:r>
            <a:r>
              <a:rPr lang="uk-UA" sz="1600" dirty="0"/>
              <a:t>. Корекційна </a:t>
            </a:r>
            <a:r>
              <a:rPr lang="uk-UA" sz="1600" dirty="0" err="1"/>
              <a:t>психопедагогіка</a:t>
            </a:r>
            <a:r>
              <a:rPr lang="uk-UA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/>
              <a:t>другого рівня  здобуття вищої освіти  (012 Дошкільна освіта)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/>
              <a:t>третього (</a:t>
            </a:r>
            <a:r>
              <a:rPr lang="uk-UA" sz="1600" dirty="0" err="1"/>
              <a:t>освітньо</a:t>
            </a:r>
            <a:r>
              <a:rPr lang="uk-UA" sz="1600" dirty="0"/>
              <a:t>-наукового) рівня  (011 Освітні, педагогічні науки)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Започаткування нових освітніх програм    </a:t>
            </a:r>
            <a:endParaRPr lang="uk-UA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Розширення елементів дуальної освіти (укладання угод, створення  експериментальних майданчиків в ЗО Львова і області)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Змістове наповнення  роботи  </a:t>
            </a:r>
            <a:r>
              <a:rPr lang="uk-UA" sz="1600" dirty="0">
                <a:solidFill>
                  <a:srgbClr val="FF0000"/>
                </a:solidFill>
              </a:rPr>
              <a:t>факультетських навчально-наукових лабораторій і центрів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Розширення англомовного контенту  освітньої і наукової діяльності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Розширення  присутності факультету  в  інформаційному просторі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Активна позиція ФПО у  системі підвищення кваліфікації  (забезпечення через ІПО  психолого-педагогічного модуля підвищення кваліфікації  викладачів Ун-ту,  курси ПК  для педагогічних працівників  навчальних закладів)</a:t>
            </a:r>
          </a:p>
          <a:p>
            <a:r>
              <a:rPr lang="uk-UA" sz="1600" dirty="0"/>
              <a:t> </a:t>
            </a:r>
          </a:p>
          <a:p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600" dirty="0"/>
          </a:p>
          <a:p>
            <a:endParaRPr lang="uk-UA" sz="1600" dirty="0"/>
          </a:p>
          <a:p>
            <a:r>
              <a:rPr lang="uk-UA" sz="1600" dirty="0"/>
              <a:t> </a:t>
            </a:r>
            <a:endParaRPr lang="uk-UA" sz="16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0745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753" y="1753200"/>
            <a:ext cx="2254023" cy="4373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400" b="1" dirty="0"/>
              <a:t>Вступ  на  1-й курс  для здобуття  освітнього </a:t>
            </a:r>
          </a:p>
          <a:p>
            <a:pPr marL="0" indent="0">
              <a:buNone/>
            </a:pPr>
            <a:r>
              <a:rPr lang="uk-UA" sz="2400" b="1" dirty="0"/>
              <a:t>рівня БАКАЛАВР (на основі повної загальної середньої освіти</a:t>
            </a:r>
            <a:r>
              <a:rPr lang="uk-UA" b="1" dirty="0"/>
              <a:t>)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7784" y="1268760"/>
            <a:ext cx="6360768" cy="485772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Спеціальності й освітні програми (8) </a:t>
            </a:r>
          </a:p>
          <a:p>
            <a:pPr marL="0" indent="0">
              <a:spcBef>
                <a:spcPts val="0"/>
              </a:spcBef>
              <a:buNone/>
            </a:pPr>
            <a:endParaRPr lang="uk-UA" b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FF0000"/>
                </a:solidFill>
              </a:rPr>
              <a:t>011 Освітні, педагогічні науки. ОПП  Позашкільна </a:t>
            </a:r>
            <a:r>
              <a:rPr lang="uk-UA" sz="2400" dirty="0" err="1">
                <a:solidFill>
                  <a:srgbClr val="FF0000"/>
                </a:solidFill>
              </a:rPr>
              <a:t>освіта.Педагогіка</a:t>
            </a:r>
            <a:r>
              <a:rPr lang="uk-UA" sz="2400" dirty="0">
                <a:solidFill>
                  <a:srgbClr val="FF0000"/>
                </a:solidFill>
              </a:rPr>
              <a:t> дозвілля  (денна)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012 Дошкільна освіта (денна/заочна)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013 Початкова освіта  (денна/заочна)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013 Початкова освіта. ОПП Початкова освіта.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 Англійська мова у початковій школі (денна)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013 Початкова освіта. ОПП Початкова освіта.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 Інформатика у початковій школі (денна)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016 Спеціальна освіта. ОПП 016.01 Логопедія (денна/заочна)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016 Спеціальна освіта. ОПП 016.02 </a:t>
            </a:r>
            <a:r>
              <a:rPr lang="uk-UA" sz="2400" dirty="0" err="1">
                <a:solidFill>
                  <a:schemeClr val="tx1"/>
                </a:solidFill>
              </a:rPr>
              <a:t>Олігофренопедагогіка</a:t>
            </a:r>
            <a:r>
              <a:rPr lang="uk-UA" sz="2400" dirty="0">
                <a:solidFill>
                  <a:schemeClr val="tx1"/>
                </a:solidFill>
              </a:rPr>
              <a:t>. Корекційна </a:t>
            </a:r>
            <a:r>
              <a:rPr lang="uk-UA" sz="2400" dirty="0" err="1">
                <a:solidFill>
                  <a:schemeClr val="tx1"/>
                </a:solidFill>
              </a:rPr>
              <a:t>психопедагогіка</a:t>
            </a:r>
            <a:r>
              <a:rPr lang="uk-UA" sz="2400" dirty="0">
                <a:solidFill>
                  <a:schemeClr val="tx1"/>
                </a:solidFill>
              </a:rPr>
              <a:t> (денна)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chemeClr val="tx1"/>
                </a:solidFill>
              </a:rPr>
              <a:t>231 Соціальна робота. ОПП Соціальна педагогіка (денна/заочна)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74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2664296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  Навчальна і навчально-методична робота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9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Оновлення /вдосконалення  ОПП,  навчальних планів.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Розробка/оновлення/вдосконалення навчально-методичних комплексів навчальних  курсів і спецкурсів.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FF0000"/>
                </a:solidFill>
              </a:rPr>
              <a:t>Розробка електронних навчальних курсів.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100 відсоткове забезпечення лекційних/екзаменаційних курсів  пакетами  тестових завдань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Напрацювання пропозицій щодо вибіркових дисциплін  і курсів іноземною мовою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Впровадження  програми «Факультетська навчальна книга»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Навчально-методичне забезпечення педагогічних та виробничих практик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Змістове наповнення</a:t>
            </a:r>
            <a:r>
              <a:rPr lang="en-US" sz="1600" dirty="0"/>
              <a:t> </a:t>
            </a:r>
            <a:r>
              <a:rPr lang="uk-UA" sz="1600" dirty="0"/>
              <a:t>навчальної платформи </a:t>
            </a:r>
            <a:r>
              <a:rPr lang="en-US" sz="1600" dirty="0"/>
              <a:t>Moodle</a:t>
            </a:r>
            <a:r>
              <a:rPr lang="uk-UA" sz="1600" dirty="0"/>
              <a:t>, сайту факультету , інтернет-сторінок кафедр  і </a:t>
            </a:r>
            <a:r>
              <a:rPr lang="uk-UA" sz="1600" dirty="0">
                <a:solidFill>
                  <a:srgbClr val="FF0000"/>
                </a:solidFill>
              </a:rPr>
              <a:t>персональних сторінок викладачів  (!!!)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Запровадження  сучасних форм самостійної роботи  студентів  (презентації, есе,   ін.)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Проведення  опитування студентів і випускників  факультету щодо  якості  надання освітніх послуг </a:t>
            </a:r>
          </a:p>
          <a:p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1378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2304256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  Наукова робота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9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Розробка кафедральних тем. Підготовка  по завершенню тем колективних монографій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Наукові дослідження  за рахунок коштів державного бюджету  :  підготовка проектних пропозицій  як на державному,  так і на регіональному рівні (обласні програми, </a:t>
            </a:r>
            <a:r>
              <a:rPr lang="uk-UA" sz="1600" dirty="0" err="1"/>
              <a:t>мініпроєкти</a:t>
            </a:r>
            <a:r>
              <a:rPr lang="uk-UA" sz="1600" dirty="0"/>
              <a:t> і т.п.)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Захисти дисертацій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Організація та проведення  на базі кафедр/факультету  конференцій, семінарів, круглих столів, літніх і зимових  шкіл та ін.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 Наукові стажування,  отримання  індивідуальних стипендій і грантів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Збільшення кількості  наукових  публікацій викладачів у </a:t>
            </a:r>
            <a:r>
              <a:rPr lang="uk-UA" sz="1600" dirty="0" err="1"/>
              <a:t>наукометричних</a:t>
            </a:r>
            <a:r>
              <a:rPr lang="uk-UA" sz="1600" dirty="0"/>
              <a:t>  і фахових виданнях.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Підготовка  і видання   факультетських періодичних  </a:t>
            </a:r>
          </a:p>
          <a:p>
            <a:r>
              <a:rPr lang="uk-UA" sz="1600" dirty="0"/>
              <a:t>      видань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Реєстрація Вісника Львівського Університету .Серія Педагогічна  у </a:t>
            </a:r>
            <a:r>
              <a:rPr lang="uk-UA" sz="1600" dirty="0" err="1"/>
              <a:t>наукометричній</a:t>
            </a:r>
            <a:r>
              <a:rPr lang="uk-UA" sz="1600" dirty="0"/>
              <a:t> базі  </a:t>
            </a:r>
            <a:r>
              <a:rPr lang="en-US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Index Copernicus (IC</a:t>
            </a:r>
            <a:endParaRPr lang="uk-UA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/>
              <a:t>Студентська наукова робота (олімпіади, конкурси, </a:t>
            </a:r>
            <a:r>
              <a:rPr lang="uk-UA" sz="1600" dirty="0" err="1"/>
              <a:t>студ.наукові</a:t>
            </a:r>
            <a:r>
              <a:rPr lang="uk-UA" sz="1600" dirty="0"/>
              <a:t> гуртки, Наукове товариство студентів)</a:t>
            </a:r>
          </a:p>
        </p:txBody>
      </p:sp>
    </p:spTree>
    <p:extLst>
      <p:ext uri="{BB962C8B-B14F-4D97-AF65-F5344CB8AC3E}">
        <p14:creationId xmlns:p14="http://schemas.microsoft.com/office/powerpoint/2010/main" val="67739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2664296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   Міжнародна діяльність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9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000" dirty="0"/>
              <a:t>Підготовка  індивідуальних і колективних пропозицій щодо участі у міжнародних  </a:t>
            </a:r>
            <a:r>
              <a:rPr lang="uk-UA" altLang="uk-UA" sz="2000" dirty="0" err="1"/>
              <a:t>проєктах</a:t>
            </a:r>
            <a:r>
              <a:rPr lang="uk-UA" altLang="uk-UA" sz="2000" dirty="0"/>
              <a:t>  і програмах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000" dirty="0"/>
              <a:t>Реалізація діючих освітніх і наукових </a:t>
            </a:r>
            <a:r>
              <a:rPr lang="uk-UA" altLang="uk-UA" sz="2000" dirty="0" err="1"/>
              <a:t>проєктів</a:t>
            </a:r>
            <a:r>
              <a:rPr lang="uk-UA" altLang="uk-UA" sz="2000" dirty="0"/>
              <a:t> і програм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000" dirty="0"/>
              <a:t>Подальше налагодження  партнерської співпраці  із зарубіжними науковими закладами та установами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altLang="uk-UA" sz="2000" dirty="0"/>
              <a:t>Максимальне сприяння   міжнародній академічній  мобільності викладачів і студентів факультету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alt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629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2664296" cy="4425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200" dirty="0"/>
          </a:p>
          <a:p>
            <a:pPr marL="0" indent="0" algn="ctr">
              <a:buNone/>
            </a:pPr>
            <a:r>
              <a:rPr lang="uk-UA" sz="3200" dirty="0"/>
              <a:t>   Робота зі студентами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9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Посилення національно-патріотичного виховання  студентської молоді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Посилення ролі кураторів </a:t>
            </a:r>
            <a:r>
              <a:rPr lang="uk-UA" altLang="uk-UA" sz="2000" dirty="0" err="1"/>
              <a:t>академгруп</a:t>
            </a:r>
            <a:r>
              <a:rPr lang="uk-UA" altLang="uk-UA" sz="2000" dirty="0"/>
              <a:t>    у виховній роботі зі студентами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Робота зі студентами, які проживають у гуртожитках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Підготовка спільно із студентськими  організаціями   помісячних  планів заходів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/>
              <a:t>Організація та проведення  різноманітних вечорів, зустрічей, майстер-класів, презентацій, волонтерських акцій та заходів</a:t>
            </a:r>
            <a:r>
              <a:rPr lang="uk-UA" altLang="uk-UA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Участь викладачів  у виховних заходах факультету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altLang="uk-UA" sz="2400" dirty="0"/>
          </a:p>
          <a:p>
            <a:r>
              <a:rPr lang="uk-UA" altLang="uk-UA" sz="2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alt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192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9" y="1268760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uk-UA" altLang="uk-U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altLang="uk-U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altLang="uk-U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Робота щодо розширення аудиторного фонду факультету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Придбання  комп</a:t>
            </a:r>
            <a:r>
              <a:rPr lang="en-US" altLang="uk-UA" sz="2000" dirty="0"/>
              <a:t>’</a:t>
            </a:r>
            <a:r>
              <a:rPr lang="uk-UA" altLang="uk-UA" sz="2000" dirty="0" err="1"/>
              <a:t>ютерного</a:t>
            </a:r>
            <a:r>
              <a:rPr lang="uk-UA" altLang="uk-UA" sz="2000" dirty="0"/>
              <a:t> класу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Встановлення  мобільного </a:t>
            </a:r>
            <a:r>
              <a:rPr lang="uk-UA" altLang="uk-UA" sz="2000" dirty="0" err="1"/>
              <a:t>ксеропункту</a:t>
            </a:r>
            <a:r>
              <a:rPr lang="uk-UA" altLang="uk-UA" sz="2000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Меблеве і технічне забезпечення навчальних аудиторій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altLang="uk-UA" sz="2000" dirty="0"/>
              <a:t>Подальше  облагородження   внутрішнього подвір</a:t>
            </a:r>
            <a:r>
              <a:rPr lang="en-US" altLang="uk-UA" sz="2000" dirty="0"/>
              <a:t>’</a:t>
            </a:r>
            <a:r>
              <a:rPr lang="uk-UA" altLang="uk-UA" sz="2000" dirty="0"/>
              <a:t>я  корпусу</a:t>
            </a:r>
            <a:endParaRPr lang="uk-UA" alt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altLang="uk-UA" dirty="0"/>
          </a:p>
          <a:p>
            <a:r>
              <a:rPr lang="uk-UA" altLang="uk-UA" sz="2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altLang="uk-UA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2899048" cy="4695800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Господарська  робота, покращення умов праці та  відпочинку </a:t>
            </a:r>
          </a:p>
        </p:txBody>
      </p:sp>
    </p:spTree>
    <p:extLst>
      <p:ext uri="{BB962C8B-B14F-4D97-AF65-F5344CB8AC3E}">
        <p14:creationId xmlns:p14="http://schemas.microsoft.com/office/powerpoint/2010/main" val="81728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/>
              <a:t>                     Факультет педагогічної освіти: 2023-2024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247359"/>
            <a:ext cx="5688632" cy="4857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>
                <a:solidFill>
                  <a:schemeClr val="tx1"/>
                </a:solidFill>
              </a:rPr>
              <a:t> Звіт факультету педагогічної освіти  про організаційну, навчально-методичну,  наукову та виховну роботу на  Вченій  ради  Університету     (грудень 2023 р.)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6876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altLang="uk-UA" dirty="0"/>
          </a:p>
          <a:p>
            <a:r>
              <a:rPr lang="uk-UA" altLang="uk-UA" sz="2400" dirty="0"/>
              <a:t>  </a:t>
            </a:r>
          </a:p>
          <a:p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2899048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err="1"/>
              <a:t>Прикінцево</a:t>
            </a:r>
            <a:r>
              <a:rPr lang="uk-UA" b="1" dirty="0"/>
              <a:t> й актуально : </a:t>
            </a:r>
          </a:p>
          <a:p>
            <a:pPr marL="0" indent="0">
              <a:buNone/>
            </a:pPr>
            <a:r>
              <a:rPr lang="uk-UA" b="1" dirty="0"/>
              <a:t>важливі заходи 2023-2024 </a:t>
            </a:r>
            <a:r>
              <a:rPr lang="uk-UA" b="1" dirty="0" err="1"/>
              <a:t>н.р</a:t>
            </a:r>
            <a:r>
              <a:rPr lang="uk-UA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224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6752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atin typeface="Century Schoolbook" panose="02040604050505020304" pitchFamily="18" charset="0"/>
              </a:rPr>
              <a:t>Миру, добра, творчих успіхів  і ПЕРЕМОГИ   нам! </a:t>
            </a:r>
          </a:p>
          <a:p>
            <a:pPr algn="ctr"/>
            <a:r>
              <a:rPr lang="uk-UA" sz="4400" b="1" dirty="0">
                <a:latin typeface="Century Schoolbook" panose="02040604050505020304" pitchFamily="18" charset="0"/>
              </a:rPr>
              <a:t>  </a:t>
            </a:r>
          </a:p>
        </p:txBody>
      </p:sp>
      <p:sp>
        <p:nvSpPr>
          <p:cNvPr id="3" name="AutoShape 2" descr="Картинки по запросу З новим навчальним роком заста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51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69000" cy="17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3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2204864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700808"/>
            <a:ext cx="3822192" cy="44256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10" y="2143800"/>
            <a:ext cx="41764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Денна форма: </a:t>
            </a:r>
          </a:p>
          <a:p>
            <a:r>
              <a:rPr lang="uk-UA" sz="1600" b="1" dirty="0"/>
              <a:t>Конкурсні бали на бюджет  172-149</a:t>
            </a:r>
          </a:p>
          <a:p>
            <a:r>
              <a:rPr lang="uk-UA" sz="1600" b="1" dirty="0"/>
              <a:t>Зараховано:</a:t>
            </a:r>
          </a:p>
          <a:p>
            <a:r>
              <a:rPr lang="uk-UA" sz="1600" b="1" dirty="0"/>
              <a:t>Бюджет -  29  (-10)</a:t>
            </a:r>
          </a:p>
          <a:p>
            <a:r>
              <a:rPr lang="uk-UA" sz="1600" b="1" dirty="0"/>
              <a:t>Контракт - 5</a:t>
            </a:r>
          </a:p>
          <a:p>
            <a:r>
              <a:rPr lang="uk-UA" sz="1600" b="1" dirty="0"/>
              <a:t>Всього – 34       К-сть  АГ – 2 </a:t>
            </a:r>
          </a:p>
          <a:p>
            <a:endParaRPr lang="uk-UA" sz="1600" b="1" dirty="0"/>
          </a:p>
          <a:p>
            <a:endParaRPr lang="uk-UA" sz="1600" b="1" dirty="0"/>
          </a:p>
          <a:p>
            <a:r>
              <a:rPr lang="uk-UA" sz="1600" b="1" dirty="0"/>
              <a:t>Заочна форма : </a:t>
            </a:r>
          </a:p>
          <a:p>
            <a:r>
              <a:rPr lang="uk-UA" sz="1600" b="1" dirty="0"/>
              <a:t>Конкурсні бали на бюджет   - 150-135</a:t>
            </a:r>
          </a:p>
          <a:p>
            <a:r>
              <a:rPr lang="uk-UA" sz="1600" b="1" dirty="0"/>
              <a:t>Зараховано – </a:t>
            </a:r>
          </a:p>
          <a:p>
            <a:r>
              <a:rPr lang="uk-UA" sz="1600" b="1" dirty="0"/>
              <a:t>Бюджет-  15  (0) </a:t>
            </a:r>
          </a:p>
          <a:p>
            <a:r>
              <a:rPr lang="uk-UA" sz="1600" b="1" dirty="0"/>
              <a:t>Контракт - 8</a:t>
            </a:r>
          </a:p>
          <a:p>
            <a:r>
              <a:rPr lang="uk-UA" sz="1600" b="1" dirty="0"/>
              <a:t>Всього – 23   К-сть  АГ – 1</a:t>
            </a:r>
          </a:p>
          <a:p>
            <a:endParaRPr lang="uk-UA" sz="2400" b="1" dirty="0"/>
          </a:p>
          <a:p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88571"/>
              </p:ext>
            </p:extLst>
          </p:nvPr>
        </p:nvGraphicFramePr>
        <p:xfrm>
          <a:off x="539552" y="2231504"/>
          <a:ext cx="396044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Денна форма: 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держ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  39 (35)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91599"/>
              </p:ext>
            </p:extLst>
          </p:nvPr>
        </p:nvGraphicFramePr>
        <p:xfrm>
          <a:off x="719278" y="1628800"/>
          <a:ext cx="78131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012 Дошкільна освіта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       ОПП Дошкільна освіта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71569"/>
              </p:ext>
            </p:extLst>
          </p:nvPr>
        </p:nvGraphicFramePr>
        <p:xfrm>
          <a:off x="539552" y="4653136"/>
          <a:ext cx="396044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1824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Заочна форма: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</a:t>
                      </a:r>
                      <a:r>
                        <a:rPr kumimoji="0" lang="uk-UA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</a:t>
                      </a: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15 (13)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8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2204864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700808"/>
            <a:ext cx="3822192" cy="44256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60</a:t>
            </a: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4010" y="2204864"/>
            <a:ext cx="42595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Денна форма: </a:t>
            </a:r>
          </a:p>
          <a:p>
            <a:r>
              <a:rPr lang="uk-UA" sz="1600" b="1" dirty="0"/>
              <a:t>Конкурсні бали на бюджет  179-160</a:t>
            </a:r>
          </a:p>
          <a:p>
            <a:r>
              <a:rPr lang="uk-UA" sz="1600" b="1" dirty="0"/>
              <a:t>Зараховано:</a:t>
            </a:r>
          </a:p>
          <a:p>
            <a:r>
              <a:rPr lang="uk-UA" sz="1600" b="1" dirty="0"/>
              <a:t>Бюджет -  19  (-10)</a:t>
            </a:r>
          </a:p>
          <a:p>
            <a:r>
              <a:rPr lang="uk-UA" sz="1600" b="1" dirty="0"/>
              <a:t>Контракт - 12</a:t>
            </a:r>
          </a:p>
          <a:p>
            <a:r>
              <a:rPr lang="uk-UA" sz="1600" b="1" dirty="0"/>
              <a:t>Всього – 31       К-сть  АГ – 2 </a:t>
            </a:r>
          </a:p>
          <a:p>
            <a:endParaRPr lang="uk-UA" sz="1600" b="1" dirty="0"/>
          </a:p>
          <a:p>
            <a:endParaRPr lang="uk-UA" sz="1600" b="1" dirty="0"/>
          </a:p>
          <a:p>
            <a:r>
              <a:rPr lang="uk-UA" sz="1600" b="1" dirty="0"/>
              <a:t>Заочна форма : </a:t>
            </a:r>
          </a:p>
          <a:p>
            <a:r>
              <a:rPr lang="uk-UA" sz="1600" b="1" dirty="0"/>
              <a:t>Конкурсні бали на бюджет  172-149</a:t>
            </a:r>
          </a:p>
          <a:p>
            <a:r>
              <a:rPr lang="uk-UA" sz="1600" b="1" dirty="0"/>
              <a:t>Зараховано:</a:t>
            </a:r>
          </a:p>
          <a:p>
            <a:r>
              <a:rPr lang="uk-UA" sz="1600" b="1" dirty="0"/>
              <a:t>Бюджет -  5  (-5)</a:t>
            </a:r>
          </a:p>
          <a:p>
            <a:r>
              <a:rPr lang="uk-UA" sz="1600" b="1" dirty="0"/>
              <a:t>Контракт - 9</a:t>
            </a:r>
          </a:p>
          <a:p>
            <a:r>
              <a:rPr lang="uk-UA" sz="1600" b="1" dirty="0"/>
              <a:t>Всього – 14       К-сть  АГ – 1 </a:t>
            </a:r>
          </a:p>
          <a:p>
            <a:endParaRPr lang="uk-UA" sz="1600" b="1" dirty="0"/>
          </a:p>
          <a:p>
            <a:r>
              <a:rPr lang="uk-UA" sz="1600" b="1" dirty="0"/>
              <a:t> </a:t>
            </a:r>
            <a:endParaRPr lang="uk-UA" sz="2400" b="1" dirty="0"/>
          </a:p>
          <a:p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12515"/>
              </p:ext>
            </p:extLst>
          </p:nvPr>
        </p:nvGraphicFramePr>
        <p:xfrm>
          <a:off x="539552" y="2231504"/>
          <a:ext cx="396044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Денна форма: 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держ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23 (20)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48543"/>
              </p:ext>
            </p:extLst>
          </p:nvPr>
        </p:nvGraphicFramePr>
        <p:xfrm>
          <a:off x="719278" y="1628800"/>
          <a:ext cx="781316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013 </a:t>
                      </a:r>
                      <a:r>
                        <a:rPr kumimoji="0" lang="uk-UA" b="0" i="0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Початкова </a:t>
                      </a:r>
                      <a:r>
                        <a:rPr kumimoji="0" lang="uk-UA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освіта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         ОПП Початкова</a:t>
                      </a:r>
                      <a:r>
                        <a:rPr kumimoji="0" lang="uk-UA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освіта 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24697"/>
              </p:ext>
            </p:extLst>
          </p:nvPr>
        </p:nvGraphicFramePr>
        <p:xfrm>
          <a:off x="539552" y="4653136"/>
          <a:ext cx="396044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1824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Заочна форма: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</a:t>
                      </a:r>
                      <a:r>
                        <a:rPr kumimoji="0" lang="uk-UA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</a:t>
                      </a: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10 (10)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80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3358" y="2246849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700808"/>
            <a:ext cx="3822192" cy="20882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25550" y="2276873"/>
            <a:ext cx="41949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Конкурсні бали на бюджет  170-155</a:t>
            </a:r>
          </a:p>
          <a:p>
            <a:r>
              <a:rPr lang="uk-UA" sz="1600" b="1" dirty="0"/>
              <a:t>Зараховано:</a:t>
            </a:r>
          </a:p>
          <a:p>
            <a:r>
              <a:rPr lang="uk-UA" sz="1600" b="1" dirty="0"/>
              <a:t>Бюджет -  20  (-2)</a:t>
            </a:r>
          </a:p>
          <a:p>
            <a:r>
              <a:rPr lang="uk-UA" sz="1600" b="1" dirty="0"/>
              <a:t>Контракт - 9</a:t>
            </a:r>
          </a:p>
          <a:p>
            <a:r>
              <a:rPr lang="uk-UA" sz="1600" b="1" dirty="0"/>
              <a:t>Всього – 29      К-сть  АГ – 1 </a:t>
            </a:r>
          </a:p>
          <a:p>
            <a:endParaRPr lang="uk-UA" sz="1600" b="1" dirty="0"/>
          </a:p>
          <a:p>
            <a:r>
              <a:rPr lang="uk-UA" sz="1600" b="1" dirty="0"/>
              <a:t>Конкурсні бали на бюджет  193-169</a:t>
            </a:r>
          </a:p>
          <a:p>
            <a:r>
              <a:rPr lang="uk-UA" sz="1600" b="1" dirty="0"/>
              <a:t>Подано оригіналів документів  (станом на 30.08.22)  - </a:t>
            </a:r>
          </a:p>
          <a:p>
            <a:endParaRPr lang="uk-UA" sz="1600" b="1" dirty="0"/>
          </a:p>
          <a:p>
            <a:r>
              <a:rPr lang="uk-UA" sz="1600" b="1" dirty="0"/>
              <a:t>Конкурсні бали на бюджет  159-145</a:t>
            </a:r>
          </a:p>
          <a:p>
            <a:r>
              <a:rPr lang="uk-UA" sz="1600" b="1" dirty="0"/>
              <a:t>Зараховано:</a:t>
            </a:r>
          </a:p>
          <a:p>
            <a:r>
              <a:rPr lang="uk-UA" sz="1600" b="1" dirty="0"/>
              <a:t>Бюджет -  14  (-3)</a:t>
            </a:r>
          </a:p>
          <a:p>
            <a:r>
              <a:rPr lang="uk-UA" sz="1600" b="1" dirty="0"/>
              <a:t>Контракт - 1</a:t>
            </a:r>
          </a:p>
          <a:p>
            <a:r>
              <a:rPr lang="uk-UA" sz="1600" b="1" dirty="0"/>
              <a:t>Всього – 15      К-сть  АГ – 1 </a:t>
            </a:r>
          </a:p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/>
          </a:p>
          <a:p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71608"/>
              </p:ext>
            </p:extLst>
          </p:nvPr>
        </p:nvGraphicFramePr>
        <p:xfrm>
          <a:off x="251521" y="2204081"/>
          <a:ext cx="4176465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держ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22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92043"/>
              </p:ext>
            </p:extLst>
          </p:nvPr>
        </p:nvGraphicFramePr>
        <p:xfrm>
          <a:off x="251520" y="1412775"/>
          <a:ext cx="87129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sz="16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013 Початкова</a:t>
                      </a:r>
                      <a:r>
                        <a:rPr kumimoji="0" lang="uk-UA" sz="1600" b="0" i="0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kumimoji="0" lang="uk-UA" sz="16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освіта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ОПП 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Початкова освіта. Англійська мова у початковій школі  (денна форма) 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95452"/>
              </p:ext>
            </p:extLst>
          </p:nvPr>
        </p:nvGraphicFramePr>
        <p:xfrm>
          <a:off x="323528" y="5013176"/>
          <a:ext cx="41044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1824">
                <a:tc>
                  <a:txBody>
                    <a:bodyPr/>
                    <a:lstStyle/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</a:t>
                      </a:r>
                      <a:r>
                        <a:rPr kumimoji="0" lang="uk-UA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</a:t>
                      </a: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17  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99392"/>
              </p:ext>
            </p:extLst>
          </p:nvPr>
        </p:nvGraphicFramePr>
        <p:xfrm>
          <a:off x="323528" y="4077072"/>
          <a:ext cx="849694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0" lang="uk-UA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sz="18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013 Початкова</a:t>
                      </a:r>
                      <a:r>
                        <a:rPr kumimoji="0" lang="uk-UA" sz="1800" b="0" i="0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kumimoji="0" lang="uk-UA" sz="1800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освіта</a:t>
                      </a:r>
                      <a:r>
                        <a:rPr kumimoji="0" lang="uk-UA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ОПП </a:t>
                      </a:r>
                      <a:r>
                        <a:rPr kumimoji="0" lang="uk-UA" sz="18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Початкова освіта. Інформатика  у початковій школі  (денна форма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flipV="1">
            <a:off x="4716016" y="5013175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5550" y="5013175"/>
            <a:ext cx="4626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813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700808"/>
            <a:ext cx="3822192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7339" y="2136288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Денна форма: </a:t>
            </a:r>
          </a:p>
          <a:p>
            <a:r>
              <a:rPr lang="uk-UA" sz="1600" b="1" dirty="0"/>
              <a:t>Конкурсні бали на бюджет  192-157</a:t>
            </a:r>
          </a:p>
          <a:p>
            <a:r>
              <a:rPr lang="uk-UA" sz="1600" b="1" dirty="0"/>
              <a:t>Зараховано – </a:t>
            </a:r>
          </a:p>
          <a:p>
            <a:r>
              <a:rPr lang="uk-UA" sz="1600" b="1" dirty="0"/>
              <a:t>Бюджет- 19 (-4)</a:t>
            </a:r>
          </a:p>
          <a:p>
            <a:r>
              <a:rPr lang="uk-UA" sz="1600" b="1" dirty="0"/>
              <a:t>Контракт - 32</a:t>
            </a:r>
          </a:p>
          <a:p>
            <a:r>
              <a:rPr lang="uk-UA" sz="1600" b="1" dirty="0"/>
              <a:t>Всього – 51   К-сть АГ – 2 </a:t>
            </a:r>
          </a:p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/>
          </a:p>
          <a:p>
            <a:r>
              <a:rPr lang="uk-UA" sz="1600" b="1" dirty="0"/>
              <a:t>Заочна форма : </a:t>
            </a:r>
          </a:p>
          <a:p>
            <a:r>
              <a:rPr lang="uk-UA" sz="1600" b="1" dirty="0"/>
              <a:t>Конкурсні бали на бюджет  189-172</a:t>
            </a:r>
          </a:p>
          <a:p>
            <a:r>
              <a:rPr lang="uk-UA" sz="1600" b="1" dirty="0"/>
              <a:t>Зараховано – </a:t>
            </a:r>
          </a:p>
          <a:p>
            <a:r>
              <a:rPr lang="uk-UA" sz="1600" b="1" dirty="0"/>
              <a:t>Бюджет- 7 (0)</a:t>
            </a:r>
          </a:p>
          <a:p>
            <a:r>
              <a:rPr lang="uk-UA" sz="1600" b="1" dirty="0"/>
              <a:t>Контракт - 16</a:t>
            </a:r>
          </a:p>
          <a:p>
            <a:r>
              <a:rPr lang="uk-UA" sz="1600" b="1" dirty="0"/>
              <a:t>Всього- 23   К-сть АГ – 2 </a:t>
            </a:r>
          </a:p>
          <a:p>
            <a:endParaRPr lang="uk-UA" sz="2400" b="1" dirty="0"/>
          </a:p>
          <a:p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94250"/>
              </p:ext>
            </p:extLst>
          </p:nvPr>
        </p:nvGraphicFramePr>
        <p:xfrm>
          <a:off x="683568" y="2142839"/>
          <a:ext cx="3888432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Денна форма: 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держ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23 (19)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11134"/>
              </p:ext>
            </p:extLst>
          </p:nvPr>
        </p:nvGraphicFramePr>
        <p:xfrm>
          <a:off x="658887" y="1700808"/>
          <a:ext cx="81369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016</a:t>
                      </a:r>
                      <a:r>
                        <a:rPr kumimoji="0" lang="uk-UA" b="0" i="0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Спеціальна освіта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kumimoji="0" lang="uk-UA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ОПП  Логопедія 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34908"/>
              </p:ext>
            </p:extLst>
          </p:nvPr>
        </p:nvGraphicFramePr>
        <p:xfrm>
          <a:off x="683568" y="4293095"/>
          <a:ext cx="3888432" cy="160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4195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Заочна форма: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</a:t>
                      </a:r>
                      <a:r>
                        <a:rPr kumimoji="0" lang="uk-UA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</a:t>
                      </a: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7 (6)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81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260281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700808"/>
            <a:ext cx="3822192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7339" y="3140968"/>
            <a:ext cx="40931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Денна форма: </a:t>
            </a:r>
          </a:p>
          <a:p>
            <a:r>
              <a:rPr lang="uk-UA" sz="1600" b="1" dirty="0"/>
              <a:t>К-сть поданих заяв всього  - </a:t>
            </a:r>
          </a:p>
          <a:p>
            <a:r>
              <a:rPr lang="uk-UA" sz="1600" b="1" dirty="0"/>
              <a:t>Конкурсні бали на бюджет  157-150</a:t>
            </a:r>
          </a:p>
          <a:p>
            <a:r>
              <a:rPr lang="uk-UA" sz="1600" b="1" dirty="0"/>
              <a:t>Зараховано – </a:t>
            </a:r>
          </a:p>
          <a:p>
            <a:r>
              <a:rPr lang="uk-UA" sz="1600" b="1" dirty="0"/>
              <a:t>Бюджет- 4 (-1)</a:t>
            </a:r>
          </a:p>
          <a:p>
            <a:r>
              <a:rPr lang="uk-UA" sz="1600" b="1" dirty="0"/>
              <a:t>Контракт - 2</a:t>
            </a:r>
          </a:p>
          <a:p>
            <a:r>
              <a:rPr lang="uk-UA" sz="1600" b="1" dirty="0"/>
              <a:t>Всього – 6   К-сть АГ – 1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02954"/>
              </p:ext>
            </p:extLst>
          </p:nvPr>
        </p:nvGraphicFramePr>
        <p:xfrm>
          <a:off x="683568" y="3068960"/>
          <a:ext cx="38884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25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держ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5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94480"/>
              </p:ext>
            </p:extLst>
          </p:nvPr>
        </p:nvGraphicFramePr>
        <p:xfrm>
          <a:off x="658887" y="1700808"/>
          <a:ext cx="8136904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kumimoji="0" lang="uk-UA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016</a:t>
                      </a:r>
                      <a:r>
                        <a:rPr kumimoji="0" lang="uk-UA" b="0" i="0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Спеціальна освіта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r>
                        <a:rPr kumimoji="0" lang="uk-UA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ОПП  </a:t>
                      </a:r>
                      <a:r>
                        <a:rPr kumimoji="0" lang="uk-UA" b="1" i="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Олігофренопедагогіка</a:t>
                      </a:r>
                      <a:r>
                        <a:rPr kumimoji="0" lang="uk-UA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uk-UA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b="1" i="0" kern="12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Корекційна</a:t>
                      </a:r>
                      <a:r>
                        <a:rPr kumimoji="0" lang="uk-UA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b="1" i="0" kern="1200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психопедагогіка</a:t>
                      </a:r>
                      <a:r>
                        <a:rPr kumimoji="0" lang="uk-UA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(денна форма) 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6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071648"/>
            <a:ext cx="3822192" cy="37336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1400" b="1" dirty="0">
                <a:latin typeface="+mj-lt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7339" y="2136288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 </a:t>
            </a:r>
          </a:p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/>
          </a:p>
          <a:p>
            <a:r>
              <a:rPr lang="uk-UA" sz="1600" b="1" dirty="0"/>
              <a:t> </a:t>
            </a:r>
            <a:endParaRPr lang="uk-UA" sz="2400" b="1" dirty="0"/>
          </a:p>
          <a:p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39064"/>
              </p:ext>
            </p:extLst>
          </p:nvPr>
        </p:nvGraphicFramePr>
        <p:xfrm>
          <a:off x="683568" y="2142839"/>
          <a:ext cx="3888432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Денна форма: 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35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держ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32</a:t>
                      </a:r>
                    </a:p>
                    <a:p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uk-UA" sz="1600" b="0" i="0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75191"/>
              </p:ext>
            </p:extLst>
          </p:nvPr>
        </p:nvGraphicFramePr>
        <p:xfrm>
          <a:off x="658887" y="1700808"/>
          <a:ext cx="81369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uk-UA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Спеціальність: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 </a:t>
                      </a:r>
                      <a:r>
                        <a:rPr kumimoji="0" lang="uk-UA" b="0" i="0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r>
                        <a:rPr kumimoji="0" lang="uk-UA" b="0" i="0" u="sng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Соціальна робота </a:t>
                      </a:r>
                      <a:r>
                        <a:rPr kumimoji="0" lang="uk-UA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uk-UA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ОПП  Соціальна</a:t>
                      </a:r>
                      <a:r>
                        <a:rPr kumimoji="0" lang="uk-UA" b="1" i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педагогіка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90516"/>
              </p:ext>
            </p:extLst>
          </p:nvPr>
        </p:nvGraphicFramePr>
        <p:xfrm>
          <a:off x="683568" y="4293095"/>
          <a:ext cx="3888432" cy="160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4195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Заочна форма:</a:t>
                      </a:r>
                    </a:p>
                    <a:p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Ліцензійний обсяг: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uk-UA" sz="16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                                 </a:t>
                      </a:r>
                      <a:br>
                        <a:rPr lang="uk-UA" sz="1600" dirty="0"/>
                      </a:b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Обсяг </a:t>
                      </a:r>
                      <a:r>
                        <a:rPr kumimoji="0" lang="uk-UA" sz="16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держ</a:t>
                      </a:r>
                      <a:r>
                        <a:rPr kumimoji="0" lang="uk-UA" sz="16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замовлення</a:t>
                      </a:r>
                      <a:r>
                        <a:rPr kumimoji="0" lang="uk-UA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 0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471BAAE-C016-484D-9EE8-4F2A6890CD3A}"/>
              </a:ext>
            </a:extLst>
          </p:cNvPr>
          <p:cNvSpPr txBox="1"/>
          <p:nvPr/>
        </p:nvSpPr>
        <p:spPr>
          <a:xfrm>
            <a:off x="4860032" y="2142839"/>
            <a:ext cx="37467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/>
              <a:t>Денна форма: </a:t>
            </a:r>
          </a:p>
          <a:p>
            <a:r>
              <a:rPr lang="uk-UA" sz="1800" b="1" dirty="0"/>
              <a:t>Зараховано – </a:t>
            </a:r>
          </a:p>
          <a:p>
            <a:r>
              <a:rPr lang="uk-UA" sz="1800" b="1" dirty="0"/>
              <a:t>Бюджет- </a:t>
            </a:r>
            <a:r>
              <a:rPr lang="uk-UA" b="1" dirty="0"/>
              <a:t>27</a:t>
            </a:r>
            <a:r>
              <a:rPr lang="uk-UA" sz="1800" b="1" dirty="0"/>
              <a:t> (-5)</a:t>
            </a:r>
          </a:p>
          <a:p>
            <a:r>
              <a:rPr lang="uk-UA" sz="1800" b="1" dirty="0"/>
              <a:t>Контракт - </a:t>
            </a:r>
            <a:r>
              <a:rPr lang="uk-UA" b="1" dirty="0"/>
              <a:t>4</a:t>
            </a:r>
            <a:endParaRPr lang="uk-UA" sz="1800" b="1" dirty="0"/>
          </a:p>
          <a:p>
            <a:r>
              <a:rPr lang="uk-UA" sz="1800" b="1" dirty="0"/>
              <a:t>Всього – 31   К-сть АГ – 2 </a:t>
            </a:r>
          </a:p>
          <a:p>
            <a:endParaRPr lang="uk-UA" sz="1800" b="1" dirty="0"/>
          </a:p>
          <a:p>
            <a:r>
              <a:rPr lang="uk-UA" sz="1800" b="1" dirty="0"/>
              <a:t>Заочна форма : </a:t>
            </a:r>
          </a:p>
          <a:p>
            <a:r>
              <a:rPr lang="uk-UA" sz="1800" b="1" dirty="0"/>
              <a:t>Зараховано – 3</a:t>
            </a:r>
          </a:p>
          <a:p>
            <a:r>
              <a:rPr lang="uk-UA" sz="1800" b="1" dirty="0"/>
              <a:t>Бюджет- 0</a:t>
            </a:r>
          </a:p>
          <a:p>
            <a:r>
              <a:rPr lang="uk-UA" sz="1800" b="1" dirty="0"/>
              <a:t>Контракт - 3</a:t>
            </a:r>
          </a:p>
          <a:p>
            <a:r>
              <a:rPr lang="uk-UA" sz="1800" b="1" dirty="0"/>
              <a:t>Всього- 3   К-сть АГ – </a:t>
            </a:r>
            <a:r>
              <a:rPr lang="uk-UA" b="1" dirty="0"/>
              <a:t>1</a:t>
            </a:r>
            <a:endParaRPr lang="uk-UA" sz="1800" b="1" dirty="0"/>
          </a:p>
        </p:txBody>
      </p:sp>
    </p:spTree>
    <p:extLst>
      <p:ext uri="{BB962C8B-B14F-4D97-AF65-F5344CB8AC3E}">
        <p14:creationId xmlns:p14="http://schemas.microsoft.com/office/powerpoint/2010/main" val="48312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                        </a:t>
            </a:r>
            <a:r>
              <a:rPr lang="uk-UA" sz="2800" dirty="0">
                <a:solidFill>
                  <a:srgbClr val="FF0000"/>
                </a:solidFill>
              </a:rPr>
              <a:t>ВСТУПНА Кампанія 2023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3822192" cy="3921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1700808"/>
            <a:ext cx="3822192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61" y="188640"/>
            <a:ext cx="96319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7339" y="3140968"/>
            <a:ext cx="4093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 </a:t>
            </a:r>
          </a:p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/>
          </a:p>
          <a:p>
            <a:endParaRPr lang="uk-UA" sz="1600" b="1" dirty="0"/>
          </a:p>
          <a:p>
            <a:r>
              <a:rPr lang="uk-UA" sz="1600" b="1" dirty="0"/>
              <a:t> </a:t>
            </a:r>
            <a:endParaRPr lang="uk-UA" sz="2400" b="1" dirty="0"/>
          </a:p>
          <a:p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2171"/>
              </p:ext>
            </p:extLst>
          </p:nvPr>
        </p:nvGraphicFramePr>
        <p:xfrm>
          <a:off x="683568" y="2636912"/>
          <a:ext cx="770485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br>
                        <a:rPr lang="uk-UA" dirty="0"/>
                      </a:br>
                      <a:r>
                        <a:rPr lang="uk-UA" dirty="0"/>
                        <a:t>1. Економічний ф-т – 892</a:t>
                      </a:r>
                    </a:p>
                    <a:p>
                      <a:r>
                        <a:rPr lang="uk-UA" sz="1600" dirty="0"/>
                        <a:t>2. Іноземних мов – 584</a:t>
                      </a:r>
                    </a:p>
                    <a:p>
                      <a:r>
                        <a:rPr lang="uk-UA" sz="1600" dirty="0"/>
                        <a:t>3. Юридичний ф-т – 434</a:t>
                      </a:r>
                    </a:p>
                    <a:p>
                      <a:r>
                        <a:rPr lang="uk-UA" sz="1600" dirty="0"/>
                        <a:t>4. Ф-т міжнародних відносин – 415</a:t>
                      </a:r>
                    </a:p>
                    <a:p>
                      <a:r>
                        <a:rPr lang="uk-UA" sz="1600" dirty="0"/>
                        <a:t>5. Ф-т електроніки та комп</a:t>
                      </a:r>
                      <a:r>
                        <a:rPr lang="en-US" sz="1600" dirty="0"/>
                        <a:t>’</a:t>
                      </a:r>
                      <a:r>
                        <a:rPr lang="uk-UA" sz="1600" dirty="0" err="1"/>
                        <a:t>ютерних</a:t>
                      </a:r>
                      <a:r>
                        <a:rPr lang="uk-UA" sz="1600" dirty="0"/>
                        <a:t> </a:t>
                      </a:r>
                      <a:r>
                        <a:rPr lang="uk-UA" sz="1600" dirty="0" err="1"/>
                        <a:t>технлогій</a:t>
                      </a:r>
                      <a:r>
                        <a:rPr lang="uk-UA" sz="1600" dirty="0"/>
                        <a:t> – 321</a:t>
                      </a:r>
                    </a:p>
                    <a:p>
                      <a:r>
                        <a:rPr lang="uk-UA" sz="1600" dirty="0"/>
                        <a:t>6. Ф-т  прикладної математики та інформатики – 316</a:t>
                      </a:r>
                    </a:p>
                    <a:p>
                      <a:r>
                        <a:rPr lang="uk-UA" sz="1600" dirty="0">
                          <a:solidFill>
                            <a:srgbClr val="FF0000"/>
                          </a:solidFill>
                        </a:rPr>
                        <a:t>7.  Ф-т педагогічної освіти – 264  </a:t>
                      </a:r>
                    </a:p>
                    <a:p>
                      <a:r>
                        <a:rPr lang="uk-UA" sz="1600" dirty="0"/>
                        <a:t>8. Філософський  ф-т – 237</a:t>
                      </a:r>
                    </a:p>
                    <a:p>
                      <a:r>
                        <a:rPr lang="uk-UA" sz="1600" dirty="0"/>
                        <a:t>9. </a:t>
                      </a:r>
                      <a:r>
                        <a:rPr lang="uk-UA" sz="1600" dirty="0" err="1"/>
                        <a:t>Георафічний</a:t>
                      </a:r>
                      <a:r>
                        <a:rPr lang="uk-UA" sz="1600" dirty="0"/>
                        <a:t> ф-т – 232</a:t>
                      </a:r>
                    </a:p>
                    <a:p>
                      <a:r>
                        <a:rPr lang="uk-UA" sz="1600" dirty="0"/>
                        <a:t>10. Ф-т управління фінансами та бізнесу – 200</a:t>
                      </a:r>
                    </a:p>
                    <a:p>
                      <a:r>
                        <a:rPr lang="uk-UA" sz="1600" dirty="0"/>
                        <a:t>…</a:t>
                      </a:r>
                    </a:p>
                    <a:p>
                      <a:r>
                        <a:rPr lang="uk-UA" sz="1600" dirty="0"/>
                        <a:t>18 . Хімічний ф-т – 26</a:t>
                      </a:r>
                    </a:p>
                    <a:p>
                      <a:r>
                        <a:rPr lang="uk-UA" sz="1600" dirty="0"/>
                        <a:t>19. Геологічний ф-т  24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61633"/>
              </p:ext>
            </p:extLst>
          </p:nvPr>
        </p:nvGraphicFramePr>
        <p:xfrm>
          <a:off x="658887" y="1700808"/>
          <a:ext cx="8136904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kumimoji="0" lang="uk-UA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Кількість вступників  на І курс ОС Бакалавр  по факультетах Університету </a:t>
                      </a:r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543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5637</TotalTime>
  <Words>2198</Words>
  <Application>Microsoft Office PowerPoint</Application>
  <PresentationFormat>Екран (4:3)</PresentationFormat>
  <Paragraphs>503</Paragraphs>
  <Slides>27</Slides>
  <Notes>7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Schoolbook</vt:lpstr>
      <vt:lpstr>Franklin Gothic Book</vt:lpstr>
      <vt:lpstr>Franklin Gothic Medium</vt:lpstr>
      <vt:lpstr>Segoe UI Historic</vt:lpstr>
      <vt:lpstr>Wingdings</vt:lpstr>
      <vt:lpstr>Wingdings 2</vt:lpstr>
      <vt:lpstr>Трек</vt:lpstr>
      <vt:lpstr>      Розширене  засідання Вченої ради факультету педагогічної  освіти             </vt:lpstr>
      <vt:lpstr>                        ВСТУПНА Кампанія 2023  </vt:lpstr>
      <vt:lpstr>                        ВСТУПНА Кампанія 2023   </vt:lpstr>
      <vt:lpstr>                        ВСТУПНА Кампанія 2023   </vt:lpstr>
      <vt:lpstr>                        ВСТУПНА Кампанія 2023   </vt:lpstr>
      <vt:lpstr>                        ВСТУПНА Кампанія 2023   </vt:lpstr>
      <vt:lpstr>                        ВСТУПНА Кампанія 2023   </vt:lpstr>
      <vt:lpstr>                        ВСТУПНА Кампанія 2023   </vt:lpstr>
      <vt:lpstr>                        ВСТУПНА Кампанія 2023   </vt:lpstr>
      <vt:lpstr>                        ВСТУПНА Кампанія 2023  </vt:lpstr>
      <vt:lpstr>                        ВСТУПНА Кампанія 2023  </vt:lpstr>
      <vt:lpstr>                        ВСТУПНА Кампанія 2023  </vt:lpstr>
      <vt:lpstr>Презентація PowerPoint</vt:lpstr>
      <vt:lpstr>                        ВСТУПНА Кампанія 2023  </vt:lpstr>
      <vt:lpstr>                        ВСТУПНА Кампанія 2023  </vt:lpstr>
      <vt:lpstr>                     Факультет педагогічної освіти: 2023-2024  </vt:lpstr>
      <vt:lpstr>                     Факультет педагогічної освіти: 2023-2024  </vt:lpstr>
      <vt:lpstr>                     Факультет педагогічної освіти: 2023-2024  </vt:lpstr>
      <vt:lpstr>                     Факультет педагогічної освіти: 2023-2024 </vt:lpstr>
      <vt:lpstr>                     Факультет педагогічної освіти: 2023-2024  </vt:lpstr>
      <vt:lpstr>                     Факультет педагогічної освіти: 2023-2024  </vt:lpstr>
      <vt:lpstr>                     Факультет педагогічної освіти: 2023-2024  </vt:lpstr>
      <vt:lpstr>                     Факультет педагогічної освіти: 2023-2024  </vt:lpstr>
      <vt:lpstr>                     Факультет педагогічної освіти: 2023-2024  </vt:lpstr>
      <vt:lpstr>                     Факультет педагогічної освіти: 2023-2024  </vt:lpstr>
      <vt:lpstr>Презентація PowerPoint</vt:lpstr>
      <vt:lpstr>Презентація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Дмитро  Герцюк</cp:lastModifiedBy>
  <cp:revision>550</cp:revision>
  <cp:lastPrinted>2019-09-03T05:41:44Z</cp:lastPrinted>
  <dcterms:created xsi:type="dcterms:W3CDTF">2012-06-24T18:00:38Z</dcterms:created>
  <dcterms:modified xsi:type="dcterms:W3CDTF">2023-09-10T12:52:45Z</dcterms:modified>
</cp:coreProperties>
</file>