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3.xml" ContentType="application/vnd.openxmlformats-officedocument.presentationml.comments+xml"/>
  <Override PartName="/ppt/notesSlides/notesSlide22.xml" ContentType="application/vnd.openxmlformats-officedocument.presentationml.notesSlide+xml"/>
  <Override PartName="/ppt/comments/comment4.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77" r:id="rId1"/>
  </p:sldMasterIdLst>
  <p:notesMasterIdLst>
    <p:notesMasterId r:id="rId61"/>
  </p:notesMasterIdLst>
  <p:sldIdLst>
    <p:sldId id="278" r:id="rId2"/>
    <p:sldId id="360" r:id="rId3"/>
    <p:sldId id="564" r:id="rId4"/>
    <p:sldId id="549" r:id="rId5"/>
    <p:sldId id="563" r:id="rId6"/>
    <p:sldId id="500" r:id="rId7"/>
    <p:sldId id="595" r:id="rId8"/>
    <p:sldId id="560" r:id="rId9"/>
    <p:sldId id="600" r:id="rId10"/>
    <p:sldId id="582" r:id="rId11"/>
    <p:sldId id="603" r:id="rId12"/>
    <p:sldId id="562" r:id="rId13"/>
    <p:sldId id="599" r:id="rId14"/>
    <p:sldId id="574" r:id="rId15"/>
    <p:sldId id="628" r:id="rId16"/>
    <p:sldId id="629" r:id="rId17"/>
    <p:sldId id="598" r:id="rId18"/>
    <p:sldId id="557" r:id="rId19"/>
    <p:sldId id="576" r:id="rId20"/>
    <p:sldId id="589" r:id="rId21"/>
    <p:sldId id="592" r:id="rId22"/>
    <p:sldId id="596" r:id="rId23"/>
    <p:sldId id="588" r:id="rId24"/>
    <p:sldId id="606" r:id="rId25"/>
    <p:sldId id="607" r:id="rId26"/>
    <p:sldId id="608" r:id="rId27"/>
    <p:sldId id="609" r:id="rId28"/>
    <p:sldId id="610" r:id="rId29"/>
    <p:sldId id="605" r:id="rId30"/>
    <p:sldId id="570" r:id="rId31"/>
    <p:sldId id="586" r:id="rId32"/>
    <p:sldId id="604" r:id="rId33"/>
    <p:sldId id="587" r:id="rId34"/>
    <p:sldId id="554" r:id="rId35"/>
    <p:sldId id="559" r:id="rId36"/>
    <p:sldId id="571" r:id="rId37"/>
    <p:sldId id="567" r:id="rId38"/>
    <p:sldId id="551" r:id="rId39"/>
    <p:sldId id="611" r:id="rId40"/>
    <p:sldId id="615" r:id="rId41"/>
    <p:sldId id="616" r:id="rId42"/>
    <p:sldId id="617" r:id="rId43"/>
    <p:sldId id="621" r:id="rId44"/>
    <p:sldId id="624" r:id="rId45"/>
    <p:sldId id="625" r:id="rId46"/>
    <p:sldId id="626" r:id="rId47"/>
    <p:sldId id="627" r:id="rId48"/>
    <p:sldId id="622" r:id="rId49"/>
    <p:sldId id="623" r:id="rId50"/>
    <p:sldId id="618" r:id="rId51"/>
    <p:sldId id="620" r:id="rId52"/>
    <p:sldId id="619" r:id="rId53"/>
    <p:sldId id="614" r:id="rId54"/>
    <p:sldId id="613" r:id="rId55"/>
    <p:sldId id="612" r:id="rId56"/>
    <p:sldId id="602" r:id="rId57"/>
    <p:sldId id="601" r:id="rId58"/>
    <p:sldId id="594" r:id="rId59"/>
    <p:sldId id="282" r:id="rId60"/>
  </p:sldIdLst>
  <p:sldSz cx="12192000" cy="6858000"/>
  <p:notesSz cx="6797675" cy="9928225"/>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CCE4F124-E004-4BA6-BB7D-EF7A97F431E8}">
          <p14:sldIdLst>
            <p14:sldId id="278"/>
          </p14:sldIdLst>
        </p14:section>
        <p14:section name="Раздел без заголовка" id="{AB75FA38-B650-4F19-8265-555E9C4416E3}">
          <p14:sldIdLst>
            <p14:sldId id="360"/>
            <p14:sldId id="564"/>
            <p14:sldId id="549"/>
            <p14:sldId id="563"/>
            <p14:sldId id="500"/>
            <p14:sldId id="595"/>
            <p14:sldId id="560"/>
            <p14:sldId id="600"/>
            <p14:sldId id="582"/>
            <p14:sldId id="603"/>
            <p14:sldId id="562"/>
            <p14:sldId id="599"/>
            <p14:sldId id="574"/>
            <p14:sldId id="628"/>
            <p14:sldId id="629"/>
            <p14:sldId id="598"/>
            <p14:sldId id="557"/>
            <p14:sldId id="576"/>
            <p14:sldId id="589"/>
            <p14:sldId id="592"/>
            <p14:sldId id="596"/>
            <p14:sldId id="588"/>
            <p14:sldId id="606"/>
            <p14:sldId id="607"/>
            <p14:sldId id="608"/>
            <p14:sldId id="609"/>
            <p14:sldId id="610"/>
            <p14:sldId id="605"/>
            <p14:sldId id="570"/>
            <p14:sldId id="586"/>
            <p14:sldId id="604"/>
            <p14:sldId id="587"/>
            <p14:sldId id="554"/>
            <p14:sldId id="559"/>
            <p14:sldId id="571"/>
            <p14:sldId id="567"/>
            <p14:sldId id="551"/>
            <p14:sldId id="611"/>
            <p14:sldId id="615"/>
            <p14:sldId id="616"/>
            <p14:sldId id="617"/>
            <p14:sldId id="621"/>
            <p14:sldId id="624"/>
            <p14:sldId id="625"/>
            <p14:sldId id="626"/>
            <p14:sldId id="627"/>
            <p14:sldId id="622"/>
            <p14:sldId id="623"/>
            <p14:sldId id="618"/>
            <p14:sldId id="620"/>
            <p14:sldId id="619"/>
            <p14:sldId id="614"/>
            <p14:sldId id="613"/>
            <p14:sldId id="612"/>
            <p14:sldId id="602"/>
            <p14:sldId id="601"/>
            <p14:sldId id="594"/>
            <p14:sldId id="2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Дмитро  Герцюк" initials="ДГ" lastIdx="4" clrIdx="0">
    <p:extLst>
      <p:ext uri="{19B8F6BF-5375-455C-9EA6-DF929625EA0E}">
        <p15:presenceInfo xmlns:p15="http://schemas.microsoft.com/office/powerpoint/2012/main" userId="Дмитро  Герцюк"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36" autoAdjust="0"/>
    <p:restoredTop sz="61105" autoAdjust="0"/>
  </p:normalViewPr>
  <p:slideViewPr>
    <p:cSldViewPr>
      <p:cViewPr varScale="1">
        <p:scale>
          <a:sx n="70" d="100"/>
          <a:sy n="70" d="100"/>
        </p:scale>
        <p:origin x="978" y="72"/>
      </p:cViewPr>
      <p:guideLst>
        <p:guide orient="horz" pos="2160"/>
        <p:guide pos="3840"/>
      </p:guideLst>
    </p:cSldViewPr>
  </p:slideViewPr>
  <p:outlineViewPr>
    <p:cViewPr>
      <p:scale>
        <a:sx n="33" d="100"/>
        <a:sy n="33" d="100"/>
      </p:scale>
      <p:origin x="258"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User\Desktop\&#1047;&#1074;&#1110;&#1092;&#1090;%20&#1060;&#1055;&#1054;%20&#1085;&#1072;%20&#1042;&#1095;&#1077;&#1085;&#1075;&#1110;&#1081;%20&#1088;&#1072;&#1076;&#1110;\&#1044;&#1110;&#1072;&#1075;&#1088;&#1072;&#1084;&#1080;%20&#1076;&#1083;&#1103;%20&#1079;&#1074;&#1110;&#1090;&#1091;%202023.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_Microsoft_Excel.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User\Desktop\&#1047;&#1074;&#1110;&#1092;&#1090;%20&#1060;&#1055;&#1054;%20&#1085;&#1072;%20&#1042;&#1095;&#1077;&#1085;&#1075;&#1110;&#1081;%20&#1088;&#1072;&#1076;&#1110;\&#1044;&#1110;&#1072;&#1075;&#1088;&#1072;&#1084;&#1080;%20&#1076;&#1083;&#1103;%20&#1079;&#1074;&#1110;&#1090;&#1091;%202023.xlsx" TargetMode="External"/></Relationships>
</file>

<file path=ppt/charts/_rels/chart4.xml.rels><?xml version="1.0" encoding="UTF-8" standalone="yes"?>
<Relationships xmlns="http://schemas.openxmlformats.org/package/2006/relationships"><Relationship Id="rId2" Type="http://schemas.openxmlformats.org/officeDocument/2006/relationships/package" Target="../embeddings/______Microsoft_Excel1.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User\Desktop\&#1047;&#1074;&#1110;&#1092;&#1090;%20&#1060;&#1055;&#1054;%20&#1085;&#1072;%20&#1042;&#1095;&#1077;&#1085;&#1075;&#1110;&#1081;%20&#1088;&#1072;&#1076;&#1110;\&#1044;&#1110;&#1072;&#1075;&#1088;&#1072;&#1084;&#1080;%20&#1076;&#1083;&#1103;%20&#1079;&#1074;&#1110;&#1090;&#1091;%2020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Аркуш1!$A$36</c:f>
              <c:strCache>
                <c:ptCount val="1"/>
                <c:pt idx="0">
                  <c:v>захист докторських дисертацій</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numRef>
              <c:f>Аркуш1!$B$35:$D$35</c:f>
              <c:numCache>
                <c:formatCode>General</c:formatCode>
                <c:ptCount val="3"/>
                <c:pt idx="0">
                  <c:v>2021</c:v>
                </c:pt>
                <c:pt idx="1">
                  <c:v>2022</c:v>
                </c:pt>
                <c:pt idx="2">
                  <c:v>2023</c:v>
                </c:pt>
              </c:numCache>
            </c:numRef>
          </c:cat>
          <c:val>
            <c:numRef>
              <c:f>Аркуш1!$B$36:$D$36</c:f>
              <c:numCache>
                <c:formatCode>General</c:formatCode>
                <c:ptCount val="3"/>
                <c:pt idx="0">
                  <c:v>5</c:v>
                </c:pt>
                <c:pt idx="1">
                  <c:v>0</c:v>
                </c:pt>
                <c:pt idx="2">
                  <c:v>0</c:v>
                </c:pt>
              </c:numCache>
            </c:numRef>
          </c:val>
          <c:extLst>
            <c:ext xmlns:c16="http://schemas.microsoft.com/office/drawing/2014/chart" uri="{C3380CC4-5D6E-409C-BE32-E72D297353CC}">
              <c16:uniqueId val="{00000000-D32A-46C8-8BC6-C64EA5C60DAA}"/>
            </c:ext>
          </c:extLst>
        </c:ser>
        <c:ser>
          <c:idx val="1"/>
          <c:order val="1"/>
          <c:tx>
            <c:strRef>
              <c:f>Аркуш1!$A$37</c:f>
              <c:strCache>
                <c:ptCount val="1"/>
                <c:pt idx="0">
                  <c:v>з них випускниками докторантури</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cat>
            <c:numRef>
              <c:f>Аркуш1!$B$35:$D$35</c:f>
              <c:numCache>
                <c:formatCode>General</c:formatCode>
                <c:ptCount val="3"/>
                <c:pt idx="0">
                  <c:v>2021</c:v>
                </c:pt>
                <c:pt idx="1">
                  <c:v>2022</c:v>
                </c:pt>
                <c:pt idx="2">
                  <c:v>2023</c:v>
                </c:pt>
              </c:numCache>
            </c:numRef>
          </c:cat>
          <c:val>
            <c:numRef>
              <c:f>Аркуш1!$B$37:$D$37</c:f>
              <c:numCache>
                <c:formatCode>General</c:formatCode>
                <c:ptCount val="3"/>
                <c:pt idx="0">
                  <c:v>0</c:v>
                </c:pt>
                <c:pt idx="1">
                  <c:v>0</c:v>
                </c:pt>
                <c:pt idx="2">
                  <c:v>0</c:v>
                </c:pt>
              </c:numCache>
            </c:numRef>
          </c:val>
          <c:extLst>
            <c:ext xmlns:c16="http://schemas.microsoft.com/office/drawing/2014/chart" uri="{C3380CC4-5D6E-409C-BE32-E72D297353CC}">
              <c16:uniqueId val="{00000001-D32A-46C8-8BC6-C64EA5C60DAA}"/>
            </c:ext>
          </c:extLst>
        </c:ser>
        <c:ser>
          <c:idx val="2"/>
          <c:order val="2"/>
          <c:tx>
            <c:strRef>
              <c:f>Аркуш1!$A$38</c:f>
              <c:strCache>
                <c:ptCount val="1"/>
                <c:pt idx="0">
                  <c:v>захист кандидатських дисертацій</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Аркуш1!$B$35:$D$35</c:f>
              <c:numCache>
                <c:formatCode>General</c:formatCode>
                <c:ptCount val="3"/>
                <c:pt idx="0">
                  <c:v>2021</c:v>
                </c:pt>
                <c:pt idx="1">
                  <c:v>2022</c:v>
                </c:pt>
                <c:pt idx="2">
                  <c:v>2023</c:v>
                </c:pt>
              </c:numCache>
            </c:numRef>
          </c:cat>
          <c:val>
            <c:numRef>
              <c:f>Аркуш1!$B$38:$D$38</c:f>
              <c:numCache>
                <c:formatCode>General</c:formatCode>
                <c:ptCount val="3"/>
                <c:pt idx="0">
                  <c:v>5</c:v>
                </c:pt>
                <c:pt idx="1">
                  <c:v>5</c:v>
                </c:pt>
                <c:pt idx="2">
                  <c:v>1</c:v>
                </c:pt>
              </c:numCache>
            </c:numRef>
          </c:val>
          <c:extLst>
            <c:ext xmlns:c16="http://schemas.microsoft.com/office/drawing/2014/chart" uri="{C3380CC4-5D6E-409C-BE32-E72D297353CC}">
              <c16:uniqueId val="{00000002-D32A-46C8-8BC6-C64EA5C60DAA}"/>
            </c:ext>
          </c:extLst>
        </c:ser>
        <c:ser>
          <c:idx val="3"/>
          <c:order val="3"/>
          <c:tx>
            <c:strRef>
              <c:f>Аркуш1!$A$39</c:f>
              <c:strCache>
                <c:ptCount val="1"/>
                <c:pt idx="0">
                  <c:v>з них випускниками аспірантури</c:v>
                </c:pt>
              </c:strCache>
            </c:strRef>
          </c:tx>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Аркуш1!$B$35:$D$35</c:f>
              <c:numCache>
                <c:formatCode>General</c:formatCode>
                <c:ptCount val="3"/>
                <c:pt idx="0">
                  <c:v>2021</c:v>
                </c:pt>
                <c:pt idx="1">
                  <c:v>2022</c:v>
                </c:pt>
                <c:pt idx="2">
                  <c:v>2023</c:v>
                </c:pt>
              </c:numCache>
            </c:numRef>
          </c:cat>
          <c:val>
            <c:numRef>
              <c:f>Аркуш1!$B$39:$D$39</c:f>
              <c:numCache>
                <c:formatCode>General</c:formatCode>
                <c:ptCount val="3"/>
                <c:pt idx="0">
                  <c:v>1</c:v>
                </c:pt>
                <c:pt idx="1">
                  <c:v>3</c:v>
                </c:pt>
                <c:pt idx="2">
                  <c:v>0</c:v>
                </c:pt>
              </c:numCache>
            </c:numRef>
          </c:val>
          <c:extLst>
            <c:ext xmlns:c16="http://schemas.microsoft.com/office/drawing/2014/chart" uri="{C3380CC4-5D6E-409C-BE32-E72D297353CC}">
              <c16:uniqueId val="{00000003-D32A-46C8-8BC6-C64EA5C60DAA}"/>
            </c:ext>
          </c:extLst>
        </c:ser>
        <c:dLbls>
          <c:showLegendKey val="0"/>
          <c:showVal val="0"/>
          <c:showCatName val="0"/>
          <c:showSerName val="0"/>
          <c:showPercent val="0"/>
          <c:showBubbleSize val="0"/>
        </c:dLbls>
        <c:gapWidth val="65"/>
        <c:shape val="box"/>
        <c:axId val="116123136"/>
        <c:axId val="116124672"/>
        <c:axId val="0"/>
      </c:bar3DChart>
      <c:catAx>
        <c:axId val="11612313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uk-UA"/>
          </a:p>
        </c:txPr>
        <c:crossAx val="116124672"/>
        <c:crosses val="autoZero"/>
        <c:auto val="1"/>
        <c:lblAlgn val="ctr"/>
        <c:lblOffset val="100"/>
        <c:noMultiLvlLbl val="0"/>
      </c:catAx>
      <c:valAx>
        <c:axId val="11612467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uk-UA"/>
          </a:p>
        </c:txPr>
        <c:crossAx val="116123136"/>
        <c:crosses val="autoZero"/>
        <c:crossBetween val="between"/>
      </c:valAx>
      <c:spPr>
        <a:noFill/>
        <a:ln>
          <a:noFill/>
        </a:ln>
        <a:effectLst/>
      </c:spPr>
    </c:plotArea>
    <c:legend>
      <c:legendPos val="r"/>
      <c:layout>
        <c:manualLayout>
          <c:xMode val="edge"/>
          <c:yMode val="edge"/>
          <c:x val="0.69260403814780813"/>
          <c:y val="0.28137426541922672"/>
          <c:w val="0.29625684865424307"/>
          <c:h val="0.3806037222476220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uk-UA"/>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uk-UA"/>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Аркуш1!$A$2</c:f>
              <c:strCache>
                <c:ptCount val="1"/>
                <c:pt idx="0">
                  <c:v>монографії</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Аркуш1!$B$1:$D$1</c:f>
              <c:numCache>
                <c:formatCode>General</c:formatCode>
                <c:ptCount val="3"/>
                <c:pt idx="0">
                  <c:v>2021</c:v>
                </c:pt>
                <c:pt idx="1">
                  <c:v>2022</c:v>
                </c:pt>
                <c:pt idx="2">
                  <c:v>2023</c:v>
                </c:pt>
              </c:numCache>
            </c:numRef>
          </c:cat>
          <c:val>
            <c:numRef>
              <c:f>Аркуш1!$B$2:$D$2</c:f>
              <c:numCache>
                <c:formatCode>General</c:formatCode>
                <c:ptCount val="3"/>
                <c:pt idx="0">
                  <c:v>6</c:v>
                </c:pt>
                <c:pt idx="1">
                  <c:v>10</c:v>
                </c:pt>
                <c:pt idx="2">
                  <c:v>6</c:v>
                </c:pt>
              </c:numCache>
            </c:numRef>
          </c:val>
          <c:extLst>
            <c:ext xmlns:c16="http://schemas.microsoft.com/office/drawing/2014/chart" uri="{C3380CC4-5D6E-409C-BE32-E72D297353CC}">
              <c16:uniqueId val="{00000000-ADD2-47A8-9AF1-F0CE3EE65E80}"/>
            </c:ext>
          </c:extLst>
        </c:ser>
        <c:ser>
          <c:idx val="1"/>
          <c:order val="1"/>
          <c:tx>
            <c:strRef>
              <c:f>Аркуш1!$A$3</c:f>
              <c:strCache>
                <c:ptCount val="1"/>
                <c:pt idx="0">
                  <c:v>підручники</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Аркуш1!$B$1:$D$1</c:f>
              <c:numCache>
                <c:formatCode>General</c:formatCode>
                <c:ptCount val="3"/>
                <c:pt idx="0">
                  <c:v>2021</c:v>
                </c:pt>
                <c:pt idx="1">
                  <c:v>2022</c:v>
                </c:pt>
                <c:pt idx="2">
                  <c:v>2023</c:v>
                </c:pt>
              </c:numCache>
            </c:numRef>
          </c:cat>
          <c:val>
            <c:numRef>
              <c:f>Аркуш1!$B$3:$D$3</c:f>
              <c:numCache>
                <c:formatCode>General</c:formatCode>
                <c:ptCount val="3"/>
                <c:pt idx="0">
                  <c:v>0</c:v>
                </c:pt>
                <c:pt idx="1">
                  <c:v>0</c:v>
                </c:pt>
                <c:pt idx="2">
                  <c:v>1</c:v>
                </c:pt>
              </c:numCache>
            </c:numRef>
          </c:val>
          <c:extLst>
            <c:ext xmlns:c16="http://schemas.microsoft.com/office/drawing/2014/chart" uri="{C3380CC4-5D6E-409C-BE32-E72D297353CC}">
              <c16:uniqueId val="{00000001-ADD2-47A8-9AF1-F0CE3EE65E80}"/>
            </c:ext>
          </c:extLst>
        </c:ser>
        <c:ser>
          <c:idx val="2"/>
          <c:order val="2"/>
          <c:tx>
            <c:strRef>
              <c:f>Аркуш1!$A$4</c:f>
              <c:strCache>
                <c:ptCount val="1"/>
                <c:pt idx="0">
                  <c:v>навчальні посібники</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Аркуш1!$B$1:$D$1</c:f>
              <c:numCache>
                <c:formatCode>General</c:formatCode>
                <c:ptCount val="3"/>
                <c:pt idx="0">
                  <c:v>2021</c:v>
                </c:pt>
                <c:pt idx="1">
                  <c:v>2022</c:v>
                </c:pt>
                <c:pt idx="2">
                  <c:v>2023</c:v>
                </c:pt>
              </c:numCache>
            </c:numRef>
          </c:cat>
          <c:val>
            <c:numRef>
              <c:f>Аркуш1!$B$4:$D$4</c:f>
              <c:numCache>
                <c:formatCode>General</c:formatCode>
                <c:ptCount val="3"/>
                <c:pt idx="0">
                  <c:v>6</c:v>
                </c:pt>
                <c:pt idx="1">
                  <c:v>3</c:v>
                </c:pt>
                <c:pt idx="2">
                  <c:v>12</c:v>
                </c:pt>
              </c:numCache>
            </c:numRef>
          </c:val>
          <c:extLst>
            <c:ext xmlns:c16="http://schemas.microsoft.com/office/drawing/2014/chart" uri="{C3380CC4-5D6E-409C-BE32-E72D297353CC}">
              <c16:uniqueId val="{00000002-ADD2-47A8-9AF1-F0CE3EE65E80}"/>
            </c:ext>
          </c:extLst>
        </c:ser>
        <c:dLbls>
          <c:showLegendKey val="0"/>
          <c:showVal val="0"/>
          <c:showCatName val="0"/>
          <c:showSerName val="0"/>
          <c:showPercent val="0"/>
          <c:showBubbleSize val="0"/>
        </c:dLbls>
        <c:gapWidth val="65"/>
        <c:shape val="box"/>
        <c:axId val="115852800"/>
        <c:axId val="115854336"/>
        <c:axId val="0"/>
      </c:bar3DChart>
      <c:catAx>
        <c:axId val="11585280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uk-UA"/>
          </a:p>
        </c:txPr>
        <c:crossAx val="115854336"/>
        <c:crossesAt val="0"/>
        <c:auto val="1"/>
        <c:lblAlgn val="ctr"/>
        <c:lblOffset val="100"/>
        <c:noMultiLvlLbl val="0"/>
      </c:catAx>
      <c:valAx>
        <c:axId val="115854336"/>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uk-UA"/>
          </a:p>
        </c:txPr>
        <c:crossAx val="115852800"/>
        <c:crosses val="autoZero"/>
        <c:crossBetween val="between"/>
      </c:valAx>
      <c:spPr>
        <a:noFill/>
        <a:ln>
          <a:noFill/>
        </a:ln>
        <a:effectLst/>
      </c:spPr>
    </c:plotArea>
    <c:legend>
      <c:legendPos val="r"/>
      <c:layout>
        <c:manualLayout>
          <c:xMode val="edge"/>
          <c:yMode val="edge"/>
          <c:x val="0.8203493108862151"/>
          <c:y val="0.39324068728246953"/>
          <c:w val="0.17144746621607074"/>
          <c:h val="0.1759314994144548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uk-UA"/>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uk-UA"/>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Аркуш1!$A$19</c:f>
              <c:strCache>
                <c:ptCount val="1"/>
                <c:pt idx="0">
                  <c:v>у виданнях, які включені до міжнародних наукометричних баз даних Web of Science, Scopus</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Аркуш1!$B$18:$D$18</c:f>
              <c:numCache>
                <c:formatCode>General</c:formatCode>
                <c:ptCount val="3"/>
                <c:pt idx="0">
                  <c:v>2021</c:v>
                </c:pt>
                <c:pt idx="1">
                  <c:v>2022</c:v>
                </c:pt>
                <c:pt idx="2">
                  <c:v>2023</c:v>
                </c:pt>
              </c:numCache>
            </c:numRef>
          </c:cat>
          <c:val>
            <c:numRef>
              <c:f>Аркуш1!$B$19:$D$19</c:f>
              <c:numCache>
                <c:formatCode>General</c:formatCode>
                <c:ptCount val="3"/>
                <c:pt idx="0">
                  <c:v>8</c:v>
                </c:pt>
                <c:pt idx="1">
                  <c:v>31</c:v>
                </c:pt>
                <c:pt idx="2">
                  <c:v>22</c:v>
                </c:pt>
              </c:numCache>
            </c:numRef>
          </c:val>
          <c:extLst>
            <c:ext xmlns:c16="http://schemas.microsoft.com/office/drawing/2014/chart" uri="{C3380CC4-5D6E-409C-BE32-E72D297353CC}">
              <c16:uniqueId val="{00000000-69DB-4F6A-A716-5C82B366E4DA}"/>
            </c:ext>
          </c:extLst>
        </c:ser>
        <c:ser>
          <c:idx val="1"/>
          <c:order val="1"/>
          <c:tx>
            <c:strRef>
              <c:f>Аркуш1!$A$20</c:f>
              <c:strCache>
                <c:ptCount val="1"/>
                <c:pt idx="0">
                  <c:v>в інших виданнях, які входять у науковометричні бази ( Index Copernicus)</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Аркуш1!$B$18:$D$18</c:f>
              <c:numCache>
                <c:formatCode>General</c:formatCode>
                <c:ptCount val="3"/>
                <c:pt idx="0">
                  <c:v>2021</c:v>
                </c:pt>
                <c:pt idx="1">
                  <c:v>2022</c:v>
                </c:pt>
                <c:pt idx="2">
                  <c:v>2023</c:v>
                </c:pt>
              </c:numCache>
            </c:numRef>
          </c:cat>
          <c:val>
            <c:numRef>
              <c:f>Аркуш1!$B$20:$D$20</c:f>
              <c:numCache>
                <c:formatCode>General</c:formatCode>
                <c:ptCount val="3"/>
                <c:pt idx="0">
                  <c:v>51</c:v>
                </c:pt>
                <c:pt idx="1">
                  <c:v>26</c:v>
                </c:pt>
                <c:pt idx="2">
                  <c:v>46</c:v>
                </c:pt>
              </c:numCache>
            </c:numRef>
          </c:val>
          <c:extLst>
            <c:ext xmlns:c16="http://schemas.microsoft.com/office/drawing/2014/chart" uri="{C3380CC4-5D6E-409C-BE32-E72D297353CC}">
              <c16:uniqueId val="{00000001-69DB-4F6A-A716-5C82B366E4DA}"/>
            </c:ext>
          </c:extLst>
        </c:ser>
        <c:ser>
          <c:idx val="2"/>
          <c:order val="2"/>
          <c:tx>
            <c:strRef>
              <c:f>Аркуш1!$A$21</c:f>
              <c:strCache>
                <c:ptCount val="1"/>
                <c:pt idx="0">
                  <c:v>у фахових виданнях України</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Аркуш1!$B$18:$D$18</c:f>
              <c:numCache>
                <c:formatCode>General</c:formatCode>
                <c:ptCount val="3"/>
                <c:pt idx="0">
                  <c:v>2021</c:v>
                </c:pt>
                <c:pt idx="1">
                  <c:v>2022</c:v>
                </c:pt>
                <c:pt idx="2">
                  <c:v>2023</c:v>
                </c:pt>
              </c:numCache>
            </c:numRef>
          </c:cat>
          <c:val>
            <c:numRef>
              <c:f>Аркуш1!$B$21:$D$21</c:f>
              <c:numCache>
                <c:formatCode>General</c:formatCode>
                <c:ptCount val="3"/>
                <c:pt idx="0">
                  <c:v>52</c:v>
                </c:pt>
                <c:pt idx="1">
                  <c:v>96</c:v>
                </c:pt>
                <c:pt idx="2">
                  <c:v>56</c:v>
                </c:pt>
              </c:numCache>
            </c:numRef>
          </c:val>
          <c:extLst>
            <c:ext xmlns:c16="http://schemas.microsoft.com/office/drawing/2014/chart" uri="{C3380CC4-5D6E-409C-BE32-E72D297353CC}">
              <c16:uniqueId val="{00000002-69DB-4F6A-A716-5C82B366E4DA}"/>
            </c:ext>
          </c:extLst>
        </c:ser>
        <c:dLbls>
          <c:showLegendKey val="0"/>
          <c:showVal val="0"/>
          <c:showCatName val="0"/>
          <c:showSerName val="0"/>
          <c:showPercent val="0"/>
          <c:showBubbleSize val="0"/>
        </c:dLbls>
        <c:gapWidth val="65"/>
        <c:shape val="box"/>
        <c:axId val="115993216"/>
        <c:axId val="116064640"/>
        <c:axId val="0"/>
      </c:bar3DChart>
      <c:catAx>
        <c:axId val="1159932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uk-UA"/>
          </a:p>
        </c:txPr>
        <c:crossAx val="116064640"/>
        <c:crosses val="autoZero"/>
        <c:auto val="1"/>
        <c:lblAlgn val="ctr"/>
        <c:lblOffset val="100"/>
        <c:noMultiLvlLbl val="0"/>
      </c:catAx>
      <c:valAx>
        <c:axId val="11606464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uk-UA"/>
          </a:p>
        </c:txPr>
        <c:crossAx val="115993216"/>
        <c:crosses val="autoZero"/>
        <c:crossBetween val="between"/>
      </c:valAx>
      <c:spPr>
        <a:noFill/>
        <a:ln>
          <a:noFill/>
        </a:ln>
        <a:effectLst/>
      </c:spPr>
    </c:plotArea>
    <c:legend>
      <c:legendPos val="r"/>
      <c:layout>
        <c:manualLayout>
          <c:xMode val="edge"/>
          <c:yMode val="edge"/>
          <c:x val="0.6529828821701803"/>
          <c:y val="0.30956569959659652"/>
          <c:w val="0.33789456822805131"/>
          <c:h val="0.3170107535944281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uk-UA"/>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uk-UA"/>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Аркуш1!$A$73</c:f>
              <c:strCache>
                <c:ptCount val="1"/>
                <c:pt idx="0">
                  <c:v>кількість статей (самостійно)</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Аркуш1!$B$72:$D$72</c:f>
              <c:numCache>
                <c:formatCode>General</c:formatCode>
                <c:ptCount val="3"/>
                <c:pt idx="0">
                  <c:v>2021</c:v>
                </c:pt>
                <c:pt idx="1">
                  <c:v>2022</c:v>
                </c:pt>
                <c:pt idx="2">
                  <c:v>2023</c:v>
                </c:pt>
              </c:numCache>
            </c:numRef>
          </c:cat>
          <c:val>
            <c:numRef>
              <c:f>Аркуш1!$B$73:$D$73</c:f>
              <c:numCache>
                <c:formatCode>General</c:formatCode>
                <c:ptCount val="3"/>
                <c:pt idx="0">
                  <c:v>29</c:v>
                </c:pt>
                <c:pt idx="1">
                  <c:v>3</c:v>
                </c:pt>
                <c:pt idx="2">
                  <c:v>0</c:v>
                </c:pt>
              </c:numCache>
            </c:numRef>
          </c:val>
          <c:extLst>
            <c:ext xmlns:c16="http://schemas.microsoft.com/office/drawing/2014/chart" uri="{C3380CC4-5D6E-409C-BE32-E72D297353CC}">
              <c16:uniqueId val="{00000000-DD53-42CE-BE45-9BB8A885F601}"/>
            </c:ext>
          </c:extLst>
        </c:ser>
        <c:ser>
          <c:idx val="1"/>
          <c:order val="1"/>
          <c:tx>
            <c:strRef>
              <c:f>Аркуш1!$A$74</c:f>
              <c:strCache>
                <c:ptCount val="1"/>
                <c:pt idx="0">
                  <c:v>кількість статей (у співавторстві)</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Аркуш1!$B$72:$D$72</c:f>
              <c:numCache>
                <c:formatCode>General</c:formatCode>
                <c:ptCount val="3"/>
                <c:pt idx="0">
                  <c:v>2021</c:v>
                </c:pt>
                <c:pt idx="1">
                  <c:v>2022</c:v>
                </c:pt>
                <c:pt idx="2">
                  <c:v>2023</c:v>
                </c:pt>
              </c:numCache>
            </c:numRef>
          </c:cat>
          <c:val>
            <c:numRef>
              <c:f>Аркуш1!$B$74:$D$74</c:f>
              <c:numCache>
                <c:formatCode>General</c:formatCode>
                <c:ptCount val="3"/>
                <c:pt idx="0">
                  <c:v>23</c:v>
                </c:pt>
                <c:pt idx="1">
                  <c:v>57</c:v>
                </c:pt>
                <c:pt idx="2">
                  <c:v>96</c:v>
                </c:pt>
              </c:numCache>
            </c:numRef>
          </c:val>
          <c:extLst>
            <c:ext xmlns:c16="http://schemas.microsoft.com/office/drawing/2014/chart" uri="{C3380CC4-5D6E-409C-BE32-E72D297353CC}">
              <c16:uniqueId val="{00000001-DD53-42CE-BE45-9BB8A885F601}"/>
            </c:ext>
          </c:extLst>
        </c:ser>
        <c:ser>
          <c:idx val="2"/>
          <c:order val="2"/>
          <c:tx>
            <c:strRef>
              <c:f>Аркуш1!$A$75</c:f>
              <c:strCache>
                <c:ptCount val="1"/>
                <c:pt idx="0">
                  <c:v>кількість тез конференцій (самостійно)</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Аркуш1!$B$72:$D$72</c:f>
              <c:numCache>
                <c:formatCode>General</c:formatCode>
                <c:ptCount val="3"/>
                <c:pt idx="0">
                  <c:v>2021</c:v>
                </c:pt>
                <c:pt idx="1">
                  <c:v>2022</c:v>
                </c:pt>
                <c:pt idx="2">
                  <c:v>2023</c:v>
                </c:pt>
              </c:numCache>
            </c:numRef>
          </c:cat>
          <c:val>
            <c:numRef>
              <c:f>Аркуш1!$B$75:$D$75</c:f>
              <c:numCache>
                <c:formatCode>General</c:formatCode>
                <c:ptCount val="3"/>
                <c:pt idx="0">
                  <c:v>125</c:v>
                </c:pt>
                <c:pt idx="1">
                  <c:v>149</c:v>
                </c:pt>
                <c:pt idx="2">
                  <c:v>79</c:v>
                </c:pt>
              </c:numCache>
            </c:numRef>
          </c:val>
          <c:extLst>
            <c:ext xmlns:c16="http://schemas.microsoft.com/office/drawing/2014/chart" uri="{C3380CC4-5D6E-409C-BE32-E72D297353CC}">
              <c16:uniqueId val="{00000002-DD53-42CE-BE45-9BB8A885F601}"/>
            </c:ext>
          </c:extLst>
        </c:ser>
        <c:ser>
          <c:idx val="3"/>
          <c:order val="3"/>
          <c:tx>
            <c:strRef>
              <c:f>Аркуш1!$A$76</c:f>
              <c:strCache>
                <c:ptCount val="1"/>
                <c:pt idx="0">
                  <c:v>кількість тез конференцій (у співавторстві)</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Аркуш1!$B$72:$D$72</c:f>
              <c:numCache>
                <c:formatCode>General</c:formatCode>
                <c:ptCount val="3"/>
                <c:pt idx="0">
                  <c:v>2021</c:v>
                </c:pt>
                <c:pt idx="1">
                  <c:v>2022</c:v>
                </c:pt>
                <c:pt idx="2">
                  <c:v>2023</c:v>
                </c:pt>
              </c:numCache>
            </c:numRef>
          </c:cat>
          <c:val>
            <c:numRef>
              <c:f>Аркуш1!$B$76:$D$76</c:f>
              <c:numCache>
                <c:formatCode>General</c:formatCode>
                <c:ptCount val="3"/>
                <c:pt idx="0">
                  <c:v>26</c:v>
                </c:pt>
                <c:pt idx="1">
                  <c:v>109</c:v>
                </c:pt>
                <c:pt idx="2">
                  <c:v>309</c:v>
                </c:pt>
              </c:numCache>
            </c:numRef>
          </c:val>
          <c:extLst>
            <c:ext xmlns:c16="http://schemas.microsoft.com/office/drawing/2014/chart" uri="{C3380CC4-5D6E-409C-BE32-E72D297353CC}">
              <c16:uniqueId val="{00000003-DD53-42CE-BE45-9BB8A885F601}"/>
            </c:ext>
          </c:extLst>
        </c:ser>
        <c:dLbls>
          <c:showLegendKey val="0"/>
          <c:showVal val="0"/>
          <c:showCatName val="0"/>
          <c:showSerName val="0"/>
          <c:showPercent val="0"/>
          <c:showBubbleSize val="0"/>
        </c:dLbls>
        <c:gapWidth val="65"/>
        <c:shape val="box"/>
        <c:axId val="117579776"/>
        <c:axId val="117581312"/>
        <c:axId val="0"/>
      </c:bar3DChart>
      <c:catAx>
        <c:axId val="11757977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uk-UA"/>
          </a:p>
        </c:txPr>
        <c:crossAx val="117581312"/>
        <c:crosses val="autoZero"/>
        <c:auto val="1"/>
        <c:lblAlgn val="ctr"/>
        <c:lblOffset val="100"/>
        <c:noMultiLvlLbl val="0"/>
      </c:catAx>
      <c:valAx>
        <c:axId val="11758131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uk-UA"/>
          </a:p>
        </c:txPr>
        <c:crossAx val="117579776"/>
        <c:crosses val="autoZero"/>
        <c:crossBetween val="between"/>
      </c:valAx>
      <c:spPr>
        <a:noFill/>
        <a:ln>
          <a:noFill/>
        </a:ln>
        <a:effectLst/>
      </c:spPr>
    </c:plotArea>
    <c:legend>
      <c:legendPos val="r"/>
      <c:layout>
        <c:manualLayout>
          <c:xMode val="edge"/>
          <c:yMode val="edge"/>
          <c:x val="0.69150369510225373"/>
          <c:y val="0.38609413768840495"/>
          <c:w val="0.30171287057848273"/>
          <c:h val="0.1984168425730474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uk-UA"/>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uk-UA"/>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Аркуш1!$A$90</c:f>
              <c:strCache>
                <c:ptCount val="1"/>
                <c:pt idx="0">
                  <c:v>кількість студентів, які взяли участь у II етапі Всеукраїнської олімпіади</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Аркуш1!$B$89:$D$89</c:f>
              <c:numCache>
                <c:formatCode>General</c:formatCode>
                <c:ptCount val="3"/>
                <c:pt idx="0">
                  <c:v>2021</c:v>
                </c:pt>
                <c:pt idx="1">
                  <c:v>2022</c:v>
                </c:pt>
                <c:pt idx="2">
                  <c:v>2023</c:v>
                </c:pt>
              </c:numCache>
            </c:numRef>
          </c:cat>
          <c:val>
            <c:numRef>
              <c:f>Аркуш1!$B$90:$D$90</c:f>
              <c:numCache>
                <c:formatCode>General</c:formatCode>
                <c:ptCount val="3"/>
                <c:pt idx="0">
                  <c:v>0</c:v>
                </c:pt>
                <c:pt idx="1">
                  <c:v>0</c:v>
                </c:pt>
                <c:pt idx="2">
                  <c:v>0</c:v>
                </c:pt>
              </c:numCache>
            </c:numRef>
          </c:val>
          <c:extLst>
            <c:ext xmlns:c16="http://schemas.microsoft.com/office/drawing/2014/chart" uri="{C3380CC4-5D6E-409C-BE32-E72D297353CC}">
              <c16:uniqueId val="{00000000-E0C8-4843-A4FD-532084A5C10D}"/>
            </c:ext>
          </c:extLst>
        </c:ser>
        <c:ser>
          <c:idx val="1"/>
          <c:order val="1"/>
          <c:tx>
            <c:strRef>
              <c:f>Аркуш1!$A$91</c:f>
              <c:strCache>
                <c:ptCount val="1"/>
                <c:pt idx="0">
                  <c:v>кількість призерів Всеукраїнської олімпіади</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Аркуш1!$B$89:$D$89</c:f>
              <c:numCache>
                <c:formatCode>General</c:formatCode>
                <c:ptCount val="3"/>
                <c:pt idx="0">
                  <c:v>2021</c:v>
                </c:pt>
                <c:pt idx="1">
                  <c:v>2022</c:v>
                </c:pt>
                <c:pt idx="2">
                  <c:v>2023</c:v>
                </c:pt>
              </c:numCache>
            </c:numRef>
          </c:cat>
          <c:val>
            <c:numRef>
              <c:f>Аркуш1!$B$91:$D$91</c:f>
              <c:numCache>
                <c:formatCode>General</c:formatCode>
                <c:ptCount val="3"/>
                <c:pt idx="0">
                  <c:v>0</c:v>
                </c:pt>
                <c:pt idx="1">
                  <c:v>0</c:v>
                </c:pt>
                <c:pt idx="2">
                  <c:v>0</c:v>
                </c:pt>
              </c:numCache>
            </c:numRef>
          </c:val>
          <c:extLst>
            <c:ext xmlns:c16="http://schemas.microsoft.com/office/drawing/2014/chart" uri="{C3380CC4-5D6E-409C-BE32-E72D297353CC}">
              <c16:uniqueId val="{00000001-E0C8-4843-A4FD-532084A5C10D}"/>
            </c:ext>
          </c:extLst>
        </c:ser>
        <c:ser>
          <c:idx val="2"/>
          <c:order val="2"/>
          <c:tx>
            <c:strRef>
              <c:f>Аркуш1!$A$92</c:f>
              <c:strCache>
                <c:ptCount val="1"/>
                <c:pt idx="0">
                  <c:v>кількість переможців конкурсів студентських наукових робіт</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Аркуш1!$B$89:$D$89</c:f>
              <c:numCache>
                <c:formatCode>General</c:formatCode>
                <c:ptCount val="3"/>
                <c:pt idx="0">
                  <c:v>2021</c:v>
                </c:pt>
                <c:pt idx="1">
                  <c:v>2022</c:v>
                </c:pt>
                <c:pt idx="2">
                  <c:v>2023</c:v>
                </c:pt>
              </c:numCache>
            </c:numRef>
          </c:cat>
          <c:val>
            <c:numRef>
              <c:f>Аркуш1!$B$92:$D$92</c:f>
              <c:numCache>
                <c:formatCode>General</c:formatCode>
                <c:ptCount val="3"/>
                <c:pt idx="0">
                  <c:v>1</c:v>
                </c:pt>
                <c:pt idx="1">
                  <c:v>0</c:v>
                </c:pt>
                <c:pt idx="2">
                  <c:v>24</c:v>
                </c:pt>
              </c:numCache>
            </c:numRef>
          </c:val>
          <c:extLst>
            <c:ext xmlns:c16="http://schemas.microsoft.com/office/drawing/2014/chart" uri="{C3380CC4-5D6E-409C-BE32-E72D297353CC}">
              <c16:uniqueId val="{00000002-E0C8-4843-A4FD-532084A5C10D}"/>
            </c:ext>
          </c:extLst>
        </c:ser>
        <c:dLbls>
          <c:showLegendKey val="0"/>
          <c:showVal val="0"/>
          <c:showCatName val="0"/>
          <c:showSerName val="0"/>
          <c:showPercent val="0"/>
          <c:showBubbleSize val="0"/>
        </c:dLbls>
        <c:gapWidth val="65"/>
        <c:shape val="box"/>
        <c:axId val="117634176"/>
        <c:axId val="117635712"/>
        <c:axId val="0"/>
      </c:bar3DChart>
      <c:catAx>
        <c:axId val="11763417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uk-UA"/>
          </a:p>
        </c:txPr>
        <c:crossAx val="117635712"/>
        <c:crosses val="autoZero"/>
        <c:auto val="1"/>
        <c:lblAlgn val="ctr"/>
        <c:lblOffset val="100"/>
        <c:noMultiLvlLbl val="0"/>
      </c:catAx>
      <c:valAx>
        <c:axId val="11763571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uk-UA"/>
          </a:p>
        </c:txPr>
        <c:crossAx val="117634176"/>
        <c:crosses val="autoZero"/>
        <c:crossBetween val="between"/>
      </c:valAx>
      <c:spPr>
        <a:noFill/>
        <a:ln>
          <a:noFill/>
        </a:ln>
        <a:effectLst/>
      </c:spPr>
    </c:plotArea>
    <c:legend>
      <c:legendPos val="r"/>
      <c:layout>
        <c:manualLayout>
          <c:xMode val="edge"/>
          <c:yMode val="edge"/>
          <c:x val="0.66468567731116945"/>
          <c:y val="0.31689406988188978"/>
          <c:w val="0.26818469305920095"/>
          <c:h val="0.441732693569553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uk-UA"/>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uk-UA"/>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2-12-12T12:36:02.886" idx="1">
    <p:pos x="5480" y="2499"/>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12-12T13:05:15.315" idx="2">
    <p:pos x="610" y="2075"/>
    <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3-12-09T21:37:02.320" idx="3">
    <p:pos x="1643" y="1813"/>
    <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3-12-09T21:37:02.320" idx="4">
    <p:pos x="1643" y="1813"/>
    <p:text/>
    <p:extLst>
      <p:ext uri="{C676402C-5697-4E1C-873F-D02D1690AC5C}">
        <p15:threadingInfo xmlns:p15="http://schemas.microsoft.com/office/powerpoint/2012/main" timeZoneBias="-12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4"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4"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3DABBA-5DF9-4CF6-BA70-CCA05123E9A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uk-UA"/>
        </a:p>
      </dgm:t>
    </dgm:pt>
    <dgm:pt modelId="{9EB3A46F-23DC-4F86-946D-CFD9DBB0A343}">
      <dgm:prSet/>
      <dgm:spPr/>
      <dgm:t>
        <a:bodyPr/>
        <a:lstStyle/>
        <a:p>
          <a:r>
            <a:rPr lang="uk-UA" dirty="0"/>
            <a:t>Центр розвитку якості освіти Університету прикладних наук, м. </a:t>
          </a:r>
          <a:r>
            <a:rPr lang="uk-UA" dirty="0" err="1"/>
            <a:t>Мюнстер</a:t>
          </a:r>
          <a:r>
            <a:rPr lang="uk-UA" dirty="0"/>
            <a:t>, Німеччина</a:t>
          </a:r>
        </a:p>
      </dgm:t>
    </dgm:pt>
    <dgm:pt modelId="{028677A2-5E01-452E-8CFB-E6781EA7DB1F}" type="parTrans" cxnId="{57274720-8367-4981-BEE2-C952B5A59AA4}">
      <dgm:prSet/>
      <dgm:spPr/>
      <dgm:t>
        <a:bodyPr/>
        <a:lstStyle/>
        <a:p>
          <a:endParaRPr lang="uk-UA"/>
        </a:p>
      </dgm:t>
    </dgm:pt>
    <dgm:pt modelId="{750021D8-F4C1-4A38-B8C7-6919B844CFE3}" type="sibTrans" cxnId="{57274720-8367-4981-BEE2-C952B5A59AA4}">
      <dgm:prSet/>
      <dgm:spPr/>
      <dgm:t>
        <a:bodyPr/>
        <a:lstStyle/>
        <a:p>
          <a:endParaRPr lang="uk-UA"/>
        </a:p>
      </dgm:t>
    </dgm:pt>
    <dgm:pt modelId="{E82D039F-3D6E-4939-AF31-6CA7CD5C34CF}">
      <dgm:prSet/>
      <dgm:spPr/>
      <dgm:t>
        <a:bodyPr/>
        <a:lstStyle/>
        <a:p>
          <a:r>
            <a:rPr lang="uk-UA" b="1" dirty="0"/>
            <a:t>Центру глобальної вищої освіти Оксфордського університету</a:t>
          </a:r>
          <a:r>
            <a:rPr lang="uk-UA" dirty="0"/>
            <a:t> (</a:t>
          </a:r>
          <a:r>
            <a:rPr lang="en-US" dirty="0"/>
            <a:t>the Centre for Global Higher Education, University of Oxford</a:t>
          </a:r>
          <a:r>
            <a:rPr lang="uk-UA" dirty="0"/>
            <a:t>). </a:t>
          </a:r>
        </a:p>
      </dgm:t>
    </dgm:pt>
    <dgm:pt modelId="{13F216A4-2BCD-4E11-8FC6-6A7BE6B3CEAF}" type="parTrans" cxnId="{838032AE-4032-4AB6-8BD9-1EA9510D69DE}">
      <dgm:prSet/>
      <dgm:spPr/>
      <dgm:t>
        <a:bodyPr/>
        <a:lstStyle/>
        <a:p>
          <a:endParaRPr lang="uk-UA"/>
        </a:p>
      </dgm:t>
    </dgm:pt>
    <dgm:pt modelId="{30534406-0181-4237-B1A4-FA2C17BD477A}" type="sibTrans" cxnId="{838032AE-4032-4AB6-8BD9-1EA9510D69DE}">
      <dgm:prSet/>
      <dgm:spPr/>
      <dgm:t>
        <a:bodyPr/>
        <a:lstStyle/>
        <a:p>
          <a:endParaRPr lang="uk-UA"/>
        </a:p>
      </dgm:t>
    </dgm:pt>
    <dgm:pt modelId="{255147C0-E095-4137-B602-2B198A7D4457}">
      <dgm:prSet/>
      <dgm:spPr/>
      <dgm:t>
        <a:bodyPr/>
        <a:lstStyle/>
        <a:p>
          <a:r>
            <a:rPr lang="uk-UA"/>
            <a:t>Центру Українських Канадських Студій Манітобського університету, м. Вінніпег, Канада (CUCS, </a:t>
          </a:r>
          <a:r>
            <a:rPr lang="en-US"/>
            <a:t>Center for Ukrainian Canadian Studies, University of Manitoba, Winnipeg, Canada</a:t>
          </a:r>
          <a:r>
            <a:rPr lang="uk-UA"/>
            <a:t>) </a:t>
          </a:r>
        </a:p>
      </dgm:t>
    </dgm:pt>
    <dgm:pt modelId="{4AE7E670-4AEB-4E47-8031-4B2CD37BD845}" type="parTrans" cxnId="{CC46C9BC-4685-4F54-84B0-DD0A2FBB1EC3}">
      <dgm:prSet/>
      <dgm:spPr/>
      <dgm:t>
        <a:bodyPr/>
        <a:lstStyle/>
        <a:p>
          <a:endParaRPr lang="uk-UA"/>
        </a:p>
      </dgm:t>
    </dgm:pt>
    <dgm:pt modelId="{BA629413-DF3C-4CD7-98CA-BADE3A7B5A4F}" type="sibTrans" cxnId="{CC46C9BC-4685-4F54-84B0-DD0A2FBB1EC3}">
      <dgm:prSet/>
      <dgm:spPr/>
      <dgm:t>
        <a:bodyPr/>
        <a:lstStyle/>
        <a:p>
          <a:endParaRPr lang="uk-UA"/>
        </a:p>
      </dgm:t>
    </dgm:pt>
    <dgm:pt modelId="{8AB1AE5A-9317-4843-833D-29B9B604F4F4}">
      <dgm:prSet/>
      <dgm:spPr/>
      <dgm:t>
        <a:bodyPr/>
        <a:lstStyle/>
        <a:p>
          <a:r>
            <a:rPr lang="uk-UA" dirty="0"/>
            <a:t>Університет Турку (м. Турку, Фінляндія).</a:t>
          </a:r>
        </a:p>
      </dgm:t>
    </dgm:pt>
    <dgm:pt modelId="{BA72E313-7CFE-4D09-96F9-E779B512E254}" type="parTrans" cxnId="{703E5DC3-EAE6-4844-B096-046EAE2E6C63}">
      <dgm:prSet/>
      <dgm:spPr/>
      <dgm:t>
        <a:bodyPr/>
        <a:lstStyle/>
        <a:p>
          <a:endParaRPr lang="uk-UA"/>
        </a:p>
      </dgm:t>
    </dgm:pt>
    <dgm:pt modelId="{DDFF39A4-5A82-4488-8333-F0380B4CBB16}" type="sibTrans" cxnId="{703E5DC3-EAE6-4844-B096-046EAE2E6C63}">
      <dgm:prSet/>
      <dgm:spPr/>
      <dgm:t>
        <a:bodyPr/>
        <a:lstStyle/>
        <a:p>
          <a:endParaRPr lang="uk-UA"/>
        </a:p>
      </dgm:t>
    </dgm:pt>
    <dgm:pt modelId="{C58B1140-3CF8-4EB2-9F69-81BAE4CA9BD4}" type="pres">
      <dgm:prSet presAssocID="{6D3DABBA-5DF9-4CF6-BA70-CCA05123E9A9}" presName="linear" presStyleCnt="0">
        <dgm:presLayoutVars>
          <dgm:dir/>
          <dgm:resizeHandles val="exact"/>
        </dgm:presLayoutVars>
      </dgm:prSet>
      <dgm:spPr/>
      <dgm:t>
        <a:bodyPr/>
        <a:lstStyle/>
        <a:p>
          <a:endParaRPr lang="uk-UA"/>
        </a:p>
      </dgm:t>
    </dgm:pt>
    <dgm:pt modelId="{AF156B53-A256-4884-8262-0004FB3F44CE}" type="pres">
      <dgm:prSet presAssocID="{8AB1AE5A-9317-4843-833D-29B9B604F4F4}" presName="comp" presStyleCnt="0"/>
      <dgm:spPr/>
    </dgm:pt>
    <dgm:pt modelId="{D6F750B9-BDEB-409A-A486-C09BBDB40806}" type="pres">
      <dgm:prSet presAssocID="{8AB1AE5A-9317-4843-833D-29B9B604F4F4}" presName="box" presStyleLbl="node1" presStyleIdx="0" presStyleCnt="4"/>
      <dgm:spPr/>
      <dgm:t>
        <a:bodyPr/>
        <a:lstStyle/>
        <a:p>
          <a:endParaRPr lang="uk-UA"/>
        </a:p>
      </dgm:t>
    </dgm:pt>
    <dgm:pt modelId="{08FFE499-E7CF-4F0B-BD35-A2CB6246129F}" type="pres">
      <dgm:prSet presAssocID="{8AB1AE5A-9317-4843-833D-29B9B604F4F4}" presName="img" presStyleLbl="fgImgPlace1" presStyleIdx="0" presStyleCnt="4"/>
      <dgm:spPr>
        <a:blipFill rotWithShape="1">
          <a:blip xmlns:r="http://schemas.openxmlformats.org/officeDocument/2006/relationships" r:embed="rId1"/>
          <a:srcRect/>
          <a:stretch>
            <a:fillRect t="-19000" b="-19000"/>
          </a:stretch>
        </a:blipFill>
      </dgm:spPr>
    </dgm:pt>
    <dgm:pt modelId="{0B5CC135-DACE-4A8F-A7CE-8714CAAB494E}" type="pres">
      <dgm:prSet presAssocID="{8AB1AE5A-9317-4843-833D-29B9B604F4F4}" presName="text" presStyleLbl="node1" presStyleIdx="0" presStyleCnt="4">
        <dgm:presLayoutVars>
          <dgm:bulletEnabled val="1"/>
        </dgm:presLayoutVars>
      </dgm:prSet>
      <dgm:spPr/>
      <dgm:t>
        <a:bodyPr/>
        <a:lstStyle/>
        <a:p>
          <a:endParaRPr lang="uk-UA"/>
        </a:p>
      </dgm:t>
    </dgm:pt>
    <dgm:pt modelId="{06927ACC-3FC5-40BC-8E35-FCE047655C76}" type="pres">
      <dgm:prSet presAssocID="{DDFF39A4-5A82-4488-8333-F0380B4CBB16}" presName="spacer" presStyleCnt="0"/>
      <dgm:spPr/>
    </dgm:pt>
    <dgm:pt modelId="{F4226926-7364-4EE2-9DDB-3C7E714C95B7}" type="pres">
      <dgm:prSet presAssocID="{9EB3A46F-23DC-4F86-946D-CFD9DBB0A343}" presName="comp" presStyleCnt="0"/>
      <dgm:spPr/>
    </dgm:pt>
    <dgm:pt modelId="{8BBDD39A-83D6-42BC-AFC7-66164E8B78AA}" type="pres">
      <dgm:prSet presAssocID="{9EB3A46F-23DC-4F86-946D-CFD9DBB0A343}" presName="box" presStyleLbl="node1" presStyleIdx="1" presStyleCnt="4"/>
      <dgm:spPr/>
      <dgm:t>
        <a:bodyPr/>
        <a:lstStyle/>
        <a:p>
          <a:endParaRPr lang="uk-UA"/>
        </a:p>
      </dgm:t>
    </dgm:pt>
    <dgm:pt modelId="{F3B7221D-D49E-4989-A605-B35D7268FE64}" type="pres">
      <dgm:prSet presAssocID="{9EB3A46F-23DC-4F86-946D-CFD9DBB0A343}" presName="img" presStyleLbl="fgImgPlace1" presStyleIdx="1" presStyleCnt="4"/>
      <dgm:spPr>
        <a:blipFill rotWithShape="1">
          <a:blip xmlns:r="http://schemas.openxmlformats.org/officeDocument/2006/relationships" r:embed="rId2"/>
          <a:srcRect/>
          <a:stretch>
            <a:fillRect t="-19000" b="-19000"/>
          </a:stretch>
        </a:blipFill>
      </dgm:spPr>
    </dgm:pt>
    <dgm:pt modelId="{48278D74-0F5C-4941-93D2-44F9EE4DE62B}" type="pres">
      <dgm:prSet presAssocID="{9EB3A46F-23DC-4F86-946D-CFD9DBB0A343}" presName="text" presStyleLbl="node1" presStyleIdx="1" presStyleCnt="4">
        <dgm:presLayoutVars>
          <dgm:bulletEnabled val="1"/>
        </dgm:presLayoutVars>
      </dgm:prSet>
      <dgm:spPr/>
      <dgm:t>
        <a:bodyPr/>
        <a:lstStyle/>
        <a:p>
          <a:endParaRPr lang="uk-UA"/>
        </a:p>
      </dgm:t>
    </dgm:pt>
    <dgm:pt modelId="{637DE4CE-27AC-4A3D-BD4E-A39304AF9448}" type="pres">
      <dgm:prSet presAssocID="{750021D8-F4C1-4A38-B8C7-6919B844CFE3}" presName="spacer" presStyleCnt="0"/>
      <dgm:spPr/>
    </dgm:pt>
    <dgm:pt modelId="{CAD2E152-F3AD-4149-81C8-686D5E46DB7B}" type="pres">
      <dgm:prSet presAssocID="{255147C0-E095-4137-B602-2B198A7D4457}" presName="comp" presStyleCnt="0"/>
      <dgm:spPr/>
    </dgm:pt>
    <dgm:pt modelId="{BCE513A8-281A-4684-81F7-5F1189960211}" type="pres">
      <dgm:prSet presAssocID="{255147C0-E095-4137-B602-2B198A7D4457}" presName="box" presStyleLbl="node1" presStyleIdx="2" presStyleCnt="4"/>
      <dgm:spPr/>
      <dgm:t>
        <a:bodyPr/>
        <a:lstStyle/>
        <a:p>
          <a:endParaRPr lang="uk-UA"/>
        </a:p>
      </dgm:t>
    </dgm:pt>
    <dgm:pt modelId="{95FA241E-163F-4211-A12B-23D809ACACDD}" type="pres">
      <dgm:prSet presAssocID="{255147C0-E095-4137-B602-2B198A7D4457}" presName="img" presStyleLbl="fgImgPlace1" presStyleIdx="2" presStyleCnt="4"/>
      <dgm:spPr>
        <a:blipFill rotWithShape="1">
          <a:blip xmlns:r="http://schemas.openxmlformats.org/officeDocument/2006/relationships" r:embed="rId3"/>
          <a:srcRect/>
          <a:stretch>
            <a:fillRect t="-11000" b="-11000"/>
          </a:stretch>
        </a:blipFill>
      </dgm:spPr>
    </dgm:pt>
    <dgm:pt modelId="{8C09A88D-CD68-40EF-B677-34695118066E}" type="pres">
      <dgm:prSet presAssocID="{255147C0-E095-4137-B602-2B198A7D4457}" presName="text" presStyleLbl="node1" presStyleIdx="2" presStyleCnt="4">
        <dgm:presLayoutVars>
          <dgm:bulletEnabled val="1"/>
        </dgm:presLayoutVars>
      </dgm:prSet>
      <dgm:spPr/>
      <dgm:t>
        <a:bodyPr/>
        <a:lstStyle/>
        <a:p>
          <a:endParaRPr lang="uk-UA"/>
        </a:p>
      </dgm:t>
    </dgm:pt>
    <dgm:pt modelId="{B4C91B00-9998-4B43-BF2E-AB647E1CAB46}" type="pres">
      <dgm:prSet presAssocID="{BA629413-DF3C-4CD7-98CA-BADE3A7B5A4F}" presName="spacer" presStyleCnt="0"/>
      <dgm:spPr/>
    </dgm:pt>
    <dgm:pt modelId="{FEE4BF2B-63D1-427C-AD7F-FF28F67EE56C}" type="pres">
      <dgm:prSet presAssocID="{E82D039F-3D6E-4939-AF31-6CA7CD5C34CF}" presName="comp" presStyleCnt="0"/>
      <dgm:spPr/>
    </dgm:pt>
    <dgm:pt modelId="{1360D729-7009-4127-B7FA-630D3D7BD2C7}" type="pres">
      <dgm:prSet presAssocID="{E82D039F-3D6E-4939-AF31-6CA7CD5C34CF}" presName="box" presStyleLbl="node1" presStyleIdx="3" presStyleCnt="4"/>
      <dgm:spPr/>
      <dgm:t>
        <a:bodyPr/>
        <a:lstStyle/>
        <a:p>
          <a:endParaRPr lang="uk-UA"/>
        </a:p>
      </dgm:t>
    </dgm:pt>
    <dgm:pt modelId="{B494078F-FC75-4DD7-BED6-F173AA6B5AB5}" type="pres">
      <dgm:prSet presAssocID="{E82D039F-3D6E-4939-AF31-6CA7CD5C34CF}" presName="img" presStyleLbl="fgImgPlace1" presStyleIdx="3" presStyleCnt="4"/>
      <dgm:spPr>
        <a:blipFill rotWithShape="1">
          <a:blip xmlns:r="http://schemas.openxmlformats.org/officeDocument/2006/relationships" r:embed="rId4"/>
          <a:srcRect/>
          <a:stretch>
            <a:fillRect t="-48000" b="-48000"/>
          </a:stretch>
        </a:blipFill>
      </dgm:spPr>
    </dgm:pt>
    <dgm:pt modelId="{6809AC2E-BC92-485D-8F90-0DF9C79BAEEC}" type="pres">
      <dgm:prSet presAssocID="{E82D039F-3D6E-4939-AF31-6CA7CD5C34CF}" presName="text" presStyleLbl="node1" presStyleIdx="3" presStyleCnt="4">
        <dgm:presLayoutVars>
          <dgm:bulletEnabled val="1"/>
        </dgm:presLayoutVars>
      </dgm:prSet>
      <dgm:spPr/>
      <dgm:t>
        <a:bodyPr/>
        <a:lstStyle/>
        <a:p>
          <a:endParaRPr lang="uk-UA"/>
        </a:p>
      </dgm:t>
    </dgm:pt>
  </dgm:ptLst>
  <dgm:cxnLst>
    <dgm:cxn modelId="{6BE10968-1220-4CD7-86F7-BE7A14CAE87B}" type="presOf" srcId="{E82D039F-3D6E-4939-AF31-6CA7CD5C34CF}" destId="{6809AC2E-BC92-485D-8F90-0DF9C79BAEEC}" srcOrd="1" destOrd="0" presId="urn:microsoft.com/office/officeart/2005/8/layout/vList4"/>
    <dgm:cxn modelId="{37523CEA-7F93-4087-87AA-D7C00119E964}" type="presOf" srcId="{6D3DABBA-5DF9-4CF6-BA70-CCA05123E9A9}" destId="{C58B1140-3CF8-4EB2-9F69-81BAE4CA9BD4}" srcOrd="0" destOrd="0" presId="urn:microsoft.com/office/officeart/2005/8/layout/vList4"/>
    <dgm:cxn modelId="{703E5DC3-EAE6-4844-B096-046EAE2E6C63}" srcId="{6D3DABBA-5DF9-4CF6-BA70-CCA05123E9A9}" destId="{8AB1AE5A-9317-4843-833D-29B9B604F4F4}" srcOrd="0" destOrd="0" parTransId="{BA72E313-7CFE-4D09-96F9-E779B512E254}" sibTransId="{DDFF39A4-5A82-4488-8333-F0380B4CBB16}"/>
    <dgm:cxn modelId="{838032AE-4032-4AB6-8BD9-1EA9510D69DE}" srcId="{6D3DABBA-5DF9-4CF6-BA70-CCA05123E9A9}" destId="{E82D039F-3D6E-4939-AF31-6CA7CD5C34CF}" srcOrd="3" destOrd="0" parTransId="{13F216A4-2BCD-4E11-8FC6-6A7BE6B3CEAF}" sibTransId="{30534406-0181-4237-B1A4-FA2C17BD477A}"/>
    <dgm:cxn modelId="{48976D9F-1833-467B-B06C-4CDF5CFD4CEC}" type="presOf" srcId="{255147C0-E095-4137-B602-2B198A7D4457}" destId="{BCE513A8-281A-4684-81F7-5F1189960211}" srcOrd="0" destOrd="0" presId="urn:microsoft.com/office/officeart/2005/8/layout/vList4"/>
    <dgm:cxn modelId="{61C14C01-D565-42FE-A274-98CCF63C7F72}" type="presOf" srcId="{8AB1AE5A-9317-4843-833D-29B9B604F4F4}" destId="{D6F750B9-BDEB-409A-A486-C09BBDB40806}" srcOrd="0" destOrd="0" presId="urn:microsoft.com/office/officeart/2005/8/layout/vList4"/>
    <dgm:cxn modelId="{1285403E-92CD-4D86-9389-24C7D7AAE3B8}" type="presOf" srcId="{9EB3A46F-23DC-4F86-946D-CFD9DBB0A343}" destId="{8BBDD39A-83D6-42BC-AFC7-66164E8B78AA}" srcOrd="0" destOrd="0" presId="urn:microsoft.com/office/officeart/2005/8/layout/vList4"/>
    <dgm:cxn modelId="{3FD90ECB-85FC-4266-8AFF-190CCE79E9E2}" type="presOf" srcId="{255147C0-E095-4137-B602-2B198A7D4457}" destId="{8C09A88D-CD68-40EF-B677-34695118066E}" srcOrd="1" destOrd="0" presId="urn:microsoft.com/office/officeart/2005/8/layout/vList4"/>
    <dgm:cxn modelId="{CC46C9BC-4685-4F54-84B0-DD0A2FBB1EC3}" srcId="{6D3DABBA-5DF9-4CF6-BA70-CCA05123E9A9}" destId="{255147C0-E095-4137-B602-2B198A7D4457}" srcOrd="2" destOrd="0" parTransId="{4AE7E670-4AEB-4E47-8031-4B2CD37BD845}" sibTransId="{BA629413-DF3C-4CD7-98CA-BADE3A7B5A4F}"/>
    <dgm:cxn modelId="{057A907D-919C-4240-ACB4-CFEAB8DAD777}" type="presOf" srcId="{9EB3A46F-23DC-4F86-946D-CFD9DBB0A343}" destId="{48278D74-0F5C-4941-93D2-44F9EE4DE62B}" srcOrd="1" destOrd="0" presId="urn:microsoft.com/office/officeart/2005/8/layout/vList4"/>
    <dgm:cxn modelId="{423D0BF8-5467-4F54-8C9A-9280605BC7F5}" type="presOf" srcId="{E82D039F-3D6E-4939-AF31-6CA7CD5C34CF}" destId="{1360D729-7009-4127-B7FA-630D3D7BD2C7}" srcOrd="0" destOrd="0" presId="urn:microsoft.com/office/officeart/2005/8/layout/vList4"/>
    <dgm:cxn modelId="{3338BBCB-8DA8-4E65-8BD6-03E1AB5D22F9}" type="presOf" srcId="{8AB1AE5A-9317-4843-833D-29B9B604F4F4}" destId="{0B5CC135-DACE-4A8F-A7CE-8714CAAB494E}" srcOrd="1" destOrd="0" presId="urn:microsoft.com/office/officeart/2005/8/layout/vList4"/>
    <dgm:cxn modelId="{57274720-8367-4981-BEE2-C952B5A59AA4}" srcId="{6D3DABBA-5DF9-4CF6-BA70-CCA05123E9A9}" destId="{9EB3A46F-23DC-4F86-946D-CFD9DBB0A343}" srcOrd="1" destOrd="0" parTransId="{028677A2-5E01-452E-8CFB-E6781EA7DB1F}" sibTransId="{750021D8-F4C1-4A38-B8C7-6919B844CFE3}"/>
    <dgm:cxn modelId="{E9FE3DC3-3FE1-40CA-AEE0-43ABEC4EACBC}" type="presParOf" srcId="{C58B1140-3CF8-4EB2-9F69-81BAE4CA9BD4}" destId="{AF156B53-A256-4884-8262-0004FB3F44CE}" srcOrd="0" destOrd="0" presId="urn:microsoft.com/office/officeart/2005/8/layout/vList4"/>
    <dgm:cxn modelId="{4E7C2DFF-5130-4AEC-BE29-5EC7AB7571F2}" type="presParOf" srcId="{AF156B53-A256-4884-8262-0004FB3F44CE}" destId="{D6F750B9-BDEB-409A-A486-C09BBDB40806}" srcOrd="0" destOrd="0" presId="urn:microsoft.com/office/officeart/2005/8/layout/vList4"/>
    <dgm:cxn modelId="{53FD6AFC-2168-4DBC-9535-6D2DFEAEC798}" type="presParOf" srcId="{AF156B53-A256-4884-8262-0004FB3F44CE}" destId="{08FFE499-E7CF-4F0B-BD35-A2CB6246129F}" srcOrd="1" destOrd="0" presId="urn:microsoft.com/office/officeart/2005/8/layout/vList4"/>
    <dgm:cxn modelId="{BBC6C3AB-4CEA-4E4F-8605-271104346064}" type="presParOf" srcId="{AF156B53-A256-4884-8262-0004FB3F44CE}" destId="{0B5CC135-DACE-4A8F-A7CE-8714CAAB494E}" srcOrd="2" destOrd="0" presId="urn:microsoft.com/office/officeart/2005/8/layout/vList4"/>
    <dgm:cxn modelId="{E813C571-32F2-40C4-80CC-B3454FB41829}" type="presParOf" srcId="{C58B1140-3CF8-4EB2-9F69-81BAE4CA9BD4}" destId="{06927ACC-3FC5-40BC-8E35-FCE047655C76}" srcOrd="1" destOrd="0" presId="urn:microsoft.com/office/officeart/2005/8/layout/vList4"/>
    <dgm:cxn modelId="{65C4C31A-43BC-4E81-A001-2AF583840564}" type="presParOf" srcId="{C58B1140-3CF8-4EB2-9F69-81BAE4CA9BD4}" destId="{F4226926-7364-4EE2-9DDB-3C7E714C95B7}" srcOrd="2" destOrd="0" presId="urn:microsoft.com/office/officeart/2005/8/layout/vList4"/>
    <dgm:cxn modelId="{E86EBDAA-81F0-407C-B9B4-D9C5B3B2E2A9}" type="presParOf" srcId="{F4226926-7364-4EE2-9DDB-3C7E714C95B7}" destId="{8BBDD39A-83D6-42BC-AFC7-66164E8B78AA}" srcOrd="0" destOrd="0" presId="urn:microsoft.com/office/officeart/2005/8/layout/vList4"/>
    <dgm:cxn modelId="{D0A8BE01-D8B6-44C0-8A2E-893C726C489A}" type="presParOf" srcId="{F4226926-7364-4EE2-9DDB-3C7E714C95B7}" destId="{F3B7221D-D49E-4989-A605-B35D7268FE64}" srcOrd="1" destOrd="0" presId="urn:microsoft.com/office/officeart/2005/8/layout/vList4"/>
    <dgm:cxn modelId="{E5834288-4BF6-4F8D-BD2A-E7702A813E96}" type="presParOf" srcId="{F4226926-7364-4EE2-9DDB-3C7E714C95B7}" destId="{48278D74-0F5C-4941-93D2-44F9EE4DE62B}" srcOrd="2" destOrd="0" presId="urn:microsoft.com/office/officeart/2005/8/layout/vList4"/>
    <dgm:cxn modelId="{7619BAA6-F84E-4843-863F-F87C1D06EB2F}" type="presParOf" srcId="{C58B1140-3CF8-4EB2-9F69-81BAE4CA9BD4}" destId="{637DE4CE-27AC-4A3D-BD4E-A39304AF9448}" srcOrd="3" destOrd="0" presId="urn:microsoft.com/office/officeart/2005/8/layout/vList4"/>
    <dgm:cxn modelId="{B1E145D6-7F8C-4B65-9479-DFB89F717B03}" type="presParOf" srcId="{C58B1140-3CF8-4EB2-9F69-81BAE4CA9BD4}" destId="{CAD2E152-F3AD-4149-81C8-686D5E46DB7B}" srcOrd="4" destOrd="0" presId="urn:microsoft.com/office/officeart/2005/8/layout/vList4"/>
    <dgm:cxn modelId="{FF878241-943C-462D-8973-F08A147292C8}" type="presParOf" srcId="{CAD2E152-F3AD-4149-81C8-686D5E46DB7B}" destId="{BCE513A8-281A-4684-81F7-5F1189960211}" srcOrd="0" destOrd="0" presId="urn:microsoft.com/office/officeart/2005/8/layout/vList4"/>
    <dgm:cxn modelId="{22384B1D-56DD-4353-B1C1-E3F4BAABC34A}" type="presParOf" srcId="{CAD2E152-F3AD-4149-81C8-686D5E46DB7B}" destId="{95FA241E-163F-4211-A12B-23D809ACACDD}" srcOrd="1" destOrd="0" presId="urn:microsoft.com/office/officeart/2005/8/layout/vList4"/>
    <dgm:cxn modelId="{8F4FFE4D-8568-490E-AA56-A35F671E238B}" type="presParOf" srcId="{CAD2E152-F3AD-4149-81C8-686D5E46DB7B}" destId="{8C09A88D-CD68-40EF-B677-34695118066E}" srcOrd="2" destOrd="0" presId="urn:microsoft.com/office/officeart/2005/8/layout/vList4"/>
    <dgm:cxn modelId="{EF5ACE4A-0ECC-49A9-BF54-B75ABD3516D5}" type="presParOf" srcId="{C58B1140-3CF8-4EB2-9F69-81BAE4CA9BD4}" destId="{B4C91B00-9998-4B43-BF2E-AB647E1CAB46}" srcOrd="5" destOrd="0" presId="urn:microsoft.com/office/officeart/2005/8/layout/vList4"/>
    <dgm:cxn modelId="{DE2DA538-A486-47FB-B172-5299735359BF}" type="presParOf" srcId="{C58B1140-3CF8-4EB2-9F69-81BAE4CA9BD4}" destId="{FEE4BF2B-63D1-427C-AD7F-FF28F67EE56C}" srcOrd="6" destOrd="0" presId="urn:microsoft.com/office/officeart/2005/8/layout/vList4"/>
    <dgm:cxn modelId="{A942B9EA-98E9-4595-B3A2-161F28C20D1A}" type="presParOf" srcId="{FEE4BF2B-63D1-427C-AD7F-FF28F67EE56C}" destId="{1360D729-7009-4127-B7FA-630D3D7BD2C7}" srcOrd="0" destOrd="0" presId="urn:microsoft.com/office/officeart/2005/8/layout/vList4"/>
    <dgm:cxn modelId="{A557E7B3-DC24-4E68-B67B-B96D3EB60160}" type="presParOf" srcId="{FEE4BF2B-63D1-427C-AD7F-FF28F67EE56C}" destId="{B494078F-FC75-4DD7-BED6-F173AA6B5AB5}" srcOrd="1" destOrd="0" presId="urn:microsoft.com/office/officeart/2005/8/layout/vList4"/>
    <dgm:cxn modelId="{DFC53610-5B8E-4BA4-A95D-543F14DE777F}" type="presParOf" srcId="{FEE4BF2B-63D1-427C-AD7F-FF28F67EE56C}" destId="{6809AC2E-BC92-485D-8F90-0DF9C79BAEEC}"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750B9-BDEB-409A-A486-C09BBDB40806}">
      <dsp:nvSpPr>
        <dsp:cNvPr id="0" name=""/>
        <dsp:cNvSpPr/>
      </dsp:nvSpPr>
      <dsp:spPr>
        <a:xfrm>
          <a:off x="0" y="0"/>
          <a:ext cx="7560840" cy="773533"/>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uk-UA" sz="1600" kern="1200" dirty="0"/>
            <a:t>Університет Турку (м. Турку, Фінляндія).</a:t>
          </a:r>
        </a:p>
      </dsp:txBody>
      <dsp:txXfrm>
        <a:off x="1589521" y="0"/>
        <a:ext cx="5971318" cy="773533"/>
      </dsp:txXfrm>
    </dsp:sp>
    <dsp:sp modelId="{08FFE499-E7CF-4F0B-BD35-A2CB6246129F}">
      <dsp:nvSpPr>
        <dsp:cNvPr id="0" name=""/>
        <dsp:cNvSpPr/>
      </dsp:nvSpPr>
      <dsp:spPr>
        <a:xfrm>
          <a:off x="77353" y="77353"/>
          <a:ext cx="1512168" cy="618826"/>
        </a:xfrm>
        <a:prstGeom prst="roundRect">
          <a:avLst>
            <a:gd name="adj" fmla="val 10000"/>
          </a:avLst>
        </a:prstGeom>
        <a:blipFill rotWithShape="1">
          <a:blip xmlns:r="http://schemas.openxmlformats.org/officeDocument/2006/relationships" r:embed="rId1"/>
          <a:srcRect/>
          <a:stretch>
            <a:fillRect t="-19000" b="-19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BDD39A-83D6-42BC-AFC7-66164E8B78AA}">
      <dsp:nvSpPr>
        <dsp:cNvPr id="0" name=""/>
        <dsp:cNvSpPr/>
      </dsp:nvSpPr>
      <dsp:spPr>
        <a:xfrm>
          <a:off x="0" y="850886"/>
          <a:ext cx="7560840" cy="773533"/>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uk-UA" sz="1600" kern="1200" dirty="0"/>
            <a:t>Центр розвитку якості освіти Університету прикладних наук, м. </a:t>
          </a:r>
          <a:r>
            <a:rPr lang="uk-UA" sz="1600" kern="1200" dirty="0" err="1"/>
            <a:t>Мюнстер</a:t>
          </a:r>
          <a:r>
            <a:rPr lang="uk-UA" sz="1600" kern="1200" dirty="0"/>
            <a:t>, Німеччина</a:t>
          </a:r>
        </a:p>
      </dsp:txBody>
      <dsp:txXfrm>
        <a:off x="1589521" y="850886"/>
        <a:ext cx="5971318" cy="773533"/>
      </dsp:txXfrm>
    </dsp:sp>
    <dsp:sp modelId="{F3B7221D-D49E-4989-A605-B35D7268FE64}">
      <dsp:nvSpPr>
        <dsp:cNvPr id="0" name=""/>
        <dsp:cNvSpPr/>
      </dsp:nvSpPr>
      <dsp:spPr>
        <a:xfrm>
          <a:off x="77353" y="928240"/>
          <a:ext cx="1512168" cy="618826"/>
        </a:xfrm>
        <a:prstGeom prst="roundRect">
          <a:avLst>
            <a:gd name="adj" fmla="val 10000"/>
          </a:avLst>
        </a:prstGeom>
        <a:blipFill rotWithShape="1">
          <a:blip xmlns:r="http://schemas.openxmlformats.org/officeDocument/2006/relationships" r:embed="rId2"/>
          <a:srcRect/>
          <a:stretch>
            <a:fillRect t="-19000" b="-19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E513A8-281A-4684-81F7-5F1189960211}">
      <dsp:nvSpPr>
        <dsp:cNvPr id="0" name=""/>
        <dsp:cNvSpPr/>
      </dsp:nvSpPr>
      <dsp:spPr>
        <a:xfrm>
          <a:off x="0" y="1701773"/>
          <a:ext cx="7560840" cy="773533"/>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uk-UA" sz="1600" kern="1200"/>
            <a:t>Центру Українських Канадських Студій Манітобського університету, м. Вінніпег, Канада (CUCS, </a:t>
          </a:r>
          <a:r>
            <a:rPr lang="en-US" sz="1600" kern="1200"/>
            <a:t>Center for Ukrainian Canadian Studies, University of Manitoba, Winnipeg, Canada</a:t>
          </a:r>
          <a:r>
            <a:rPr lang="uk-UA" sz="1600" kern="1200"/>
            <a:t>) </a:t>
          </a:r>
        </a:p>
      </dsp:txBody>
      <dsp:txXfrm>
        <a:off x="1589521" y="1701773"/>
        <a:ext cx="5971318" cy="773533"/>
      </dsp:txXfrm>
    </dsp:sp>
    <dsp:sp modelId="{95FA241E-163F-4211-A12B-23D809ACACDD}">
      <dsp:nvSpPr>
        <dsp:cNvPr id="0" name=""/>
        <dsp:cNvSpPr/>
      </dsp:nvSpPr>
      <dsp:spPr>
        <a:xfrm>
          <a:off x="77353" y="1779126"/>
          <a:ext cx="1512168" cy="618826"/>
        </a:xfrm>
        <a:prstGeom prst="roundRect">
          <a:avLst>
            <a:gd name="adj" fmla="val 10000"/>
          </a:avLst>
        </a:prstGeom>
        <a:blipFill rotWithShape="1">
          <a:blip xmlns:r="http://schemas.openxmlformats.org/officeDocument/2006/relationships" r:embed="rId3"/>
          <a:srcRect/>
          <a:stretch>
            <a:fillRect t="-11000" b="-11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60D729-7009-4127-B7FA-630D3D7BD2C7}">
      <dsp:nvSpPr>
        <dsp:cNvPr id="0" name=""/>
        <dsp:cNvSpPr/>
      </dsp:nvSpPr>
      <dsp:spPr>
        <a:xfrm>
          <a:off x="0" y="2552660"/>
          <a:ext cx="7560840" cy="773533"/>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uk-UA" sz="1600" b="1" kern="1200" dirty="0"/>
            <a:t>Центру глобальної вищої освіти Оксфордського університету</a:t>
          </a:r>
          <a:r>
            <a:rPr lang="uk-UA" sz="1600" kern="1200" dirty="0"/>
            <a:t> (</a:t>
          </a:r>
          <a:r>
            <a:rPr lang="en-US" sz="1600" kern="1200" dirty="0"/>
            <a:t>the Centre for Global Higher Education, University of Oxford</a:t>
          </a:r>
          <a:r>
            <a:rPr lang="uk-UA" sz="1600" kern="1200" dirty="0"/>
            <a:t>). </a:t>
          </a:r>
        </a:p>
      </dsp:txBody>
      <dsp:txXfrm>
        <a:off x="1589521" y="2552660"/>
        <a:ext cx="5971318" cy="773533"/>
      </dsp:txXfrm>
    </dsp:sp>
    <dsp:sp modelId="{B494078F-FC75-4DD7-BED6-F173AA6B5AB5}">
      <dsp:nvSpPr>
        <dsp:cNvPr id="0" name=""/>
        <dsp:cNvSpPr/>
      </dsp:nvSpPr>
      <dsp:spPr>
        <a:xfrm>
          <a:off x="77353" y="2630013"/>
          <a:ext cx="1512168" cy="618826"/>
        </a:xfrm>
        <a:prstGeom prst="roundRect">
          <a:avLst>
            <a:gd name="adj" fmla="val 10000"/>
          </a:avLst>
        </a:prstGeom>
        <a:blipFill rotWithShape="1">
          <a:blip xmlns:r="http://schemas.openxmlformats.org/officeDocument/2006/relationships" r:embed="rId4"/>
          <a:srcRect/>
          <a:stretch>
            <a:fillRect t="-48000" b="-48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2"/>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50443" y="0"/>
            <a:ext cx="2945659" cy="496412"/>
          </a:xfrm>
          <a:prstGeom prst="rect">
            <a:avLst/>
          </a:prstGeom>
        </p:spPr>
        <p:txBody>
          <a:bodyPr vert="horz" lIns="91440" tIns="45720" rIns="91440" bIns="45720" rtlCol="0"/>
          <a:lstStyle>
            <a:lvl1pPr algn="r">
              <a:defRPr sz="1200"/>
            </a:lvl1pPr>
          </a:lstStyle>
          <a:p>
            <a:fld id="{6A88E2BE-4568-40D6-ACCB-38F039D73589}" type="datetimeFigureOut">
              <a:rPr lang="uk-UA" smtClean="0"/>
              <a:pPr/>
              <a:t>11.12.2023</a:t>
            </a:fld>
            <a:endParaRPr lang="uk-UA"/>
          </a:p>
        </p:txBody>
      </p:sp>
      <p:sp>
        <p:nvSpPr>
          <p:cNvPr id="4" name="Образ слайда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79768" y="4715908"/>
            <a:ext cx="5438140" cy="4467701"/>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9430091"/>
            <a:ext cx="2945659" cy="496412"/>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50443" y="9430091"/>
            <a:ext cx="2945659" cy="496412"/>
          </a:xfrm>
          <a:prstGeom prst="rect">
            <a:avLst/>
          </a:prstGeom>
        </p:spPr>
        <p:txBody>
          <a:bodyPr vert="horz" lIns="91440" tIns="45720" rIns="91440" bIns="45720" rtlCol="0" anchor="b"/>
          <a:lstStyle>
            <a:lvl1pPr algn="r">
              <a:defRPr sz="1200"/>
            </a:lvl1pPr>
          </a:lstStyle>
          <a:p>
            <a:fld id="{7AE28DF2-E67E-4EE4-9E99-F613B300E531}" type="slidenum">
              <a:rPr lang="uk-UA" smtClean="0"/>
              <a:pPr/>
              <a:t>‹№›</a:t>
            </a:fld>
            <a:endParaRPr lang="uk-UA"/>
          </a:p>
        </p:txBody>
      </p:sp>
    </p:spTree>
    <p:extLst>
      <p:ext uri="{BB962C8B-B14F-4D97-AF65-F5344CB8AC3E}">
        <p14:creationId xmlns:p14="http://schemas.microsoft.com/office/powerpoint/2010/main" val="789501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0488" y="744538"/>
            <a:ext cx="6616700" cy="3722687"/>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7AE28DF2-E67E-4EE4-9E99-F613B300E531}" type="slidenum">
              <a:rPr lang="uk-UA" smtClean="0"/>
              <a:pPr/>
              <a:t>2</a:t>
            </a:fld>
            <a:endParaRPr lang="uk-UA"/>
          </a:p>
        </p:txBody>
      </p:sp>
    </p:spTree>
    <p:extLst>
      <p:ext uri="{BB962C8B-B14F-4D97-AF65-F5344CB8AC3E}">
        <p14:creationId xmlns:p14="http://schemas.microsoft.com/office/powerpoint/2010/main" val="2968993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13</a:t>
            </a:fld>
            <a:endParaRPr lang="uk-UA"/>
          </a:p>
        </p:txBody>
      </p:sp>
    </p:spTree>
    <p:extLst>
      <p:ext uri="{BB962C8B-B14F-4D97-AF65-F5344CB8AC3E}">
        <p14:creationId xmlns:p14="http://schemas.microsoft.com/office/powerpoint/2010/main" val="1010712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14</a:t>
            </a:fld>
            <a:endParaRPr lang="uk-UA"/>
          </a:p>
        </p:txBody>
      </p:sp>
    </p:spTree>
    <p:extLst>
      <p:ext uri="{BB962C8B-B14F-4D97-AF65-F5344CB8AC3E}">
        <p14:creationId xmlns:p14="http://schemas.microsoft.com/office/powerpoint/2010/main" val="3224022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15</a:t>
            </a:fld>
            <a:endParaRPr lang="uk-UA"/>
          </a:p>
        </p:txBody>
      </p:sp>
    </p:spTree>
    <p:extLst>
      <p:ext uri="{BB962C8B-B14F-4D97-AF65-F5344CB8AC3E}">
        <p14:creationId xmlns:p14="http://schemas.microsoft.com/office/powerpoint/2010/main" val="3918094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7AE28DF2-E67E-4EE4-9E99-F613B300E531}" type="slidenum">
              <a:rPr lang="uk-UA" smtClean="0"/>
              <a:pPr/>
              <a:t>16</a:t>
            </a:fld>
            <a:endParaRPr lang="uk-UA"/>
          </a:p>
        </p:txBody>
      </p:sp>
    </p:spTree>
    <p:extLst>
      <p:ext uri="{BB962C8B-B14F-4D97-AF65-F5344CB8AC3E}">
        <p14:creationId xmlns:p14="http://schemas.microsoft.com/office/powerpoint/2010/main" val="1368093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0488" y="744538"/>
            <a:ext cx="6616700" cy="3722687"/>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7AE28DF2-E67E-4EE4-9E99-F613B300E531}" type="slidenum">
              <a:rPr lang="uk-UA" smtClean="0"/>
              <a:pPr/>
              <a:t>18</a:t>
            </a:fld>
            <a:endParaRPr lang="uk-UA"/>
          </a:p>
        </p:txBody>
      </p:sp>
    </p:spTree>
    <p:extLst>
      <p:ext uri="{BB962C8B-B14F-4D97-AF65-F5344CB8AC3E}">
        <p14:creationId xmlns:p14="http://schemas.microsoft.com/office/powerpoint/2010/main" val="1038847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0488" y="744538"/>
            <a:ext cx="6616700" cy="3722687"/>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7AE28DF2-E67E-4EE4-9E99-F613B300E531}" type="slidenum">
              <a:rPr lang="uk-UA" smtClean="0"/>
              <a:pPr/>
              <a:t>19</a:t>
            </a:fld>
            <a:endParaRPr lang="uk-UA"/>
          </a:p>
        </p:txBody>
      </p:sp>
    </p:spTree>
    <p:extLst>
      <p:ext uri="{BB962C8B-B14F-4D97-AF65-F5344CB8AC3E}">
        <p14:creationId xmlns:p14="http://schemas.microsoft.com/office/powerpoint/2010/main" val="2403515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0488" y="744538"/>
            <a:ext cx="6616700" cy="3722687"/>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20</a:t>
            </a:fld>
            <a:endParaRPr lang="uk-UA"/>
          </a:p>
        </p:txBody>
      </p:sp>
    </p:spTree>
    <p:extLst>
      <p:ext uri="{BB962C8B-B14F-4D97-AF65-F5344CB8AC3E}">
        <p14:creationId xmlns:p14="http://schemas.microsoft.com/office/powerpoint/2010/main" val="2803594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0488" y="744538"/>
            <a:ext cx="6616700" cy="3722687"/>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21</a:t>
            </a:fld>
            <a:endParaRPr lang="uk-UA"/>
          </a:p>
        </p:txBody>
      </p:sp>
    </p:spTree>
    <p:extLst>
      <p:ext uri="{BB962C8B-B14F-4D97-AF65-F5344CB8AC3E}">
        <p14:creationId xmlns:p14="http://schemas.microsoft.com/office/powerpoint/2010/main" val="2362429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0488" y="744538"/>
            <a:ext cx="6616700" cy="3722687"/>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22</a:t>
            </a:fld>
            <a:endParaRPr lang="uk-UA"/>
          </a:p>
        </p:txBody>
      </p:sp>
    </p:spTree>
    <p:extLst>
      <p:ext uri="{BB962C8B-B14F-4D97-AF65-F5344CB8AC3E}">
        <p14:creationId xmlns:p14="http://schemas.microsoft.com/office/powerpoint/2010/main" val="3072693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0488" y="744538"/>
            <a:ext cx="6616700" cy="3722687"/>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23</a:t>
            </a:fld>
            <a:endParaRPr lang="uk-UA"/>
          </a:p>
        </p:txBody>
      </p:sp>
    </p:spTree>
    <p:extLst>
      <p:ext uri="{BB962C8B-B14F-4D97-AF65-F5344CB8AC3E}">
        <p14:creationId xmlns:p14="http://schemas.microsoft.com/office/powerpoint/2010/main" val="1565047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0488" y="744538"/>
            <a:ext cx="6616700" cy="3722687"/>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3</a:t>
            </a:fld>
            <a:endParaRPr lang="uk-UA"/>
          </a:p>
        </p:txBody>
      </p:sp>
    </p:spTree>
    <p:extLst>
      <p:ext uri="{BB962C8B-B14F-4D97-AF65-F5344CB8AC3E}">
        <p14:creationId xmlns:p14="http://schemas.microsoft.com/office/powerpoint/2010/main" val="813079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0488" y="744538"/>
            <a:ext cx="6616700" cy="3722687"/>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30</a:t>
            </a:fld>
            <a:endParaRPr lang="uk-UA"/>
          </a:p>
        </p:txBody>
      </p:sp>
    </p:spTree>
    <p:extLst>
      <p:ext uri="{BB962C8B-B14F-4D97-AF65-F5344CB8AC3E}">
        <p14:creationId xmlns:p14="http://schemas.microsoft.com/office/powerpoint/2010/main" val="804510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0488" y="744538"/>
            <a:ext cx="6616700" cy="3722687"/>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31</a:t>
            </a:fld>
            <a:endParaRPr lang="uk-UA"/>
          </a:p>
        </p:txBody>
      </p:sp>
    </p:spTree>
    <p:extLst>
      <p:ext uri="{BB962C8B-B14F-4D97-AF65-F5344CB8AC3E}">
        <p14:creationId xmlns:p14="http://schemas.microsoft.com/office/powerpoint/2010/main" val="3071624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0488" y="744538"/>
            <a:ext cx="6616700" cy="3722687"/>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32</a:t>
            </a:fld>
            <a:endParaRPr lang="uk-UA"/>
          </a:p>
        </p:txBody>
      </p:sp>
    </p:spTree>
    <p:extLst>
      <p:ext uri="{BB962C8B-B14F-4D97-AF65-F5344CB8AC3E}">
        <p14:creationId xmlns:p14="http://schemas.microsoft.com/office/powerpoint/2010/main" val="514365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0488" y="744538"/>
            <a:ext cx="6616700" cy="3722687"/>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33</a:t>
            </a:fld>
            <a:endParaRPr lang="uk-UA"/>
          </a:p>
        </p:txBody>
      </p:sp>
    </p:spTree>
    <p:extLst>
      <p:ext uri="{BB962C8B-B14F-4D97-AF65-F5344CB8AC3E}">
        <p14:creationId xmlns:p14="http://schemas.microsoft.com/office/powerpoint/2010/main" val="2776236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35</a:t>
            </a:fld>
            <a:endParaRPr lang="uk-UA"/>
          </a:p>
        </p:txBody>
      </p:sp>
    </p:spTree>
    <p:extLst>
      <p:ext uri="{BB962C8B-B14F-4D97-AF65-F5344CB8AC3E}">
        <p14:creationId xmlns:p14="http://schemas.microsoft.com/office/powerpoint/2010/main" val="2317925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7AE28DF2-E67E-4EE4-9E99-F613B300E531}" type="slidenum">
              <a:rPr lang="uk-UA" smtClean="0"/>
              <a:pPr/>
              <a:t>36</a:t>
            </a:fld>
            <a:endParaRPr lang="uk-UA"/>
          </a:p>
        </p:txBody>
      </p:sp>
    </p:spTree>
    <p:extLst>
      <p:ext uri="{BB962C8B-B14F-4D97-AF65-F5344CB8AC3E}">
        <p14:creationId xmlns:p14="http://schemas.microsoft.com/office/powerpoint/2010/main" val="676778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7AE28DF2-E67E-4EE4-9E99-F613B300E531}" type="slidenum">
              <a:rPr lang="uk-UA" smtClean="0"/>
              <a:pPr/>
              <a:t>37</a:t>
            </a:fld>
            <a:endParaRPr lang="uk-UA"/>
          </a:p>
        </p:txBody>
      </p:sp>
    </p:spTree>
    <p:extLst>
      <p:ext uri="{BB962C8B-B14F-4D97-AF65-F5344CB8AC3E}">
        <p14:creationId xmlns:p14="http://schemas.microsoft.com/office/powerpoint/2010/main" val="676778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0488" y="744538"/>
            <a:ext cx="6616700" cy="3722687"/>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38</a:t>
            </a:fld>
            <a:endParaRPr lang="uk-UA"/>
          </a:p>
        </p:txBody>
      </p:sp>
    </p:spTree>
    <p:extLst>
      <p:ext uri="{BB962C8B-B14F-4D97-AF65-F5344CB8AC3E}">
        <p14:creationId xmlns:p14="http://schemas.microsoft.com/office/powerpoint/2010/main" val="1934674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44</a:t>
            </a:fld>
            <a:endParaRPr lang="uk-UA"/>
          </a:p>
        </p:txBody>
      </p:sp>
    </p:spTree>
    <p:extLst>
      <p:ext uri="{BB962C8B-B14F-4D97-AF65-F5344CB8AC3E}">
        <p14:creationId xmlns:p14="http://schemas.microsoft.com/office/powerpoint/2010/main" val="3636810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50</a:t>
            </a:fld>
            <a:endParaRPr lang="uk-UA"/>
          </a:p>
        </p:txBody>
      </p:sp>
    </p:spTree>
    <p:extLst>
      <p:ext uri="{BB962C8B-B14F-4D97-AF65-F5344CB8AC3E}">
        <p14:creationId xmlns:p14="http://schemas.microsoft.com/office/powerpoint/2010/main" val="2565719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7AE28DF2-E67E-4EE4-9E99-F613B300E531}" type="slidenum">
              <a:rPr lang="uk-UA" smtClean="0"/>
              <a:pPr/>
              <a:t>4</a:t>
            </a:fld>
            <a:endParaRPr lang="uk-UA"/>
          </a:p>
        </p:txBody>
      </p:sp>
    </p:spTree>
    <p:extLst>
      <p:ext uri="{BB962C8B-B14F-4D97-AF65-F5344CB8AC3E}">
        <p14:creationId xmlns:p14="http://schemas.microsoft.com/office/powerpoint/2010/main" val="858475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53</a:t>
            </a:fld>
            <a:endParaRPr lang="uk-UA"/>
          </a:p>
        </p:txBody>
      </p:sp>
    </p:spTree>
    <p:extLst>
      <p:ext uri="{BB962C8B-B14F-4D97-AF65-F5344CB8AC3E}">
        <p14:creationId xmlns:p14="http://schemas.microsoft.com/office/powerpoint/2010/main" val="3245148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54</a:t>
            </a:fld>
            <a:endParaRPr lang="uk-UA"/>
          </a:p>
        </p:txBody>
      </p:sp>
    </p:spTree>
    <p:extLst>
      <p:ext uri="{BB962C8B-B14F-4D97-AF65-F5344CB8AC3E}">
        <p14:creationId xmlns:p14="http://schemas.microsoft.com/office/powerpoint/2010/main" val="1527745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55</a:t>
            </a:fld>
            <a:endParaRPr lang="uk-UA"/>
          </a:p>
        </p:txBody>
      </p:sp>
    </p:spTree>
    <p:extLst>
      <p:ext uri="{BB962C8B-B14F-4D97-AF65-F5344CB8AC3E}">
        <p14:creationId xmlns:p14="http://schemas.microsoft.com/office/powerpoint/2010/main" val="3464978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57</a:t>
            </a:fld>
            <a:endParaRPr lang="uk-UA"/>
          </a:p>
        </p:txBody>
      </p:sp>
    </p:spTree>
    <p:extLst>
      <p:ext uri="{BB962C8B-B14F-4D97-AF65-F5344CB8AC3E}">
        <p14:creationId xmlns:p14="http://schemas.microsoft.com/office/powerpoint/2010/main" val="1476399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0488" y="744538"/>
            <a:ext cx="6616700" cy="3722687"/>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58</a:t>
            </a:fld>
            <a:endParaRPr lang="uk-UA"/>
          </a:p>
        </p:txBody>
      </p:sp>
    </p:spTree>
    <p:extLst>
      <p:ext uri="{BB962C8B-B14F-4D97-AF65-F5344CB8AC3E}">
        <p14:creationId xmlns:p14="http://schemas.microsoft.com/office/powerpoint/2010/main" val="2376442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0488" y="744538"/>
            <a:ext cx="6616700" cy="3722687"/>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5</a:t>
            </a:fld>
            <a:endParaRPr lang="uk-UA"/>
          </a:p>
        </p:txBody>
      </p:sp>
    </p:spTree>
    <p:extLst>
      <p:ext uri="{BB962C8B-B14F-4D97-AF65-F5344CB8AC3E}">
        <p14:creationId xmlns:p14="http://schemas.microsoft.com/office/powerpoint/2010/main" val="62303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7AE28DF2-E67E-4EE4-9E99-F613B300E531}" type="slidenum">
              <a:rPr lang="uk-UA" smtClean="0"/>
              <a:pPr/>
              <a:t>6</a:t>
            </a:fld>
            <a:endParaRPr lang="uk-UA"/>
          </a:p>
        </p:txBody>
      </p:sp>
    </p:spTree>
    <p:extLst>
      <p:ext uri="{BB962C8B-B14F-4D97-AF65-F5344CB8AC3E}">
        <p14:creationId xmlns:p14="http://schemas.microsoft.com/office/powerpoint/2010/main" val="1720838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0488" y="744538"/>
            <a:ext cx="6616700" cy="3722687"/>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7</a:t>
            </a:fld>
            <a:endParaRPr lang="uk-UA"/>
          </a:p>
        </p:txBody>
      </p:sp>
    </p:spTree>
    <p:extLst>
      <p:ext uri="{BB962C8B-B14F-4D97-AF65-F5344CB8AC3E}">
        <p14:creationId xmlns:p14="http://schemas.microsoft.com/office/powerpoint/2010/main" val="2877544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0488" y="744538"/>
            <a:ext cx="6616700" cy="3722687"/>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8</a:t>
            </a:fld>
            <a:endParaRPr lang="uk-UA"/>
          </a:p>
        </p:txBody>
      </p:sp>
    </p:spTree>
    <p:extLst>
      <p:ext uri="{BB962C8B-B14F-4D97-AF65-F5344CB8AC3E}">
        <p14:creationId xmlns:p14="http://schemas.microsoft.com/office/powerpoint/2010/main" val="458208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0488" y="744538"/>
            <a:ext cx="6616700" cy="3722687"/>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7AE28DF2-E67E-4EE4-9E99-F613B300E531}" type="slidenum">
              <a:rPr lang="uk-UA" smtClean="0"/>
              <a:pPr/>
              <a:t>10</a:t>
            </a:fld>
            <a:endParaRPr lang="uk-UA"/>
          </a:p>
        </p:txBody>
      </p:sp>
    </p:spTree>
    <p:extLst>
      <p:ext uri="{BB962C8B-B14F-4D97-AF65-F5344CB8AC3E}">
        <p14:creationId xmlns:p14="http://schemas.microsoft.com/office/powerpoint/2010/main" val="3949810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90488" y="744538"/>
            <a:ext cx="6616700" cy="3722687"/>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7AE28DF2-E67E-4EE4-9E99-F613B300E531}" type="slidenum">
              <a:rPr lang="uk-UA" smtClean="0"/>
              <a:pPr/>
              <a:t>12</a:t>
            </a:fld>
            <a:endParaRPr lang="uk-UA"/>
          </a:p>
        </p:txBody>
      </p:sp>
    </p:spTree>
    <p:extLst>
      <p:ext uri="{BB962C8B-B14F-4D97-AF65-F5344CB8AC3E}">
        <p14:creationId xmlns:p14="http://schemas.microsoft.com/office/powerpoint/2010/main" val="3273011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ru-RU"/>
              <a:t>Образец заголовка</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ECBF328-6137-4A20-9A6B-B94298F42692}" type="datetimeFigureOut">
              <a:rPr lang="uk-UA" smtClean="0"/>
              <a:pPr/>
              <a:t>11.12.2023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34AE0C7-2419-4701-A9BB-2A73286E24F2}" type="slidenum">
              <a:rPr lang="uk-UA" smtClean="0"/>
              <a:pPr/>
              <a:t>‹№›</a:t>
            </a:fld>
            <a:endParaRPr lang="uk-UA"/>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CECBF328-6137-4A20-9A6B-B94298F42692}" type="datetimeFigureOut">
              <a:rPr lang="uk-UA" smtClean="0"/>
              <a:pPr/>
              <a:t>11.12.2023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34AE0C7-2419-4701-A9BB-2A73286E24F2}" type="slidenum">
              <a:rPr lang="uk-UA" smtClean="0"/>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ru-RU"/>
              <a:t>Образец заголовка</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ECBF328-6137-4A20-9A6B-B94298F42692}" type="datetimeFigureOut">
              <a:rPr lang="uk-UA" smtClean="0"/>
              <a:pPr/>
              <a:t>11.12.2023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34AE0C7-2419-4701-A9BB-2A73286E24F2}" type="slidenum">
              <a:rPr lang="uk-UA" smtClean="0"/>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CECBF328-6137-4A20-9A6B-B94298F42692}" type="datetimeFigureOut">
              <a:rPr lang="uk-UA" smtClean="0"/>
              <a:pPr/>
              <a:t>11.12.2023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34AE0C7-2419-4701-A9BB-2A73286E24F2}" type="slidenum">
              <a:rPr lang="uk-UA" smtClean="0"/>
              <a:pPr/>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ru-RU"/>
              <a:t>Образец заголовка</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ECBF328-6137-4A20-9A6B-B94298F42692}" type="datetimeFigureOut">
              <a:rPr lang="uk-UA" smtClean="0"/>
              <a:pPr/>
              <a:t>11.12.2023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34AE0C7-2419-4701-A9BB-2A73286E24F2}" type="slidenum">
              <a:rPr lang="uk-UA" smtClean="0"/>
              <a:pPr/>
              <a:t>‹№›</a:t>
            </a:fld>
            <a:endParaRPr lang="uk-UA"/>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ECBF328-6137-4A20-9A6B-B94298F42692}" type="datetimeFigureOut">
              <a:rPr lang="uk-UA" smtClean="0"/>
              <a:pPr/>
              <a:t>11.12.2023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334AE0C7-2419-4701-A9BB-2A73286E24F2}" type="slidenum">
              <a:rPr lang="uk-UA" smtClean="0"/>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ECBF328-6137-4A20-9A6B-B94298F42692}" type="datetimeFigureOut">
              <a:rPr lang="uk-UA" smtClean="0"/>
              <a:pPr/>
              <a:t>11.12.2023</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334AE0C7-2419-4701-A9BB-2A73286E24F2}" type="slidenum">
              <a:rPr lang="uk-UA" smtClean="0"/>
              <a:pPr/>
              <a:t>‹№›</a:t>
            </a:fld>
            <a:endParaRPr lang="uk-UA"/>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CECBF328-6137-4A20-9A6B-B94298F42692}" type="datetimeFigureOut">
              <a:rPr lang="uk-UA" smtClean="0"/>
              <a:pPr/>
              <a:t>11.12.2023</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334AE0C7-2419-4701-A9BB-2A73286E24F2}" type="slidenum">
              <a:rPr lang="uk-UA" smtClean="0"/>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CBF328-6137-4A20-9A6B-B94298F42692}" type="datetimeFigureOut">
              <a:rPr lang="uk-UA" smtClean="0"/>
              <a:pPr/>
              <a:t>11.12.2023</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334AE0C7-2419-4701-A9BB-2A73286E24F2}" type="slidenum">
              <a:rPr lang="uk-UA" smtClean="0"/>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ECBF328-6137-4A20-9A6B-B94298F42692}" type="datetimeFigureOut">
              <a:rPr lang="uk-UA" smtClean="0"/>
              <a:pPr/>
              <a:t>11.12.2023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334AE0C7-2419-4701-A9BB-2A73286E24F2}" type="slidenum">
              <a:rPr lang="uk-UA" smtClean="0"/>
              <a:pPr/>
              <a:t>‹№›</a:t>
            </a:fld>
            <a:endParaRPr lang="uk-UA"/>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ECBF328-6137-4A20-9A6B-B94298F42692}" type="datetimeFigureOut">
              <a:rPr lang="uk-UA" smtClean="0"/>
              <a:pPr/>
              <a:t>11.12.2023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334AE0C7-2419-4701-A9BB-2A73286E24F2}" type="slidenum">
              <a:rPr lang="uk-UA" smtClean="0"/>
              <a:pPr/>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CECBF328-6137-4A20-9A6B-B94298F42692}" type="datetimeFigureOut">
              <a:rPr lang="uk-UA" smtClean="0"/>
              <a:pPr/>
              <a:t>11.12.2023</a:t>
            </a:fld>
            <a:endParaRPr lang="uk-UA"/>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uk-UA"/>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334AE0C7-2419-4701-A9BB-2A73286E24F2}" type="slidenum">
              <a:rPr lang="uk-UA" smtClean="0"/>
              <a:pPr/>
              <a:t>‹№›</a:t>
            </a:fld>
            <a:endParaRPr lang="uk-UA"/>
          </a:p>
        </p:txBody>
      </p:sp>
    </p:spTree>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1.xml"/><Relationship Id="rId7" Type="http://schemas.openxmlformats.org/officeDocument/2006/relationships/image" Target="../media/image11.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0.emf"/><Relationship Id="rId4" Type="http://schemas.openxmlformats.org/officeDocument/2006/relationships/oleObject" Target="../embeddings/oleObject1.bin"/><Relationship Id="rId9" Type="http://schemas.openxmlformats.org/officeDocument/2006/relationships/image" Target="../media/image12.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phwien.ac.at/" TargetMode="External"/><Relationship Id="rId2" Type="http://schemas.openxmlformats.org/officeDocument/2006/relationships/hyperlink" Target="https://oead.at/de/kooperationen/erasmus-mobilitaetsprojekte" TargetMode="External"/><Relationship Id="rId1" Type="http://schemas.openxmlformats.org/officeDocument/2006/relationships/slideLayout" Target="../slideLayouts/slideLayout6.xml"/><Relationship Id="rId4" Type="http://schemas.openxmlformats.org/officeDocument/2006/relationships/hyperlink" Target="https://zli.phwien.ac.a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comments" Target="../comments/comment4.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hyperlink" Target="https://phwien.ac.at/university-college-of-teacher-education/" TargetMode="External"/><Relationship Id="rId2" Type="http://schemas.openxmlformats.org/officeDocument/2006/relationships/hyperlink" Target="https://oead.at/de/kooperationen/erasmus-mobilitaetsprojekte"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pedagogy.lnu.edu.ua/wp-content/uploads/2023/09/IMG-6966426a30f458811de1bd891fac144d-V.jpg"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23592" y="692696"/>
            <a:ext cx="8172400" cy="1440160"/>
          </a:xfrm>
        </p:spPr>
        <p:txBody>
          <a:bodyPr>
            <a:normAutofit fontScale="90000"/>
          </a:bodyPr>
          <a:lstStyle/>
          <a:p>
            <a:r>
              <a:rPr lang="en-US" dirty="0"/>
              <a:t>     </a:t>
            </a:r>
            <a:r>
              <a:rPr lang="uk-UA" dirty="0"/>
              <a:t/>
            </a:r>
            <a:br>
              <a:rPr lang="uk-UA" dirty="0"/>
            </a:br>
            <a:r>
              <a:rPr lang="uk-UA" dirty="0"/>
              <a:t/>
            </a:r>
            <a:br>
              <a:rPr lang="uk-UA" dirty="0"/>
            </a:br>
            <a:r>
              <a:rPr lang="uk-UA" dirty="0"/>
              <a:t>        </a:t>
            </a:r>
            <a:r>
              <a:rPr lang="uk-UA" sz="4900" dirty="0"/>
              <a:t> </a:t>
            </a:r>
            <a:endParaRPr lang="uk-UA" dirty="0"/>
          </a:p>
        </p:txBody>
      </p:sp>
      <p:sp>
        <p:nvSpPr>
          <p:cNvPr id="4" name="Объект 3"/>
          <p:cNvSpPr>
            <a:spLocks noGrp="1"/>
          </p:cNvSpPr>
          <p:nvPr>
            <p:ph sz="half" idx="2"/>
          </p:nvPr>
        </p:nvSpPr>
        <p:spPr>
          <a:xfrm>
            <a:off x="5572491" y="1124745"/>
            <a:ext cx="4574809" cy="5212555"/>
          </a:xfrm>
        </p:spPr>
        <p:txBody>
          <a:bodyPr>
            <a:noAutofit/>
          </a:bodyPr>
          <a:lstStyle/>
          <a:p>
            <a:pPr marL="0" indent="0" algn="ctr">
              <a:spcBef>
                <a:spcPts val="0"/>
              </a:spcBef>
              <a:buNone/>
            </a:pPr>
            <a:r>
              <a:rPr lang="uk-UA" sz="4000" b="1" dirty="0"/>
              <a:t>Звіт </a:t>
            </a:r>
            <a:r>
              <a:rPr lang="en-US" sz="4000" b="1" dirty="0"/>
              <a:t> </a:t>
            </a:r>
            <a:endParaRPr lang="uk-UA" sz="4000" b="1" dirty="0"/>
          </a:p>
          <a:p>
            <a:pPr marL="0" indent="0" algn="ctr">
              <a:spcBef>
                <a:spcPts val="0"/>
              </a:spcBef>
              <a:buNone/>
            </a:pPr>
            <a:r>
              <a:rPr lang="uk-UA" sz="4000" b="1" dirty="0"/>
              <a:t>факультету педагогічної освіти</a:t>
            </a:r>
          </a:p>
          <a:p>
            <a:pPr marL="0" indent="0" algn="ctr">
              <a:spcBef>
                <a:spcPts val="0"/>
              </a:spcBef>
              <a:buNone/>
            </a:pPr>
            <a:r>
              <a:rPr lang="uk-UA" sz="4000" b="1" dirty="0"/>
              <a:t>про наукову роботу </a:t>
            </a:r>
          </a:p>
          <a:p>
            <a:pPr marL="0" indent="0" algn="ctr">
              <a:spcBef>
                <a:spcPts val="0"/>
              </a:spcBef>
              <a:buNone/>
            </a:pPr>
            <a:r>
              <a:rPr lang="uk-UA" sz="4000" b="1" dirty="0"/>
              <a:t>у 20</a:t>
            </a:r>
            <a:r>
              <a:rPr lang="en-US" sz="4000" b="1" dirty="0"/>
              <a:t>2</a:t>
            </a:r>
            <a:r>
              <a:rPr lang="uk-UA" sz="4000" b="1" dirty="0"/>
              <a:t>3 році </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2478" y="1412776"/>
            <a:ext cx="2675564"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Звук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953933749"/>
      </p:ext>
    </p:extLst>
  </p:cSld>
  <p:clrMapOvr>
    <a:masterClrMapping/>
  </p:clrMapOvr>
  <mc:AlternateContent xmlns:mc="http://schemas.openxmlformats.org/markup-compatibility/2006" xmlns:p14="http://schemas.microsoft.com/office/powerpoint/2010/main">
    <mc:Choice Requires="p14">
      <p:transition spd="slow" p14:dur="2000" advTm="2295"/>
    </mc:Choice>
    <mc:Fallback xmlns="">
      <p:transition spd="slow" advTm="2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533400"/>
            <a:ext cx="8147248" cy="571602"/>
          </a:xfrm>
        </p:spPr>
        <p:txBody>
          <a:bodyPr>
            <a:noAutofit/>
          </a:bodyPr>
          <a:lstStyle/>
          <a:p>
            <a:pPr algn="ctr"/>
            <a:r>
              <a:rPr lang="uk-UA" sz="1800" b="1" dirty="0"/>
              <a:t>ЗАХИСТИ   ДИСЕРТАЦІЙ  НА ЗДОБУТТЯ НАУКОВОГО СТУПЕНЯ  КАНДИДАТА ПЕДАГОГІЧНИХ НАУК</a:t>
            </a:r>
          </a:p>
        </p:txBody>
      </p:sp>
      <p:sp>
        <p:nvSpPr>
          <p:cNvPr id="4" name="Объект 3"/>
          <p:cNvSpPr>
            <a:spLocks noGrp="1"/>
          </p:cNvSpPr>
          <p:nvPr>
            <p:ph idx="1"/>
          </p:nvPr>
        </p:nvSpPr>
        <p:spPr>
          <a:xfrm>
            <a:off x="2042251" y="1767840"/>
            <a:ext cx="8253586" cy="4660776"/>
          </a:xfrm>
        </p:spPr>
        <p:txBody>
          <a:bodyPr>
            <a:normAutofit/>
          </a:bodyPr>
          <a:lstStyle/>
          <a:p>
            <a:pPr marL="0" indent="0">
              <a:buNone/>
            </a:pPr>
            <a:endParaRPr lang="uk-UA" dirty="0"/>
          </a:p>
          <a:p>
            <a:pPr lvl="0" algn="ctr">
              <a:buFont typeface="Wingdings" pitchFamily="2" charset="2"/>
              <a:buChar char="q"/>
            </a:pPr>
            <a:endParaRPr lang="uk-UA" sz="5600" dirty="0"/>
          </a:p>
          <a:p>
            <a:pPr marL="0" indent="0">
              <a:buNone/>
            </a:pPr>
            <a:endParaRPr lang="uk-UA" sz="5600" dirty="0"/>
          </a:p>
          <a:p>
            <a:pPr marL="0" indent="0">
              <a:buNone/>
            </a:pPr>
            <a:r>
              <a:rPr lang="uk-UA" sz="5600" dirty="0"/>
              <a:t> </a:t>
            </a:r>
          </a:p>
          <a:p>
            <a:pPr>
              <a:buNone/>
            </a:pPr>
            <a:endParaRPr lang="uk-UA" dirty="0"/>
          </a:p>
          <a:p>
            <a:pPr marL="0" indent="0">
              <a:buNone/>
            </a:pPr>
            <a:endParaRPr lang="uk-UA" dirty="0"/>
          </a:p>
        </p:txBody>
      </p:sp>
      <p:graphicFrame>
        <p:nvGraphicFramePr>
          <p:cNvPr id="17" name="Таблица 16"/>
          <p:cNvGraphicFramePr>
            <a:graphicFrameLocks noGrp="1"/>
          </p:cNvGraphicFramePr>
          <p:nvPr>
            <p:extLst>
              <p:ext uri="{D42A27DB-BD31-4B8C-83A1-F6EECF244321}">
                <p14:modId xmlns:p14="http://schemas.microsoft.com/office/powerpoint/2010/main" val="1603436537"/>
              </p:ext>
            </p:extLst>
          </p:nvPr>
        </p:nvGraphicFramePr>
        <p:xfrm>
          <a:off x="1080120" y="2138680"/>
          <a:ext cx="4929467" cy="4098632"/>
        </p:xfrm>
        <a:graphic>
          <a:graphicData uri="http://schemas.openxmlformats.org/drawingml/2006/table">
            <a:tbl>
              <a:tblPr firstRow="1" bandRow="1">
                <a:tableStyleId>{5C22544A-7EE6-4342-B048-85BDC9FD1C3A}</a:tableStyleId>
              </a:tblPr>
              <a:tblGrid>
                <a:gridCol w="4929467">
                  <a:extLst>
                    <a:ext uri="{9D8B030D-6E8A-4147-A177-3AD203B41FA5}">
                      <a16:colId xmlns:a16="http://schemas.microsoft.com/office/drawing/2014/main" val="20000"/>
                    </a:ext>
                  </a:extLst>
                </a:gridCol>
              </a:tblGrid>
              <a:tr h="4098632">
                <a:tc>
                  <a:txBody>
                    <a:bodyPr/>
                    <a:lstStyle/>
                    <a:p>
                      <a:pPr algn="ctr">
                        <a:lnSpc>
                          <a:spcPct val="100000"/>
                        </a:lnSpc>
                        <a:spcAft>
                          <a:spcPts val="0"/>
                        </a:spcAft>
                      </a:pPr>
                      <a:r>
                        <a:rPr lang="uk-UA" sz="1600" dirty="0">
                          <a:solidFill>
                            <a:srgbClr val="C00000"/>
                          </a:solidFill>
                          <a:effectLst/>
                          <a:latin typeface="+mj-lt"/>
                          <a:ea typeface="Times New Roman" panose="02020603050405020304" pitchFamily="18" charset="0"/>
                          <a:cs typeface="Times New Roman" panose="02020603050405020304" pitchFamily="18" charset="0"/>
                        </a:rPr>
                        <a:t> </a:t>
                      </a:r>
                    </a:p>
                    <a:p>
                      <a:pPr algn="ctr">
                        <a:lnSpc>
                          <a:spcPct val="100000"/>
                        </a:lnSpc>
                        <a:spcAft>
                          <a:spcPts val="0"/>
                        </a:spcAft>
                      </a:pPr>
                      <a:endParaRPr lang="uk-UA" sz="1600" dirty="0">
                        <a:solidFill>
                          <a:srgbClr val="C00000"/>
                        </a:solidFill>
                        <a:effectLst/>
                        <a:latin typeface="+mj-lt"/>
                        <a:ea typeface="Times New Roman" panose="02020603050405020304" pitchFamily="18" charset="0"/>
                        <a:cs typeface="Times New Roman" panose="02020603050405020304" pitchFamily="18" charset="0"/>
                      </a:endParaRPr>
                    </a:p>
                    <a:p>
                      <a:pPr algn="ctr">
                        <a:lnSpc>
                          <a:spcPct val="100000"/>
                        </a:lnSpc>
                        <a:spcAft>
                          <a:spcPts val="0"/>
                        </a:spcAft>
                      </a:pPr>
                      <a:r>
                        <a:rPr lang="uk-UA" sz="1800" b="0" i="0" kern="1200" dirty="0" err="1">
                          <a:solidFill>
                            <a:schemeClr val="lt1"/>
                          </a:solidFill>
                          <a:effectLst/>
                          <a:latin typeface="+mn-lt"/>
                          <a:ea typeface="+mn-ea"/>
                          <a:cs typeface="+mn-cs"/>
                        </a:rPr>
                        <a:t>Асист</a:t>
                      </a:r>
                      <a:r>
                        <a:rPr lang="uk-UA" sz="1800" b="0" i="0" kern="1200" dirty="0">
                          <a:solidFill>
                            <a:schemeClr val="lt1"/>
                          </a:solidFill>
                          <a:effectLst/>
                          <a:latin typeface="+mn-lt"/>
                          <a:ea typeface="+mn-ea"/>
                          <a:cs typeface="+mn-cs"/>
                        </a:rPr>
                        <a:t>. Валентина </a:t>
                      </a:r>
                      <a:r>
                        <a:rPr lang="uk-UA" sz="1800" b="0" i="0" kern="1200" dirty="0" err="1">
                          <a:solidFill>
                            <a:schemeClr val="lt1"/>
                          </a:solidFill>
                          <a:effectLst/>
                          <a:latin typeface="+mn-lt"/>
                          <a:ea typeface="+mn-ea"/>
                          <a:cs typeface="+mn-cs"/>
                        </a:rPr>
                        <a:t>Деленко</a:t>
                      </a:r>
                      <a:r>
                        <a:rPr lang="uk-UA" sz="1800" b="0" i="0" kern="1200" dirty="0">
                          <a:solidFill>
                            <a:schemeClr val="lt1"/>
                          </a:solidFill>
                          <a:effectLst/>
                          <a:latin typeface="+mn-lt"/>
                          <a:ea typeface="+mn-ea"/>
                          <a:cs typeface="+mn-cs"/>
                        </a:rPr>
                        <a:t> </a:t>
                      </a:r>
                    </a:p>
                    <a:p>
                      <a:pPr algn="ctr">
                        <a:lnSpc>
                          <a:spcPct val="100000"/>
                        </a:lnSpc>
                        <a:spcAft>
                          <a:spcPts val="0"/>
                        </a:spcAft>
                      </a:pPr>
                      <a:r>
                        <a:rPr lang="uk-UA" sz="1800" b="0" i="0" kern="1200" dirty="0">
                          <a:solidFill>
                            <a:schemeClr val="lt1"/>
                          </a:solidFill>
                          <a:effectLst/>
                          <a:latin typeface="+mn-lt"/>
                          <a:ea typeface="+mn-ea"/>
                          <a:cs typeface="+mn-cs"/>
                        </a:rPr>
                        <a:t>26 травня 2023 р. на засіданні спеціалізованої Вченої ради у Прикарпатському національному університеті імені Василя Стефаника відбувся успішний захист дисертації "Українська дитяча література як засіб виховання толерантності у дітей дошкільного віку (друга половина ХХ – початок ХХІ ст.)"</a:t>
                      </a:r>
                      <a:r>
                        <a:rPr lang="uk-UA" sz="1600" dirty="0">
                          <a:effectLst/>
                          <a:latin typeface="+mj-lt"/>
                          <a:ea typeface="Times New Roman" panose="02020603050405020304" pitchFamily="18" charset="0"/>
                          <a:cs typeface="Times New Roman" panose="02020603050405020304" pitchFamily="18" charset="0"/>
                        </a:rPr>
                        <a:t> </a:t>
                      </a:r>
                      <a:endParaRPr lang="uk-UA" sz="14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bl>
          </a:graphicData>
        </a:graphic>
      </p:graphicFrame>
      <p:graphicFrame>
        <p:nvGraphicFramePr>
          <p:cNvPr id="3" name="Таблиця 4">
            <a:extLst>
              <a:ext uri="{FF2B5EF4-FFF2-40B4-BE49-F238E27FC236}">
                <a16:creationId xmlns:a16="http://schemas.microsoft.com/office/drawing/2014/main" id="{45C6AB0F-126E-45AF-8B2A-F8458E0A6E9E}"/>
              </a:ext>
            </a:extLst>
          </p:cNvPr>
          <p:cNvGraphicFramePr>
            <a:graphicFrameLocks noGrp="1"/>
          </p:cNvGraphicFramePr>
          <p:nvPr>
            <p:extLst>
              <p:ext uri="{D42A27DB-BD31-4B8C-83A1-F6EECF244321}">
                <p14:modId xmlns:p14="http://schemas.microsoft.com/office/powerpoint/2010/main" val="811527631"/>
              </p:ext>
            </p:extLst>
          </p:nvPr>
        </p:nvGraphicFramePr>
        <p:xfrm>
          <a:off x="3048000" y="1397000"/>
          <a:ext cx="6096000" cy="37084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3582896635"/>
                    </a:ext>
                  </a:extLst>
                </a:gridCol>
              </a:tblGrid>
              <a:tr h="370840">
                <a:tc>
                  <a:txBody>
                    <a:bodyPr/>
                    <a:lstStyle/>
                    <a:p>
                      <a:pPr algn="ctr"/>
                      <a:r>
                        <a:rPr lang="uk-UA" dirty="0"/>
                        <a:t>Співробітники    факультету         </a:t>
                      </a:r>
                    </a:p>
                  </a:txBody>
                  <a:tcPr/>
                </a:tc>
                <a:extLst>
                  <a:ext uri="{0D108BD9-81ED-4DB2-BD59-A6C34878D82A}">
                    <a16:rowId xmlns:a16="http://schemas.microsoft.com/office/drawing/2014/main" val="2320412368"/>
                  </a:ext>
                </a:extLst>
              </a:tr>
            </a:tbl>
          </a:graphicData>
        </a:graphic>
      </p:graphicFrame>
      <p:pic>
        <p:nvPicPr>
          <p:cNvPr id="3074" name="Picture 2">
            <a:extLst>
              <a:ext uri="{FF2B5EF4-FFF2-40B4-BE49-F238E27FC236}">
                <a16:creationId xmlns:a16="http://schemas.microsoft.com/office/drawing/2014/main" id="{E8ECB905-1BA2-416D-9905-F10FBA23E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616" y="1859996"/>
            <a:ext cx="3492000" cy="46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369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На зображенні може бути: 16 людей, люди навчаються, стіл та текст «пресцентр лH IM. BAHA ранка 4»">
            <a:extLst>
              <a:ext uri="{FF2B5EF4-FFF2-40B4-BE49-F238E27FC236}">
                <a16:creationId xmlns:a16="http://schemas.microsoft.com/office/drawing/2014/main" id="{E1DE3EB4-6ED8-4217-8B11-63E3E7B08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23" y="980728"/>
            <a:ext cx="7200000" cy="540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На зображенні може бути: текст">
            <a:extLst>
              <a:ext uri="{FF2B5EF4-FFF2-40B4-BE49-F238E27FC236}">
                <a16:creationId xmlns:a16="http://schemas.microsoft.com/office/drawing/2014/main" id="{2D77F616-06E4-41B3-A4E2-8847C068DD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72" t="30510" r="23638" b="11427"/>
          <a:stretch/>
        </p:blipFill>
        <p:spPr bwMode="auto">
          <a:xfrm>
            <a:off x="7402052" y="349246"/>
            <a:ext cx="3973274" cy="281364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004D7361-ED29-4CA6-BF42-7A40143D57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3" t="15884" r="333" b="17246"/>
          <a:stretch/>
        </p:blipFill>
        <p:spPr bwMode="auto">
          <a:xfrm>
            <a:off x="7462689" y="3284984"/>
            <a:ext cx="3852000" cy="3434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138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a:t>       </a:t>
            </a:r>
            <a:r>
              <a:rPr lang="uk-UA" sz="2800" dirty="0"/>
              <a:t>               </a:t>
            </a:r>
            <a:r>
              <a:rPr lang="uk-UA" sz="2400" b="1" dirty="0"/>
              <a:t>ПІДГОТОВКА КАДРІВ ВИЩОЇ КВАЛІФІКАЦІЇ </a:t>
            </a:r>
          </a:p>
        </p:txBody>
      </p:sp>
      <p:sp>
        <p:nvSpPr>
          <p:cNvPr id="4" name="Текст 2"/>
          <p:cNvSpPr txBox="1">
            <a:spLocks/>
          </p:cNvSpPr>
          <p:nvPr/>
        </p:nvSpPr>
        <p:spPr>
          <a:xfrm>
            <a:off x="1991544" y="1700809"/>
            <a:ext cx="2139696" cy="4243615"/>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uk-UA" sz="1600" b="1" dirty="0"/>
              <a:t> </a:t>
            </a:r>
            <a:endParaRPr lang="uk-UA" sz="1600" dirty="0"/>
          </a:p>
          <a:p>
            <a:endParaRPr lang="en-US" b="1" dirty="0"/>
          </a:p>
          <a:p>
            <a:endParaRPr lang="uk-UA" dirty="0"/>
          </a:p>
        </p:txBody>
      </p:sp>
      <p:sp>
        <p:nvSpPr>
          <p:cNvPr id="5" name="Текст 2"/>
          <p:cNvSpPr txBox="1">
            <a:spLocks/>
          </p:cNvSpPr>
          <p:nvPr/>
        </p:nvSpPr>
        <p:spPr>
          <a:xfrm>
            <a:off x="7548877" y="1619215"/>
            <a:ext cx="2376264" cy="4548415"/>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endParaRPr lang="uk-UA" dirty="0"/>
          </a:p>
        </p:txBody>
      </p:sp>
      <p:sp>
        <p:nvSpPr>
          <p:cNvPr id="6" name="Текст 2"/>
          <p:cNvSpPr txBox="1">
            <a:spLocks/>
          </p:cNvSpPr>
          <p:nvPr/>
        </p:nvSpPr>
        <p:spPr>
          <a:xfrm flipH="1">
            <a:off x="4614098" y="1700807"/>
            <a:ext cx="2310336" cy="4548415"/>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uk-UA" sz="1600" b="1" dirty="0"/>
              <a:t> </a:t>
            </a:r>
            <a:endParaRPr lang="uk-UA" sz="1600" dirty="0"/>
          </a:p>
          <a:p>
            <a:endParaRPr lang="uk-UA" sz="1600" b="1" dirty="0"/>
          </a:p>
          <a:p>
            <a:endParaRPr lang="en-US" sz="1600" b="1" dirty="0"/>
          </a:p>
          <a:p>
            <a:endParaRPr lang="uk-UA" dirty="0"/>
          </a:p>
        </p:txBody>
      </p:sp>
      <p:graphicFrame>
        <p:nvGraphicFramePr>
          <p:cNvPr id="7" name="Таблица 6"/>
          <p:cNvGraphicFramePr>
            <a:graphicFrameLocks noGrp="1"/>
          </p:cNvGraphicFramePr>
          <p:nvPr>
            <p:extLst>
              <p:ext uri="{D42A27DB-BD31-4B8C-83A1-F6EECF244321}">
                <p14:modId xmlns:p14="http://schemas.microsoft.com/office/powerpoint/2010/main" val="1216646205"/>
              </p:ext>
            </p:extLst>
          </p:nvPr>
        </p:nvGraphicFramePr>
        <p:xfrm>
          <a:off x="1415480" y="1916833"/>
          <a:ext cx="3608958" cy="3240360"/>
        </p:xfrm>
        <a:graphic>
          <a:graphicData uri="http://schemas.openxmlformats.org/drawingml/2006/table">
            <a:tbl>
              <a:tblPr firstRow="1" bandRow="1">
                <a:tableStyleId>{5C22544A-7EE6-4342-B048-85BDC9FD1C3A}</a:tableStyleId>
              </a:tblPr>
              <a:tblGrid>
                <a:gridCol w="3608958">
                  <a:extLst>
                    <a:ext uri="{9D8B030D-6E8A-4147-A177-3AD203B41FA5}">
                      <a16:colId xmlns:a16="http://schemas.microsoft.com/office/drawing/2014/main" val="20000"/>
                    </a:ext>
                  </a:extLst>
                </a:gridCol>
              </a:tblGrid>
              <a:tr h="3240360">
                <a:tc>
                  <a:txBody>
                    <a:bodyPr/>
                    <a:lstStyle/>
                    <a:p>
                      <a:pPr marL="342900" indent="-342900">
                        <a:buAutoNum type="arabicPeriod"/>
                      </a:pPr>
                      <a:r>
                        <a:rPr lang="uk-UA" sz="1600" b="1" dirty="0"/>
                        <a:t>Освітньо-наукова програма  підготовки доктора  </a:t>
                      </a:r>
                      <a:r>
                        <a:rPr lang="en-US" sz="1600" b="1" dirty="0"/>
                        <a:t>PhD</a:t>
                      </a:r>
                      <a:endParaRPr lang="uk-UA" sz="1600" b="1" dirty="0"/>
                    </a:p>
                    <a:p>
                      <a:pPr marL="0" indent="0">
                        <a:buNone/>
                      </a:pPr>
                      <a:endParaRPr lang="en-US" sz="1600" b="1" dirty="0"/>
                    </a:p>
                    <a:p>
                      <a:pPr marL="0" indent="0">
                        <a:buNone/>
                      </a:pPr>
                      <a:r>
                        <a:rPr lang="uk-UA" sz="1600" dirty="0"/>
                        <a:t>Спеціальність 011 Освітні, педагогічні науки</a:t>
                      </a:r>
                    </a:p>
                    <a:p>
                      <a:endParaRPr lang="uk-UA" sz="1600" dirty="0"/>
                    </a:p>
                    <a:p>
                      <a:r>
                        <a:rPr lang="uk-UA" sz="1600" dirty="0"/>
                        <a:t>2021 -  4 </a:t>
                      </a:r>
                    </a:p>
                    <a:p>
                      <a:pPr marL="342900" indent="-342900">
                        <a:buAutoNum type="arabicPlain" startAt="2022"/>
                      </a:pPr>
                      <a:r>
                        <a:rPr lang="uk-UA" sz="1600" dirty="0"/>
                        <a:t> -  4</a:t>
                      </a:r>
                    </a:p>
                    <a:p>
                      <a:pPr marL="342900" indent="-342900">
                        <a:buAutoNum type="arabicPlain" startAt="2022"/>
                      </a:pPr>
                      <a:r>
                        <a:rPr lang="uk-UA" sz="1600" dirty="0"/>
                        <a:t> -  5</a:t>
                      </a:r>
                    </a:p>
                    <a:p>
                      <a:endParaRPr lang="uk-UA" dirty="0"/>
                    </a:p>
                  </a:txBody>
                  <a:tcPr/>
                </a:tc>
                <a:extLst>
                  <a:ext uri="{0D108BD9-81ED-4DB2-BD59-A6C34878D82A}">
                    <a16:rowId xmlns:a16="http://schemas.microsoft.com/office/drawing/2014/main" val="10000"/>
                  </a:ext>
                </a:extLst>
              </a:tr>
            </a:tbl>
          </a:graphicData>
        </a:graphic>
      </p:graphicFrame>
      <p:graphicFrame>
        <p:nvGraphicFramePr>
          <p:cNvPr id="10" name="Таблица 9"/>
          <p:cNvGraphicFramePr>
            <a:graphicFrameLocks noGrp="1"/>
          </p:cNvGraphicFramePr>
          <p:nvPr>
            <p:extLst>
              <p:ext uri="{D42A27DB-BD31-4B8C-83A1-F6EECF244321}">
                <p14:modId xmlns:p14="http://schemas.microsoft.com/office/powerpoint/2010/main" val="2810251121"/>
              </p:ext>
            </p:extLst>
          </p:nvPr>
        </p:nvGraphicFramePr>
        <p:xfrm>
          <a:off x="7536160" y="1916832"/>
          <a:ext cx="2592288" cy="3291840"/>
        </p:xfrm>
        <a:graphic>
          <a:graphicData uri="http://schemas.openxmlformats.org/drawingml/2006/table">
            <a:tbl>
              <a:tblPr firstRow="1" bandRow="1">
                <a:tableStyleId>{5C22544A-7EE6-4342-B048-85BDC9FD1C3A}</a:tableStyleId>
              </a:tblPr>
              <a:tblGrid>
                <a:gridCol w="2592288">
                  <a:extLst>
                    <a:ext uri="{9D8B030D-6E8A-4147-A177-3AD203B41FA5}">
                      <a16:colId xmlns:a16="http://schemas.microsoft.com/office/drawing/2014/main" val="20000"/>
                    </a:ext>
                  </a:extLst>
                </a:gridCol>
              </a:tblGrid>
              <a:tr h="3291840">
                <a:tc>
                  <a:txBody>
                    <a:bodyPr/>
                    <a:lstStyle/>
                    <a:p>
                      <a:pPr marL="0" indent="0">
                        <a:buNone/>
                      </a:pPr>
                      <a:r>
                        <a:rPr lang="uk-UA" sz="1400" b="1" dirty="0"/>
                        <a:t>2</a:t>
                      </a:r>
                      <a:r>
                        <a:rPr lang="uk-UA" sz="1400" b="1" baseline="0" dirty="0"/>
                        <a:t>  </a:t>
                      </a:r>
                      <a:r>
                        <a:rPr lang="uk-UA" sz="1600" b="1" dirty="0"/>
                        <a:t>Освітньо-наукова програма  підготовки доктора  </a:t>
                      </a:r>
                      <a:r>
                        <a:rPr lang="en-US" sz="1600" b="1" dirty="0"/>
                        <a:t>PhD</a:t>
                      </a:r>
                    </a:p>
                    <a:p>
                      <a:pPr marL="0" indent="0">
                        <a:buNone/>
                      </a:pPr>
                      <a:endParaRPr lang="uk-UA" sz="1600" dirty="0"/>
                    </a:p>
                    <a:p>
                      <a:pPr marL="0" indent="0">
                        <a:buNone/>
                      </a:pPr>
                      <a:r>
                        <a:rPr lang="uk-UA" sz="1600" dirty="0"/>
                        <a:t>Спеціальність 016 </a:t>
                      </a:r>
                    </a:p>
                    <a:p>
                      <a:pPr marL="0" indent="0">
                        <a:buNone/>
                      </a:pPr>
                      <a:r>
                        <a:rPr lang="uk-UA" sz="1600" dirty="0"/>
                        <a:t>Спеціальна освіта</a:t>
                      </a:r>
                    </a:p>
                    <a:p>
                      <a:pPr marL="0" indent="0">
                        <a:buNone/>
                      </a:pPr>
                      <a:r>
                        <a:rPr lang="uk-UA" sz="1600" dirty="0"/>
                        <a:t>ОНП Психолого-педагогічний супровід осіб з аутизмом </a:t>
                      </a:r>
                    </a:p>
                    <a:p>
                      <a:pPr marL="0" indent="0">
                        <a:buNone/>
                      </a:pPr>
                      <a:endParaRPr lang="uk-UA" sz="1600" dirty="0"/>
                    </a:p>
                    <a:p>
                      <a:pPr marL="0" indent="0">
                        <a:buNone/>
                      </a:pPr>
                      <a:r>
                        <a:rPr lang="uk-UA" sz="1600" dirty="0"/>
                        <a:t>2022 – 3 </a:t>
                      </a:r>
                    </a:p>
                    <a:p>
                      <a:pPr marL="0" indent="0">
                        <a:buNone/>
                      </a:pPr>
                      <a:r>
                        <a:rPr lang="uk-UA" sz="1600" dirty="0"/>
                        <a:t>2023 – 1 </a:t>
                      </a:r>
                    </a:p>
                    <a:p>
                      <a:endParaRPr lang="uk-UA" sz="1600" dirty="0"/>
                    </a:p>
                  </a:txBody>
                  <a:tcPr/>
                </a:tc>
                <a:extLst>
                  <a:ext uri="{0D108BD9-81ED-4DB2-BD59-A6C34878D82A}">
                    <a16:rowId xmlns:a16="http://schemas.microsoft.com/office/drawing/2014/main" val="10000"/>
                  </a:ext>
                </a:extLst>
              </a:tr>
            </a:tbl>
          </a:graphicData>
        </a:graphic>
      </p:graphicFrame>
      <p:pic>
        <p:nvPicPr>
          <p:cNvPr id="2050" name="Picture 2" descr="Підготовка докторів філософії PhD | Кафедра ливарного виробництва">
            <a:extLst>
              <a:ext uri="{FF2B5EF4-FFF2-40B4-BE49-F238E27FC236}">
                <a16:creationId xmlns:a16="http://schemas.microsoft.com/office/drawing/2014/main" id="{B909CB81-7B58-44B8-8A34-B41EAA915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8244" y="1916833"/>
            <a:ext cx="2143125" cy="1750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711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1AA92F-3EB2-45D4-889C-31D0A9B10613}"/>
              </a:ext>
            </a:extLst>
          </p:cNvPr>
          <p:cNvSpPr>
            <a:spLocks noGrp="1"/>
          </p:cNvSpPr>
          <p:nvPr>
            <p:ph type="title"/>
          </p:nvPr>
        </p:nvSpPr>
        <p:spPr/>
        <p:txBody>
          <a:bodyPr>
            <a:normAutofit/>
          </a:bodyPr>
          <a:lstStyle/>
          <a:p>
            <a:r>
              <a:rPr lang="uk-UA" sz="3200" dirty="0"/>
              <a:t>   Публікації: монографії, підручники, навчальні посібники</a:t>
            </a:r>
          </a:p>
        </p:txBody>
      </p:sp>
      <p:graphicFrame>
        <p:nvGraphicFramePr>
          <p:cNvPr id="3" name="Діаграма 2">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3760496670"/>
              </p:ext>
            </p:extLst>
          </p:nvPr>
        </p:nvGraphicFramePr>
        <p:xfrm>
          <a:off x="1199456" y="1524000"/>
          <a:ext cx="9793088" cy="42812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0762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єкт 1"/>
          <p:cNvGraphicFramePr>
            <a:graphicFrameLocks noChangeAspect="1"/>
          </p:cNvGraphicFramePr>
          <p:nvPr>
            <p:extLst>
              <p:ext uri="{D42A27DB-BD31-4B8C-83A1-F6EECF244321}">
                <p14:modId xmlns:p14="http://schemas.microsoft.com/office/powerpoint/2010/main" val="2827656432"/>
              </p:ext>
            </p:extLst>
          </p:nvPr>
        </p:nvGraphicFramePr>
        <p:xfrm>
          <a:off x="4592727" y="728892"/>
          <a:ext cx="3561812" cy="5418139"/>
        </p:xfrm>
        <a:graphic>
          <a:graphicData uri="http://schemas.openxmlformats.org/presentationml/2006/ole">
            <mc:AlternateContent xmlns:mc="http://schemas.openxmlformats.org/markup-compatibility/2006">
              <mc:Choice xmlns:v="urn:schemas-microsoft-com:vml" Requires="v">
                <p:oleObj spid="_x0000_s1034" name="Acrobat Document" r:id="rId4" imgW="5667146" imgH="8019927" progId="Acrobat.Document.DC">
                  <p:embed/>
                </p:oleObj>
              </mc:Choice>
              <mc:Fallback>
                <p:oleObj name="Acrobat Document" r:id="rId4" imgW="5667146" imgH="8019927" progId="Acrobat.Document.DC">
                  <p:embed/>
                  <p:pic>
                    <p:nvPicPr>
                      <p:cNvPr id="0" name=""/>
                      <p:cNvPicPr/>
                      <p:nvPr/>
                    </p:nvPicPr>
                    <p:blipFill>
                      <a:blip r:embed="rId5"/>
                      <a:stretch>
                        <a:fillRect/>
                      </a:stretch>
                    </p:blipFill>
                    <p:spPr>
                      <a:xfrm>
                        <a:off x="4592727" y="728892"/>
                        <a:ext cx="3561812" cy="5418139"/>
                      </a:xfrm>
                      <a:prstGeom prst="rect">
                        <a:avLst/>
                      </a:prstGeom>
                    </p:spPr>
                  </p:pic>
                </p:oleObj>
              </mc:Fallback>
            </mc:AlternateContent>
          </a:graphicData>
        </a:graphic>
      </p:graphicFrame>
      <p:graphicFrame>
        <p:nvGraphicFramePr>
          <p:cNvPr id="3" name="Об'єкт 2"/>
          <p:cNvGraphicFramePr>
            <a:graphicFrameLocks noChangeAspect="1"/>
          </p:cNvGraphicFramePr>
          <p:nvPr>
            <p:extLst>
              <p:ext uri="{D42A27DB-BD31-4B8C-83A1-F6EECF244321}">
                <p14:modId xmlns:p14="http://schemas.microsoft.com/office/powerpoint/2010/main" val="2469112037"/>
              </p:ext>
            </p:extLst>
          </p:nvPr>
        </p:nvGraphicFramePr>
        <p:xfrm>
          <a:off x="8362950" y="647643"/>
          <a:ext cx="3829050" cy="5418138"/>
        </p:xfrm>
        <a:graphic>
          <a:graphicData uri="http://schemas.openxmlformats.org/presentationml/2006/ole">
            <mc:AlternateContent xmlns:mc="http://schemas.openxmlformats.org/markup-compatibility/2006">
              <mc:Choice xmlns:v="urn:schemas-microsoft-com:vml" Requires="v">
                <p:oleObj spid="_x0000_s1035" name="Acrobat Document" r:id="rId6" imgW="5667146" imgH="8019927" progId="Acrobat.Document.DC">
                  <p:embed/>
                </p:oleObj>
              </mc:Choice>
              <mc:Fallback>
                <p:oleObj name="Acrobat Document" r:id="rId6" imgW="5667146" imgH="8019927" progId="Acrobat.Document.DC">
                  <p:embed/>
                  <p:pic>
                    <p:nvPicPr>
                      <p:cNvPr id="0" name=""/>
                      <p:cNvPicPr/>
                      <p:nvPr/>
                    </p:nvPicPr>
                    <p:blipFill>
                      <a:blip r:embed="rId7"/>
                      <a:stretch>
                        <a:fillRect/>
                      </a:stretch>
                    </p:blipFill>
                    <p:spPr>
                      <a:xfrm>
                        <a:off x="8362950" y="647643"/>
                        <a:ext cx="3829050" cy="5418138"/>
                      </a:xfrm>
                      <a:prstGeom prst="rect">
                        <a:avLst/>
                      </a:prstGeom>
                    </p:spPr>
                  </p:pic>
                </p:oleObj>
              </mc:Fallback>
            </mc:AlternateContent>
          </a:graphicData>
        </a:graphic>
      </p:graphicFrame>
      <p:graphicFrame>
        <p:nvGraphicFramePr>
          <p:cNvPr id="6" name="Об'єкт 5"/>
          <p:cNvGraphicFramePr>
            <a:graphicFrameLocks noChangeAspect="1"/>
          </p:cNvGraphicFramePr>
          <p:nvPr>
            <p:extLst>
              <p:ext uri="{D42A27DB-BD31-4B8C-83A1-F6EECF244321}">
                <p14:modId xmlns:p14="http://schemas.microsoft.com/office/powerpoint/2010/main" val="1594221717"/>
              </p:ext>
            </p:extLst>
          </p:nvPr>
        </p:nvGraphicFramePr>
        <p:xfrm>
          <a:off x="555267" y="1268760"/>
          <a:ext cx="3829050" cy="5418138"/>
        </p:xfrm>
        <a:graphic>
          <a:graphicData uri="http://schemas.openxmlformats.org/presentationml/2006/ole">
            <mc:AlternateContent xmlns:mc="http://schemas.openxmlformats.org/markup-compatibility/2006">
              <mc:Choice xmlns:v="urn:schemas-microsoft-com:vml" Requires="v">
                <p:oleObj spid="_x0000_s1036" name="Acrobat Document" r:id="rId8" imgW="5667146" imgH="8019927" progId="Acrobat.Document.DC">
                  <p:embed/>
                </p:oleObj>
              </mc:Choice>
              <mc:Fallback>
                <p:oleObj name="Acrobat Document" r:id="rId8" imgW="5667146" imgH="8019927" progId="Acrobat.Document.DC">
                  <p:embed/>
                  <p:pic>
                    <p:nvPicPr>
                      <p:cNvPr id="0" name=""/>
                      <p:cNvPicPr/>
                      <p:nvPr/>
                    </p:nvPicPr>
                    <p:blipFill>
                      <a:blip r:embed="rId9"/>
                      <a:stretch>
                        <a:fillRect/>
                      </a:stretch>
                    </p:blipFill>
                    <p:spPr>
                      <a:xfrm>
                        <a:off x="555267" y="1268760"/>
                        <a:ext cx="3829050" cy="5418138"/>
                      </a:xfrm>
                      <a:prstGeom prst="rect">
                        <a:avLst/>
                      </a:prstGeom>
                    </p:spPr>
                  </p:pic>
                </p:oleObj>
              </mc:Fallback>
            </mc:AlternateContent>
          </a:graphicData>
        </a:graphic>
      </p:graphicFrame>
    </p:spTree>
    <p:extLst>
      <p:ext uri="{BB962C8B-B14F-4D97-AF65-F5344CB8AC3E}">
        <p14:creationId xmlns:p14="http://schemas.microsoft.com/office/powerpoint/2010/main" val="307874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935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917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48977A-804B-4344-8586-5FD1BE1AB747}"/>
              </a:ext>
            </a:extLst>
          </p:cNvPr>
          <p:cNvSpPr>
            <a:spLocks noGrp="1"/>
          </p:cNvSpPr>
          <p:nvPr>
            <p:ph type="title"/>
          </p:nvPr>
        </p:nvSpPr>
        <p:spPr/>
        <p:txBody>
          <a:bodyPr/>
          <a:lstStyle/>
          <a:p>
            <a:r>
              <a:rPr lang="uk-UA" dirty="0"/>
              <a:t>                  Публікації: наукові статті </a:t>
            </a:r>
          </a:p>
        </p:txBody>
      </p:sp>
      <p:pic>
        <p:nvPicPr>
          <p:cNvPr id="3" name="Рисунок 2">
            <a:extLst>
              <a:ext uri="{FF2B5EF4-FFF2-40B4-BE49-F238E27FC236}">
                <a16:creationId xmlns:a16="http://schemas.microsoft.com/office/drawing/2014/main" id="{07857649-FED1-4AD0-A068-F7C7D77D37A8}"/>
              </a:ext>
            </a:extLst>
          </p:cNvPr>
          <p:cNvPicPr>
            <a:picLocks noChangeAspect="1"/>
          </p:cNvPicPr>
          <p:nvPr/>
        </p:nvPicPr>
        <p:blipFill>
          <a:blip r:embed="rId2"/>
          <a:stretch>
            <a:fillRect/>
          </a:stretch>
        </p:blipFill>
        <p:spPr>
          <a:xfrm>
            <a:off x="4974239" y="2371252"/>
            <a:ext cx="2243522" cy="2115495"/>
          </a:xfrm>
          <a:prstGeom prst="rect">
            <a:avLst/>
          </a:prstGeom>
        </p:spPr>
      </p:pic>
      <p:graphicFrame>
        <p:nvGraphicFramePr>
          <p:cNvPr id="5" name="Діаграма 4">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91759132"/>
              </p:ext>
            </p:extLst>
          </p:nvPr>
        </p:nvGraphicFramePr>
        <p:xfrm>
          <a:off x="1415480" y="1916832"/>
          <a:ext cx="8352928" cy="41764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7351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458986444"/>
              </p:ext>
            </p:extLst>
          </p:nvPr>
        </p:nvGraphicFramePr>
        <p:xfrm>
          <a:off x="1343472" y="545094"/>
          <a:ext cx="3456384" cy="2346960"/>
        </p:xfrm>
        <a:graphic>
          <a:graphicData uri="http://schemas.openxmlformats.org/drawingml/2006/table">
            <a:tbl>
              <a:tblPr firstRow="1" bandRow="1">
                <a:tableStyleId>{5C22544A-7EE6-4342-B048-85BDC9FD1C3A}</a:tableStyleId>
              </a:tblPr>
              <a:tblGrid>
                <a:gridCol w="3456384">
                  <a:extLst>
                    <a:ext uri="{9D8B030D-6E8A-4147-A177-3AD203B41FA5}">
                      <a16:colId xmlns:a16="http://schemas.microsoft.com/office/drawing/2014/main" val="20000"/>
                    </a:ext>
                  </a:extLst>
                </a:gridCol>
              </a:tblGrid>
              <a:tr h="2144119">
                <a:tc>
                  <a:txBody>
                    <a:bodyPr/>
                    <a:lstStyle/>
                    <a:p>
                      <a:endParaRPr lang="uk-UA" sz="2800" dirty="0"/>
                    </a:p>
                    <a:p>
                      <a:r>
                        <a:rPr lang="uk-UA" sz="2000" dirty="0"/>
                        <a:t>Підготовлено та здійснено видання Вісника   Львівського університету Серія Педагогічна. Вип.37 ; </a:t>
                      </a:r>
                      <a:r>
                        <a:rPr lang="uk-UA" sz="2000" dirty="0" err="1"/>
                        <a:t>Вип</a:t>
                      </a:r>
                      <a:r>
                        <a:rPr lang="uk-UA" sz="2000" dirty="0"/>
                        <a:t>. 38</a:t>
                      </a:r>
                    </a:p>
                  </a:txBody>
                  <a:tcPr>
                    <a:solidFill>
                      <a:schemeClr val="bg1">
                        <a:lumMod val="65000"/>
                      </a:schemeClr>
                    </a:solidFill>
                  </a:tcPr>
                </a:tc>
                <a:extLst>
                  <a:ext uri="{0D108BD9-81ED-4DB2-BD59-A6C34878D82A}">
                    <a16:rowId xmlns:a16="http://schemas.microsoft.com/office/drawing/2014/main" val="10000"/>
                  </a:ext>
                </a:extLst>
              </a:tr>
            </a:tbl>
          </a:graphicData>
        </a:graphic>
      </p:graphicFrame>
      <p:sp>
        <p:nvSpPr>
          <p:cNvPr id="3" name="Прямоугольник 2"/>
          <p:cNvSpPr/>
          <p:nvPr/>
        </p:nvSpPr>
        <p:spPr>
          <a:xfrm>
            <a:off x="5375920" y="692696"/>
            <a:ext cx="5832648" cy="3908762"/>
          </a:xfrm>
          <a:prstGeom prst="rect">
            <a:avLst/>
          </a:prstGeom>
          <a:solidFill>
            <a:schemeClr val="tx2">
              <a:lumMod val="20000"/>
              <a:lumOff val="80000"/>
            </a:schemeClr>
          </a:solidFill>
        </p:spPr>
        <p:txBody>
          <a:bodyPr wrap="square">
            <a:spAutoFit/>
          </a:bodyPr>
          <a:lstStyle/>
          <a:p>
            <a:r>
              <a:rPr lang="uk-UA" sz="2000" dirty="0"/>
              <a:t>Видання  відповідно до наказу МОН України від 15.04.2021 р. № 420   включено до Переліку фахових видань України (Категорія «Б») зі спеціальностей 011 Освітні, педагогічні науки, 012 Дошкільна освіта, 013 Початкова освіта, 014 Середня освіта, 015 Професійна освіта, 016 Спеціальна освіта, 231 Соціальна робота</a:t>
            </a:r>
          </a:p>
          <a:p>
            <a:endParaRPr lang="uk-UA" sz="2000" dirty="0"/>
          </a:p>
          <a:p>
            <a:r>
              <a:rPr lang="uk-UA" sz="2000" dirty="0"/>
              <a:t>Ведеться підготовка до реєстрації Вісника на платформі </a:t>
            </a:r>
            <a:r>
              <a:rPr lang="en-US" sz="2400" b="0" i="0" dirty="0">
                <a:solidFill>
                  <a:srgbClr val="202124"/>
                </a:solidFill>
                <a:effectLst/>
                <a:latin typeface="Google Sans"/>
              </a:rPr>
              <a:t>Index Copernicus International (ICI) </a:t>
            </a:r>
            <a:endParaRPr lang="uk-UA" sz="2400" dirty="0"/>
          </a:p>
          <a:p>
            <a:endParaRPr lang="uk-UA" sz="2000"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9536" y="3053947"/>
            <a:ext cx="2586049" cy="3277825"/>
          </a:xfrm>
          <a:prstGeom prst="rect">
            <a:avLst/>
          </a:prstGeom>
        </p:spPr>
      </p:pic>
    </p:spTree>
    <p:extLst>
      <p:ext uri="{BB962C8B-B14F-4D97-AF65-F5344CB8AC3E}">
        <p14:creationId xmlns:p14="http://schemas.microsoft.com/office/powerpoint/2010/main" val="543628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            Науково-навчальні лабораторії </a:t>
            </a:r>
          </a:p>
        </p:txBody>
      </p:sp>
      <p:graphicFrame>
        <p:nvGraphicFramePr>
          <p:cNvPr id="3" name="Таблиця 2"/>
          <p:cNvGraphicFramePr>
            <a:graphicFrameLocks noGrp="1"/>
          </p:cNvGraphicFramePr>
          <p:nvPr>
            <p:extLst>
              <p:ext uri="{D42A27DB-BD31-4B8C-83A1-F6EECF244321}">
                <p14:modId xmlns:p14="http://schemas.microsoft.com/office/powerpoint/2010/main" val="2423839153"/>
              </p:ext>
            </p:extLst>
          </p:nvPr>
        </p:nvGraphicFramePr>
        <p:xfrm>
          <a:off x="1497832" y="1524000"/>
          <a:ext cx="3816424" cy="3797856"/>
        </p:xfrm>
        <a:graphic>
          <a:graphicData uri="http://schemas.openxmlformats.org/drawingml/2006/table">
            <a:tbl>
              <a:tblPr firstRow="1" bandRow="1">
                <a:tableStyleId>{5C22544A-7EE6-4342-B048-85BDC9FD1C3A}</a:tableStyleId>
              </a:tblPr>
              <a:tblGrid>
                <a:gridCol w="3816424">
                  <a:extLst>
                    <a:ext uri="{9D8B030D-6E8A-4147-A177-3AD203B41FA5}">
                      <a16:colId xmlns:a16="http://schemas.microsoft.com/office/drawing/2014/main" val="3118538897"/>
                    </a:ext>
                  </a:extLst>
                </a:gridCol>
              </a:tblGrid>
              <a:tr h="3797856">
                <a:tc>
                  <a:txBody>
                    <a:bodyPr/>
                    <a:lstStyle/>
                    <a:p>
                      <a:r>
                        <a:rPr lang="uk-UA" dirty="0"/>
                        <a:t>Науково-навчальна лабораторія  музейної педагогіки</a:t>
                      </a:r>
                      <a:r>
                        <a:rPr lang="uk-UA" baseline="0" dirty="0"/>
                        <a:t>  </a:t>
                      </a:r>
                    </a:p>
                    <a:p>
                      <a:endParaRPr lang="uk-UA" baseline="0" dirty="0"/>
                    </a:p>
                    <a:p>
                      <a:r>
                        <a:rPr lang="uk-UA" b="0" dirty="0"/>
                        <a:t>Лабораторія створена з метою розробки теоретико-практичних аспектів музейної педагогіки - міждисциплінарного освітнього-наукового напряму та проведення  науково-педагогічних досліджень пріоритетних напрямів цієї галузі знань</a:t>
                      </a:r>
                      <a:r>
                        <a:rPr lang="uk-UA" b="0" baseline="0" dirty="0"/>
                        <a:t>. </a:t>
                      </a:r>
                      <a:endParaRPr lang="uk-UA" b="0" dirty="0"/>
                    </a:p>
                  </a:txBody>
                  <a:tcPr/>
                </a:tc>
                <a:extLst>
                  <a:ext uri="{0D108BD9-81ED-4DB2-BD59-A6C34878D82A}">
                    <a16:rowId xmlns:a16="http://schemas.microsoft.com/office/drawing/2014/main" val="417334086"/>
                  </a:ext>
                </a:extLst>
              </a:tr>
            </a:tbl>
          </a:graphicData>
        </a:graphic>
      </p:graphicFrame>
      <p:graphicFrame>
        <p:nvGraphicFramePr>
          <p:cNvPr id="4" name="Таблиця 3"/>
          <p:cNvGraphicFramePr>
            <a:graphicFrameLocks noGrp="1"/>
          </p:cNvGraphicFramePr>
          <p:nvPr>
            <p:extLst>
              <p:ext uri="{D42A27DB-BD31-4B8C-83A1-F6EECF244321}">
                <p14:modId xmlns:p14="http://schemas.microsoft.com/office/powerpoint/2010/main" val="2765297954"/>
              </p:ext>
            </p:extLst>
          </p:nvPr>
        </p:nvGraphicFramePr>
        <p:xfrm>
          <a:off x="6240016" y="1664257"/>
          <a:ext cx="3970784" cy="3657600"/>
        </p:xfrm>
        <a:graphic>
          <a:graphicData uri="http://schemas.openxmlformats.org/drawingml/2006/table">
            <a:tbl>
              <a:tblPr firstRow="1" bandRow="1">
                <a:tableStyleId>{5C22544A-7EE6-4342-B048-85BDC9FD1C3A}</a:tableStyleId>
              </a:tblPr>
              <a:tblGrid>
                <a:gridCol w="3970784">
                  <a:extLst>
                    <a:ext uri="{9D8B030D-6E8A-4147-A177-3AD203B41FA5}">
                      <a16:colId xmlns:a16="http://schemas.microsoft.com/office/drawing/2014/main" val="2403883265"/>
                    </a:ext>
                  </a:extLst>
                </a:gridCol>
              </a:tblGrid>
              <a:tr h="3657600">
                <a:tc>
                  <a:txBody>
                    <a:bodyPr/>
                    <a:lstStyle/>
                    <a:p>
                      <a:r>
                        <a:rPr lang="uk-UA" dirty="0"/>
                        <a:t> Навчально-наукова</a:t>
                      </a:r>
                      <a:r>
                        <a:rPr lang="uk-UA" baseline="0" dirty="0"/>
                        <a:t> лабораторія Нової української школи</a:t>
                      </a:r>
                    </a:p>
                    <a:p>
                      <a:endParaRPr lang="uk-UA" baseline="0" dirty="0"/>
                    </a:p>
                    <a:p>
                      <a:endParaRPr lang="uk-UA" baseline="0" dirty="0"/>
                    </a:p>
                    <a:p>
                      <a:r>
                        <a:rPr lang="ru-RU" sz="1800" b="0" i="0" kern="1200" baseline="0" dirty="0" err="1">
                          <a:solidFill>
                            <a:schemeClr val="lt1"/>
                          </a:solidFill>
                          <a:effectLst/>
                          <a:latin typeface="+mn-lt"/>
                          <a:ea typeface="+mn-ea"/>
                          <a:cs typeface="+mn-cs"/>
                        </a:rPr>
                        <a:t>Лабораторія</a:t>
                      </a:r>
                      <a:r>
                        <a:rPr lang="ru-RU" sz="1800" b="0" i="0" kern="1200" baseline="0" dirty="0">
                          <a:solidFill>
                            <a:schemeClr val="lt1"/>
                          </a:solidFill>
                          <a:effectLst/>
                          <a:latin typeface="+mn-lt"/>
                          <a:ea typeface="+mn-ea"/>
                          <a:cs typeface="+mn-cs"/>
                        </a:rPr>
                        <a:t> створена  з  метою  </a:t>
                      </a:r>
                      <a:r>
                        <a:rPr lang="ru-RU" sz="1800" b="0" i="0" kern="1200" dirty="0">
                          <a:solidFill>
                            <a:schemeClr val="lt1"/>
                          </a:solidFill>
                          <a:effectLst/>
                          <a:latin typeface="+mn-lt"/>
                          <a:ea typeface="+mn-ea"/>
                          <a:cs typeface="+mn-cs"/>
                        </a:rPr>
                        <a:t> </a:t>
                      </a:r>
                      <a:r>
                        <a:rPr lang="ru-RU" sz="1800" b="0" i="0" kern="1200" dirty="0" err="1">
                          <a:solidFill>
                            <a:schemeClr val="lt1"/>
                          </a:solidFill>
                          <a:effectLst/>
                          <a:latin typeface="+mn-lt"/>
                          <a:ea typeface="+mn-ea"/>
                          <a:cs typeface="+mn-cs"/>
                        </a:rPr>
                        <a:t>підвищення</a:t>
                      </a:r>
                      <a:r>
                        <a:rPr lang="ru-RU" sz="1800" b="0" i="0" kern="1200" dirty="0">
                          <a:solidFill>
                            <a:schemeClr val="lt1"/>
                          </a:solidFill>
                          <a:effectLst/>
                          <a:latin typeface="+mn-lt"/>
                          <a:ea typeface="+mn-ea"/>
                          <a:cs typeface="+mn-cs"/>
                        </a:rPr>
                        <a:t> </a:t>
                      </a:r>
                      <a:r>
                        <a:rPr lang="ru-RU" sz="1800" b="0" i="0" kern="1200" dirty="0" err="1">
                          <a:solidFill>
                            <a:schemeClr val="lt1"/>
                          </a:solidFill>
                          <a:effectLst/>
                          <a:latin typeface="+mn-lt"/>
                          <a:ea typeface="+mn-ea"/>
                          <a:cs typeface="+mn-cs"/>
                        </a:rPr>
                        <a:t>якості</a:t>
                      </a:r>
                      <a:r>
                        <a:rPr lang="ru-RU" sz="1800" b="0" i="0" kern="1200" dirty="0">
                          <a:solidFill>
                            <a:schemeClr val="lt1"/>
                          </a:solidFill>
                          <a:effectLst/>
                          <a:latin typeface="+mn-lt"/>
                          <a:ea typeface="+mn-ea"/>
                          <a:cs typeface="+mn-cs"/>
                        </a:rPr>
                        <a:t> </a:t>
                      </a:r>
                      <a:r>
                        <a:rPr lang="ru-RU" sz="1800" b="0" i="0" kern="1200" dirty="0" err="1">
                          <a:solidFill>
                            <a:schemeClr val="lt1"/>
                          </a:solidFill>
                          <a:effectLst/>
                          <a:latin typeface="+mn-lt"/>
                          <a:ea typeface="+mn-ea"/>
                          <a:cs typeface="+mn-cs"/>
                        </a:rPr>
                        <a:t>теоретичної</a:t>
                      </a:r>
                      <a:r>
                        <a:rPr lang="ru-RU" sz="1800" b="0" i="0" kern="1200" dirty="0">
                          <a:solidFill>
                            <a:schemeClr val="lt1"/>
                          </a:solidFill>
                          <a:effectLst/>
                          <a:latin typeface="+mn-lt"/>
                          <a:ea typeface="+mn-ea"/>
                          <a:cs typeface="+mn-cs"/>
                        </a:rPr>
                        <a:t> та </a:t>
                      </a:r>
                      <a:r>
                        <a:rPr lang="ru-RU" sz="1800" b="0" i="0" kern="1200" dirty="0" err="1">
                          <a:solidFill>
                            <a:schemeClr val="lt1"/>
                          </a:solidFill>
                          <a:effectLst/>
                          <a:latin typeface="+mn-lt"/>
                          <a:ea typeface="+mn-ea"/>
                          <a:cs typeface="+mn-cs"/>
                        </a:rPr>
                        <a:t>практичної</a:t>
                      </a:r>
                      <a:r>
                        <a:rPr lang="ru-RU" sz="1800" b="0" i="0" kern="1200" dirty="0">
                          <a:solidFill>
                            <a:schemeClr val="lt1"/>
                          </a:solidFill>
                          <a:effectLst/>
                          <a:latin typeface="+mn-lt"/>
                          <a:ea typeface="+mn-ea"/>
                          <a:cs typeface="+mn-cs"/>
                        </a:rPr>
                        <a:t> </a:t>
                      </a:r>
                      <a:r>
                        <a:rPr lang="ru-RU" sz="1800" b="0" i="0" kern="1200" dirty="0" err="1">
                          <a:solidFill>
                            <a:schemeClr val="lt1"/>
                          </a:solidFill>
                          <a:effectLst/>
                          <a:latin typeface="+mn-lt"/>
                          <a:ea typeface="+mn-ea"/>
                          <a:cs typeface="+mn-cs"/>
                        </a:rPr>
                        <a:t>підготовки</a:t>
                      </a:r>
                      <a:r>
                        <a:rPr lang="ru-RU" sz="1800" b="0" i="0" kern="1200" dirty="0">
                          <a:solidFill>
                            <a:schemeClr val="lt1"/>
                          </a:solidFill>
                          <a:effectLst/>
                          <a:latin typeface="+mn-lt"/>
                          <a:ea typeface="+mn-ea"/>
                          <a:cs typeface="+mn-cs"/>
                        </a:rPr>
                        <a:t> </a:t>
                      </a:r>
                      <a:r>
                        <a:rPr lang="ru-RU" sz="1800" b="0" i="0" kern="1200" dirty="0" err="1">
                          <a:solidFill>
                            <a:schemeClr val="lt1"/>
                          </a:solidFill>
                          <a:effectLst/>
                          <a:latin typeface="+mn-lt"/>
                          <a:ea typeface="+mn-ea"/>
                          <a:cs typeface="+mn-cs"/>
                        </a:rPr>
                        <a:t>фахівців</a:t>
                      </a:r>
                      <a:r>
                        <a:rPr lang="ru-RU" sz="1800" b="0" i="0" kern="1200" dirty="0">
                          <a:solidFill>
                            <a:schemeClr val="lt1"/>
                          </a:solidFill>
                          <a:effectLst/>
                          <a:latin typeface="+mn-lt"/>
                          <a:ea typeface="+mn-ea"/>
                          <a:cs typeface="+mn-cs"/>
                        </a:rPr>
                        <a:t> для </a:t>
                      </a:r>
                      <a:r>
                        <a:rPr lang="ru-RU" sz="1800" b="0" i="0" kern="1200" dirty="0" err="1">
                          <a:solidFill>
                            <a:schemeClr val="lt1"/>
                          </a:solidFill>
                          <a:effectLst/>
                          <a:latin typeface="+mn-lt"/>
                          <a:ea typeface="+mn-ea"/>
                          <a:cs typeface="+mn-cs"/>
                        </a:rPr>
                        <a:t>роботи</a:t>
                      </a:r>
                      <a:r>
                        <a:rPr lang="ru-RU" sz="1800" b="0" i="0" kern="1200" dirty="0">
                          <a:solidFill>
                            <a:schemeClr val="lt1"/>
                          </a:solidFill>
                          <a:effectLst/>
                          <a:latin typeface="+mn-lt"/>
                          <a:ea typeface="+mn-ea"/>
                          <a:cs typeface="+mn-cs"/>
                        </a:rPr>
                        <a:t>  в </a:t>
                      </a:r>
                      <a:r>
                        <a:rPr lang="ru-RU" sz="1800" b="0" i="0" kern="1200" dirty="0" err="1">
                          <a:solidFill>
                            <a:schemeClr val="lt1"/>
                          </a:solidFill>
                          <a:effectLst/>
                          <a:latin typeface="+mn-lt"/>
                          <a:ea typeface="+mn-ea"/>
                          <a:cs typeface="+mn-cs"/>
                        </a:rPr>
                        <a:t>умовах</a:t>
                      </a:r>
                      <a:r>
                        <a:rPr lang="ru-RU" sz="1800" b="0" i="0" kern="1200" dirty="0">
                          <a:solidFill>
                            <a:schemeClr val="lt1"/>
                          </a:solidFill>
                          <a:effectLst/>
                          <a:latin typeface="+mn-lt"/>
                          <a:ea typeface="+mn-ea"/>
                          <a:cs typeface="+mn-cs"/>
                        </a:rPr>
                        <a:t> </a:t>
                      </a:r>
                      <a:r>
                        <a:rPr lang="ru-RU" sz="1800" b="0" i="0" kern="1200" dirty="0" err="1">
                          <a:solidFill>
                            <a:schemeClr val="lt1"/>
                          </a:solidFill>
                          <a:effectLst/>
                          <a:latin typeface="+mn-lt"/>
                          <a:ea typeface="+mn-ea"/>
                          <a:cs typeface="+mn-cs"/>
                        </a:rPr>
                        <a:t>Нової</a:t>
                      </a:r>
                      <a:r>
                        <a:rPr lang="ru-RU" sz="1800" b="0" i="0" kern="1200" dirty="0">
                          <a:solidFill>
                            <a:schemeClr val="lt1"/>
                          </a:solidFill>
                          <a:effectLst/>
                          <a:latin typeface="+mn-lt"/>
                          <a:ea typeface="+mn-ea"/>
                          <a:cs typeface="+mn-cs"/>
                        </a:rPr>
                        <a:t> </a:t>
                      </a:r>
                      <a:r>
                        <a:rPr lang="ru-RU" sz="1800" b="0" i="0" kern="1200" dirty="0" err="1">
                          <a:solidFill>
                            <a:schemeClr val="lt1"/>
                          </a:solidFill>
                          <a:effectLst/>
                          <a:latin typeface="+mn-lt"/>
                          <a:ea typeface="+mn-ea"/>
                          <a:cs typeface="+mn-cs"/>
                        </a:rPr>
                        <a:t>української</a:t>
                      </a:r>
                      <a:r>
                        <a:rPr lang="ru-RU" sz="1800" b="0" i="0" kern="1200" dirty="0">
                          <a:solidFill>
                            <a:schemeClr val="lt1"/>
                          </a:solidFill>
                          <a:effectLst/>
                          <a:latin typeface="+mn-lt"/>
                          <a:ea typeface="+mn-ea"/>
                          <a:cs typeface="+mn-cs"/>
                        </a:rPr>
                        <a:t> </a:t>
                      </a:r>
                      <a:r>
                        <a:rPr lang="ru-RU" sz="1800" b="0" i="0" kern="1200" dirty="0" err="1">
                          <a:solidFill>
                            <a:schemeClr val="lt1"/>
                          </a:solidFill>
                          <a:effectLst/>
                          <a:latin typeface="+mn-lt"/>
                          <a:ea typeface="+mn-ea"/>
                          <a:cs typeface="+mn-cs"/>
                        </a:rPr>
                        <a:t>школи</a:t>
                      </a:r>
                      <a:r>
                        <a:rPr lang="ru-RU" sz="1800" b="0" i="0" kern="1200" dirty="0">
                          <a:solidFill>
                            <a:schemeClr val="lt1"/>
                          </a:solidFill>
                          <a:effectLst/>
                          <a:latin typeface="+mn-lt"/>
                          <a:ea typeface="+mn-ea"/>
                          <a:cs typeface="+mn-cs"/>
                        </a:rPr>
                        <a:t>.</a:t>
                      </a:r>
                      <a:endParaRPr lang="uk-UA" baseline="0" dirty="0"/>
                    </a:p>
                    <a:p>
                      <a:endParaRPr lang="uk-UA" dirty="0"/>
                    </a:p>
                  </a:txBody>
                  <a:tcPr/>
                </a:tc>
                <a:extLst>
                  <a:ext uri="{0D108BD9-81ED-4DB2-BD59-A6C34878D82A}">
                    <a16:rowId xmlns:a16="http://schemas.microsoft.com/office/drawing/2014/main" val="3856988362"/>
                  </a:ext>
                </a:extLst>
              </a:tr>
            </a:tbl>
          </a:graphicData>
        </a:graphic>
      </p:graphicFrame>
    </p:spTree>
    <p:extLst>
      <p:ext uri="{BB962C8B-B14F-4D97-AF65-F5344CB8AC3E}">
        <p14:creationId xmlns:p14="http://schemas.microsoft.com/office/powerpoint/2010/main" val="4197203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416" y="548679"/>
            <a:ext cx="10226276" cy="499615"/>
          </a:xfrm>
        </p:spPr>
        <p:txBody>
          <a:bodyPr>
            <a:noAutofit/>
          </a:bodyPr>
          <a:lstStyle/>
          <a:p>
            <a:r>
              <a:rPr lang="uk-UA" sz="2400" b="1" dirty="0"/>
              <a:t>        Факультет педагогічної освіти: Загальна характеристика </a:t>
            </a:r>
          </a:p>
        </p:txBody>
      </p:sp>
      <p:sp>
        <p:nvSpPr>
          <p:cNvPr id="4" name="Объект 3"/>
          <p:cNvSpPr>
            <a:spLocks noGrp="1"/>
          </p:cNvSpPr>
          <p:nvPr>
            <p:ph sz="half" idx="2"/>
          </p:nvPr>
        </p:nvSpPr>
        <p:spPr>
          <a:xfrm>
            <a:off x="5519936" y="1484410"/>
            <a:ext cx="4320480" cy="4644001"/>
          </a:xfrm>
        </p:spPr>
        <p:txBody>
          <a:bodyPr>
            <a:normAutofit/>
          </a:bodyPr>
          <a:lstStyle/>
          <a:p>
            <a:pPr marL="0" indent="0">
              <a:spcBef>
                <a:spcPts val="0"/>
              </a:spcBef>
              <a:buNone/>
            </a:pPr>
            <a:r>
              <a:rPr lang="uk-UA" sz="2400" b="1" dirty="0">
                <a:solidFill>
                  <a:srgbClr val="FF0000"/>
                </a:solidFill>
              </a:rPr>
              <a:t> </a:t>
            </a:r>
          </a:p>
          <a:p>
            <a:pPr marL="0" indent="0">
              <a:spcBef>
                <a:spcPts val="0"/>
              </a:spcBef>
              <a:buNone/>
            </a:pPr>
            <a:endParaRPr lang="uk-UA" sz="2400" b="1" dirty="0"/>
          </a:p>
        </p:txBody>
      </p:sp>
      <p:sp>
        <p:nvSpPr>
          <p:cNvPr id="6" name="Прямокутник 5"/>
          <p:cNvSpPr/>
          <p:nvPr/>
        </p:nvSpPr>
        <p:spPr>
          <a:xfrm>
            <a:off x="6240016" y="1324823"/>
            <a:ext cx="4825676" cy="4247317"/>
          </a:xfrm>
          <a:prstGeom prst="rect">
            <a:avLst/>
          </a:prstGeom>
        </p:spPr>
        <p:txBody>
          <a:bodyPr wrap="square">
            <a:spAutoFit/>
          </a:bodyPr>
          <a:lstStyle/>
          <a:p>
            <a:r>
              <a:rPr lang="uk-UA" b="1" dirty="0"/>
              <a:t>Рік заснування  - 2015</a:t>
            </a:r>
          </a:p>
          <a:p>
            <a:r>
              <a:rPr lang="uk-UA" b="1" dirty="0"/>
              <a:t>Кількість кафедр  - 5</a:t>
            </a:r>
          </a:p>
          <a:p>
            <a:r>
              <a:rPr lang="uk-UA" b="1" dirty="0"/>
              <a:t>Кількість студентів </a:t>
            </a:r>
          </a:p>
          <a:p>
            <a:r>
              <a:rPr lang="uk-UA" b="1" dirty="0"/>
              <a:t>(станом на </a:t>
            </a:r>
          </a:p>
          <a:p>
            <a:r>
              <a:rPr lang="uk-UA" b="1" dirty="0"/>
              <a:t>1.12.2023 р.)  - 1159</a:t>
            </a:r>
          </a:p>
          <a:p>
            <a:pPr>
              <a:buFont typeface="Wingdings" panose="05000000000000000000" pitchFamily="2" charset="2"/>
              <a:buChar char="v"/>
            </a:pPr>
            <a:r>
              <a:rPr lang="uk-UA" dirty="0"/>
              <a:t>Денна форма – 718</a:t>
            </a:r>
          </a:p>
          <a:p>
            <a:pPr>
              <a:buFont typeface="Wingdings" panose="05000000000000000000" pitchFamily="2" charset="2"/>
              <a:buChar char="v"/>
            </a:pPr>
            <a:r>
              <a:rPr lang="uk-UA" dirty="0"/>
              <a:t>Заочна форма – 441</a:t>
            </a:r>
          </a:p>
          <a:p>
            <a:r>
              <a:rPr lang="uk-UA" b="1" dirty="0"/>
              <a:t>ОР «Бакалавр» -</a:t>
            </a:r>
            <a:r>
              <a:rPr lang="en-US" b="1" dirty="0"/>
              <a:t> </a:t>
            </a:r>
            <a:r>
              <a:rPr lang="uk-UA" b="1" dirty="0"/>
              <a:t> 908</a:t>
            </a:r>
          </a:p>
          <a:p>
            <a:r>
              <a:rPr lang="uk-UA" b="1" dirty="0"/>
              <a:t>ОР «Магістр»  -    251</a:t>
            </a:r>
          </a:p>
          <a:p>
            <a:r>
              <a:rPr lang="uk-UA" dirty="0"/>
              <a:t>Кількість ставок НПП – </a:t>
            </a:r>
            <a:r>
              <a:rPr lang="uk-UA" b="1" dirty="0"/>
              <a:t>109,75</a:t>
            </a:r>
          </a:p>
          <a:p>
            <a:r>
              <a:rPr lang="uk-UA" b="1" dirty="0"/>
              <a:t>Кількість  викладачів –  116 ( з них  на шт. основі – 85;  </a:t>
            </a:r>
          </a:p>
          <a:p>
            <a:r>
              <a:rPr lang="uk-UA" b="1" dirty="0"/>
              <a:t>з них:</a:t>
            </a:r>
          </a:p>
          <a:p>
            <a:r>
              <a:rPr lang="uk-UA" b="1" dirty="0"/>
              <a:t>Докторів наук - 11 </a:t>
            </a:r>
          </a:p>
          <a:p>
            <a:r>
              <a:rPr lang="uk-UA" b="1" dirty="0"/>
              <a:t>Кандидатів наук  -  42</a:t>
            </a:r>
            <a:endParaRPr lang="uk-UA" dirty="0"/>
          </a:p>
        </p:txBody>
      </p:sp>
      <p:pic>
        <p:nvPicPr>
          <p:cNvPr id="9" name="Рисунок 8">
            <a:extLst>
              <a:ext uri="{FF2B5EF4-FFF2-40B4-BE49-F238E27FC236}">
                <a16:creationId xmlns:a16="http://schemas.microsoft.com/office/drawing/2014/main" id="{24AF6D67-47B7-45B6-9409-1A3495F66282}"/>
              </a:ext>
            </a:extLst>
          </p:cNvPr>
          <p:cNvPicPr>
            <a:picLocks noChangeAspect="1"/>
          </p:cNvPicPr>
          <p:nvPr/>
        </p:nvPicPr>
        <p:blipFill rotWithShape="1">
          <a:blip r:embed="rId3">
            <a:extLst>
              <a:ext uri="{28A0092B-C50C-407E-A947-70E740481C1C}">
                <a14:useLocalDpi xmlns:a14="http://schemas.microsoft.com/office/drawing/2010/main" val="0"/>
              </a:ext>
            </a:extLst>
          </a:blip>
          <a:srcRect l="14111" t="13156" r="8494" b="25142"/>
          <a:stretch/>
        </p:blipFill>
        <p:spPr>
          <a:xfrm>
            <a:off x="1126308" y="1469880"/>
            <a:ext cx="3927012" cy="4644000"/>
          </a:xfrm>
          <a:prstGeom prst="rect">
            <a:avLst/>
          </a:prstGeom>
        </p:spPr>
      </p:pic>
    </p:spTree>
    <p:extLst>
      <p:ext uri="{BB962C8B-B14F-4D97-AF65-F5344CB8AC3E}">
        <p14:creationId xmlns:p14="http://schemas.microsoft.com/office/powerpoint/2010/main" val="889889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45604C-2F26-4C26-8178-D5F8AA498319}"/>
              </a:ext>
            </a:extLst>
          </p:cNvPr>
          <p:cNvSpPr>
            <a:spLocks noGrp="1"/>
          </p:cNvSpPr>
          <p:nvPr>
            <p:ph type="title"/>
          </p:nvPr>
        </p:nvSpPr>
        <p:spPr>
          <a:xfrm>
            <a:off x="1981200" y="533400"/>
            <a:ext cx="8229600" cy="375320"/>
          </a:xfrm>
        </p:spPr>
        <p:txBody>
          <a:bodyPr>
            <a:normAutofit fontScale="90000"/>
          </a:bodyPr>
          <a:lstStyle/>
          <a:p>
            <a:r>
              <a:rPr lang="en-US" dirty="0"/>
              <a:t>  </a:t>
            </a:r>
            <a:r>
              <a:rPr lang="uk-UA" dirty="0"/>
              <a:t>                     </a:t>
            </a:r>
            <a:r>
              <a:rPr lang="en-US" dirty="0"/>
              <a:t> </a:t>
            </a:r>
            <a:r>
              <a:rPr lang="uk-UA" sz="3100" dirty="0"/>
              <a:t>Міжнародна співпраця </a:t>
            </a:r>
          </a:p>
        </p:txBody>
      </p:sp>
      <p:graphicFrame>
        <p:nvGraphicFramePr>
          <p:cNvPr id="3" name="Таблиця 4">
            <a:extLst>
              <a:ext uri="{FF2B5EF4-FFF2-40B4-BE49-F238E27FC236}">
                <a16:creationId xmlns:a16="http://schemas.microsoft.com/office/drawing/2014/main" id="{31F028E9-0A26-445C-B6EE-BBD6C0968247}"/>
              </a:ext>
            </a:extLst>
          </p:cNvPr>
          <p:cNvGraphicFramePr>
            <a:graphicFrameLocks noGrp="1"/>
          </p:cNvGraphicFramePr>
          <p:nvPr>
            <p:extLst>
              <p:ext uri="{D42A27DB-BD31-4B8C-83A1-F6EECF244321}">
                <p14:modId xmlns:p14="http://schemas.microsoft.com/office/powerpoint/2010/main" val="3565378970"/>
              </p:ext>
            </p:extLst>
          </p:nvPr>
        </p:nvGraphicFramePr>
        <p:xfrm>
          <a:off x="3503712" y="1268760"/>
          <a:ext cx="5112568" cy="499080"/>
        </p:xfrm>
        <a:graphic>
          <a:graphicData uri="http://schemas.openxmlformats.org/drawingml/2006/table">
            <a:tbl>
              <a:tblPr firstRow="1" bandRow="1">
                <a:tableStyleId>{5C22544A-7EE6-4342-B048-85BDC9FD1C3A}</a:tableStyleId>
              </a:tblPr>
              <a:tblGrid>
                <a:gridCol w="5112568">
                  <a:extLst>
                    <a:ext uri="{9D8B030D-6E8A-4147-A177-3AD203B41FA5}">
                      <a16:colId xmlns:a16="http://schemas.microsoft.com/office/drawing/2014/main" val="1296688316"/>
                    </a:ext>
                  </a:extLst>
                </a:gridCol>
              </a:tblGrid>
              <a:tr h="499080">
                <a:tc>
                  <a:txBody>
                    <a:bodyPr/>
                    <a:lstStyle/>
                    <a:p>
                      <a:pPr algn="ctr"/>
                      <a:r>
                        <a:rPr lang="uk-UA" dirty="0"/>
                        <a:t>1.   </a:t>
                      </a:r>
                      <a:r>
                        <a:rPr lang="uk-UA" dirty="0" err="1"/>
                        <a:t>Проєктна</a:t>
                      </a:r>
                      <a:r>
                        <a:rPr lang="uk-UA" dirty="0"/>
                        <a:t> діяльність </a:t>
                      </a:r>
                    </a:p>
                  </a:txBody>
                  <a:tcPr/>
                </a:tc>
                <a:extLst>
                  <a:ext uri="{0D108BD9-81ED-4DB2-BD59-A6C34878D82A}">
                    <a16:rowId xmlns:a16="http://schemas.microsoft.com/office/drawing/2014/main" val="1043114645"/>
                  </a:ext>
                </a:extLst>
              </a:tr>
            </a:tbl>
          </a:graphicData>
        </a:graphic>
      </p:graphicFrame>
      <p:sp>
        <p:nvSpPr>
          <p:cNvPr id="11" name="TextBox 10">
            <a:extLst>
              <a:ext uri="{FF2B5EF4-FFF2-40B4-BE49-F238E27FC236}">
                <a16:creationId xmlns:a16="http://schemas.microsoft.com/office/drawing/2014/main" id="{D4CC6900-6C94-4B28-ACD5-6F6731CFC9BD}"/>
              </a:ext>
            </a:extLst>
          </p:cNvPr>
          <p:cNvSpPr txBox="1"/>
          <p:nvPr/>
        </p:nvSpPr>
        <p:spPr>
          <a:xfrm>
            <a:off x="695400" y="2276872"/>
            <a:ext cx="9515400" cy="3139321"/>
          </a:xfrm>
          <a:prstGeom prst="rect">
            <a:avLst/>
          </a:prstGeom>
          <a:noFill/>
        </p:spPr>
        <p:txBody>
          <a:bodyPr wrap="square">
            <a:spAutoFit/>
          </a:bodyPr>
          <a:lstStyle/>
          <a:p>
            <a:pPr marL="342900" indent="-342900" algn="just">
              <a:buAutoNum type="arabicPeriod"/>
            </a:pPr>
            <a:r>
              <a:rPr lang="uk-UA" b="1" dirty="0">
                <a:latin typeface="Times New Roman" panose="02020603050405020304" pitchFamily="18" charset="0"/>
                <a:ea typeface="Times New Roman" panose="02020603050405020304" pitchFamily="18" charset="0"/>
                <a:cs typeface="Times New Roman" panose="02020603050405020304" pitchFamily="18" charset="0"/>
              </a:rPr>
              <a:t>Проф. Квас О. В., доц. </a:t>
            </a:r>
            <a:r>
              <a:rPr lang="uk-UA" b="1" dirty="0" err="1">
                <a:latin typeface="Times New Roman" panose="02020603050405020304" pitchFamily="18" charset="0"/>
                <a:ea typeface="Times New Roman" panose="02020603050405020304" pitchFamily="18" charset="0"/>
                <a:cs typeface="Times New Roman" panose="02020603050405020304" pitchFamily="18" charset="0"/>
              </a:rPr>
              <a:t>Горук</a:t>
            </a:r>
            <a:r>
              <a:rPr lang="uk-UA" b="1" dirty="0">
                <a:latin typeface="Times New Roman" panose="02020603050405020304" pitchFamily="18" charset="0"/>
                <a:ea typeface="Times New Roman" panose="02020603050405020304" pitchFamily="18" charset="0"/>
                <a:cs typeface="Times New Roman" panose="02020603050405020304" pitchFamily="18" charset="0"/>
              </a:rPr>
              <a:t> Н. М., доц. </a:t>
            </a:r>
            <a:r>
              <a:rPr lang="uk-UA" b="1" dirty="0" err="1">
                <a:latin typeface="Times New Roman" panose="02020603050405020304" pitchFamily="18" charset="0"/>
                <a:ea typeface="Times New Roman" panose="02020603050405020304" pitchFamily="18" charset="0"/>
                <a:cs typeface="Times New Roman" panose="02020603050405020304" pitchFamily="18" charset="0"/>
              </a:rPr>
              <a:t>Осередчук</a:t>
            </a:r>
            <a:r>
              <a:rPr lang="uk-UA" b="1" dirty="0">
                <a:latin typeface="Times New Roman" panose="02020603050405020304" pitchFamily="18" charset="0"/>
                <a:ea typeface="Times New Roman" panose="02020603050405020304" pitchFamily="18" charset="0"/>
                <a:cs typeface="Times New Roman" panose="02020603050405020304" pitchFamily="18" charset="0"/>
              </a:rPr>
              <a:t> О. А. -  ч</a:t>
            </a:r>
            <a:r>
              <a:rPr lang="uk-UA" dirty="0">
                <a:latin typeface="Times New Roman" panose="02020603050405020304" pitchFamily="18" charset="0"/>
                <a:ea typeface="Times New Roman" panose="02020603050405020304" pitchFamily="18" charset="0"/>
                <a:cs typeface="Times New Roman" panose="02020603050405020304" pitchFamily="18" charset="0"/>
              </a:rPr>
              <a:t>лени робочої групи </a:t>
            </a:r>
            <a:r>
              <a:rPr lang="uk-UA" dirty="0" err="1">
                <a:latin typeface="Times New Roman" panose="02020603050405020304" pitchFamily="18" charset="0"/>
                <a:ea typeface="Times New Roman" panose="02020603050405020304" pitchFamily="18" charset="0"/>
                <a:cs typeface="Times New Roman" panose="02020603050405020304" pitchFamily="18" charset="0"/>
              </a:rPr>
              <a:t>проєкту</a:t>
            </a:r>
            <a:r>
              <a:rPr lang="uk-UA"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UTTERLY</a:t>
            </a:r>
            <a:r>
              <a:rPr lang="uk-UA" dirty="0">
                <a:latin typeface="Times New Roman" panose="02020603050405020304" pitchFamily="18" charset="0"/>
                <a:ea typeface="Times New Roman" panose="02020603050405020304" pitchFamily="18" charset="0"/>
                <a:cs typeface="Times New Roman" panose="02020603050405020304" pitchFamily="18" charset="0"/>
              </a:rPr>
              <a:t>  (</a:t>
            </a: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UNIVERSITY TEACHERS’ CERTIFICATION CENTRES: INNOVATIVE APPROACH TO PROMOTION TEACHING EXCELLENCE /</a:t>
            </a:r>
            <a:r>
              <a:rPr lang="uk-UA" dirty="0">
                <a:latin typeface="Times New Roman" panose="02020603050405020304" pitchFamily="18" charset="0"/>
                <a:ea typeface="Times New Roman" panose="02020603050405020304" pitchFamily="18" charset="0"/>
                <a:cs typeface="Times New Roman" panose="02020603050405020304" pitchFamily="18" charset="0"/>
              </a:rPr>
              <a:t> </a:t>
            </a: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«Центри сертифікації викладачів: інноваційні підходи до досконалості викладання» (2021-2023), фінансованого </a:t>
            </a:r>
            <a:r>
              <a:rPr lang="uk-UA"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програмою Європейського Союзу</a:t>
            </a:r>
            <a:r>
              <a:rPr lang="uk-UA"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Times New Roman" panose="02020603050405020304" pitchFamily="18" charset="0"/>
                <a:cs typeface="Times New Roman" panose="02020603050405020304" pitchFamily="18" charset="0"/>
              </a:rPr>
              <a:t>Erasmus</a:t>
            </a:r>
            <a:r>
              <a:rPr lang="uk-UA" b="1" dirty="0">
                <a:latin typeface="Times New Roman" panose="02020603050405020304" pitchFamily="18" charset="0"/>
                <a:ea typeface="Times New Roman" panose="02020603050405020304" pitchFamily="18" charset="0"/>
                <a:cs typeface="Times New Roman" panose="02020603050405020304" pitchFamily="18" charset="0"/>
              </a:rPr>
              <a:t>+</a:t>
            </a:r>
            <a:r>
              <a:rPr lang="uk-UA"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з розвитку потенціалу вищої освіти</a:t>
            </a:r>
            <a:r>
              <a:rPr lang="uk-UA" b="1" dirty="0">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lgn="just">
              <a:buAutoNum type="arabicPeriod"/>
            </a:pPr>
            <a:endParaRPr lang="uk-UA"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uk-UA" b="1" dirty="0">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lgn="just">
              <a:buAutoNum type="arabicPeriod"/>
            </a:pPr>
            <a:r>
              <a:rPr lang="uk-UA" b="1" dirty="0">
                <a:latin typeface="Times New Roman" panose="02020603050405020304" pitchFamily="18" charset="0"/>
                <a:ea typeface="Times New Roman" panose="02020603050405020304" pitchFamily="18" charset="0"/>
                <a:cs typeface="Times New Roman" panose="02020603050405020304" pitchFamily="18" charset="0"/>
              </a:rPr>
              <a:t>Доц. Герцюк Д.Д., доц. Корнят В.С., доц. Столярик О.Ю.  - члени робочої групи </a:t>
            </a:r>
            <a:r>
              <a:rPr lang="uk-UA" sz="1800" b="1" dirty="0">
                <a:effectLst/>
                <a:latin typeface="Times New Roman" panose="02020603050405020304" pitchFamily="18" charset="0"/>
                <a:ea typeface="Times New Roman" panose="02020603050405020304" pitchFamily="18" charset="0"/>
              </a:rPr>
              <a:t>П</a:t>
            </a:r>
            <a:r>
              <a:rPr lang="ru-RU" sz="1800" b="1" dirty="0" err="1">
                <a:effectLst/>
                <a:latin typeface="Times New Roman" panose="02020603050405020304" pitchFamily="18" charset="0"/>
                <a:ea typeface="Times New Roman" panose="02020603050405020304" pitchFamily="18" charset="0"/>
              </a:rPr>
              <a:t>роєкту</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Еразмус</a:t>
            </a:r>
            <a:r>
              <a:rPr lang="ru-RU" sz="1800" b="1" dirty="0">
                <a:effectLst/>
                <a:latin typeface="Times New Roman" panose="02020603050405020304" pitchFamily="18" charset="0"/>
                <a:ea typeface="Times New Roman" panose="02020603050405020304" pitchFamily="18" charset="0"/>
              </a:rPr>
              <a:t>+ КА2</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Університети-громади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посилення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співпраці</a:t>
            </a:r>
            <a:r>
              <a:rPr lang="ru-RU" sz="1800" dirty="0">
                <a:effectLst/>
                <a:latin typeface="Times New Roman" panose="02020603050405020304" pitchFamily="18" charset="0"/>
                <a:ea typeface="Times New Roman" panose="02020603050405020304" pitchFamily="18" charset="0"/>
              </a:rPr>
              <a:t> (UNICOM)» («</a:t>
            </a:r>
            <a:r>
              <a:rPr lang="ru-RU" sz="1800" dirty="0" err="1">
                <a:effectLst/>
                <a:latin typeface="Times New Roman" panose="02020603050405020304" pitchFamily="18" charset="0"/>
                <a:ea typeface="Times New Roman" panose="02020603050405020304" pitchFamily="18" charset="0"/>
              </a:rPr>
              <a:t>Universities-Communities</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Strengthening</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Cooperation</a:t>
            </a:r>
            <a:r>
              <a:rPr lang="ru-RU" sz="1800" dirty="0">
                <a:effectLst/>
                <a:latin typeface="Times New Roman" panose="02020603050405020304" pitchFamily="18" charset="0"/>
                <a:ea typeface="Times New Roman" panose="02020603050405020304" pitchFamily="18" charset="0"/>
              </a:rPr>
              <a:t> (UNICOM)», 101083077-UNICOM-ERASMUS-EDU-2022-CBHE </a:t>
            </a:r>
            <a:endParaRPr lang="uk-UA" sz="16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6149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45604C-2F26-4C26-8178-D5F8AA498319}"/>
              </a:ext>
            </a:extLst>
          </p:cNvPr>
          <p:cNvSpPr>
            <a:spLocks noGrp="1"/>
          </p:cNvSpPr>
          <p:nvPr>
            <p:ph type="title"/>
          </p:nvPr>
        </p:nvSpPr>
        <p:spPr>
          <a:xfrm>
            <a:off x="1981200" y="533400"/>
            <a:ext cx="8229600" cy="375320"/>
          </a:xfrm>
        </p:spPr>
        <p:txBody>
          <a:bodyPr>
            <a:normAutofit fontScale="90000"/>
          </a:bodyPr>
          <a:lstStyle/>
          <a:p>
            <a:pPr algn="ctr"/>
            <a:r>
              <a:rPr lang="uk-UA" sz="3100" dirty="0"/>
              <a:t>Міжнародна співпраця </a:t>
            </a:r>
          </a:p>
        </p:txBody>
      </p:sp>
      <p:graphicFrame>
        <p:nvGraphicFramePr>
          <p:cNvPr id="3" name="Таблиця 4">
            <a:extLst>
              <a:ext uri="{FF2B5EF4-FFF2-40B4-BE49-F238E27FC236}">
                <a16:creationId xmlns:a16="http://schemas.microsoft.com/office/drawing/2014/main" id="{31F028E9-0A26-445C-B6EE-BBD6C0968247}"/>
              </a:ext>
            </a:extLst>
          </p:cNvPr>
          <p:cNvGraphicFramePr>
            <a:graphicFrameLocks noGrp="1"/>
          </p:cNvGraphicFramePr>
          <p:nvPr>
            <p:extLst>
              <p:ext uri="{D42A27DB-BD31-4B8C-83A1-F6EECF244321}">
                <p14:modId xmlns:p14="http://schemas.microsoft.com/office/powerpoint/2010/main" val="1421674934"/>
              </p:ext>
            </p:extLst>
          </p:nvPr>
        </p:nvGraphicFramePr>
        <p:xfrm>
          <a:off x="3503712" y="1268760"/>
          <a:ext cx="5112568" cy="499080"/>
        </p:xfrm>
        <a:graphic>
          <a:graphicData uri="http://schemas.openxmlformats.org/drawingml/2006/table">
            <a:tbl>
              <a:tblPr firstRow="1" bandRow="1">
                <a:tableStyleId>{5C22544A-7EE6-4342-B048-85BDC9FD1C3A}</a:tableStyleId>
              </a:tblPr>
              <a:tblGrid>
                <a:gridCol w="5112568">
                  <a:extLst>
                    <a:ext uri="{9D8B030D-6E8A-4147-A177-3AD203B41FA5}">
                      <a16:colId xmlns:a16="http://schemas.microsoft.com/office/drawing/2014/main" val="1296688316"/>
                    </a:ext>
                  </a:extLst>
                </a:gridCol>
              </a:tblGrid>
              <a:tr h="499080">
                <a:tc>
                  <a:txBody>
                    <a:bodyPr/>
                    <a:lstStyle/>
                    <a:p>
                      <a:pPr algn="ctr"/>
                      <a:r>
                        <a:rPr lang="uk-UA" dirty="0"/>
                        <a:t>2. Міжнародні стажування</a:t>
                      </a:r>
                    </a:p>
                  </a:txBody>
                  <a:tcPr/>
                </a:tc>
                <a:extLst>
                  <a:ext uri="{0D108BD9-81ED-4DB2-BD59-A6C34878D82A}">
                    <a16:rowId xmlns:a16="http://schemas.microsoft.com/office/drawing/2014/main" val="1043114645"/>
                  </a:ext>
                </a:extLst>
              </a:tr>
            </a:tbl>
          </a:graphicData>
        </a:graphic>
      </p:graphicFrame>
      <p:sp>
        <p:nvSpPr>
          <p:cNvPr id="11" name="TextBox 10">
            <a:extLst>
              <a:ext uri="{FF2B5EF4-FFF2-40B4-BE49-F238E27FC236}">
                <a16:creationId xmlns:a16="http://schemas.microsoft.com/office/drawing/2014/main" id="{D4CC6900-6C94-4B28-ACD5-6F6731CFC9BD}"/>
              </a:ext>
            </a:extLst>
          </p:cNvPr>
          <p:cNvSpPr txBox="1"/>
          <p:nvPr/>
        </p:nvSpPr>
        <p:spPr>
          <a:xfrm>
            <a:off x="2165276" y="1775836"/>
            <a:ext cx="7789439" cy="4770537"/>
          </a:xfrm>
          <a:prstGeom prst="rect">
            <a:avLst/>
          </a:prstGeom>
          <a:noFill/>
        </p:spPr>
        <p:txBody>
          <a:bodyPr wrap="square">
            <a:spAutoFit/>
          </a:bodyPr>
          <a:lstStyle/>
          <a:p>
            <a:pPr marL="285750" indent="-285750" algn="just">
              <a:buFont typeface="Arial" panose="020B0604020202020204" pitchFamily="34" charset="0"/>
              <a:buChar char="•"/>
            </a:pPr>
            <a:r>
              <a:rPr lang="uk-UA" b="1" dirty="0">
                <a:latin typeface="Times New Roman" panose="02020603050405020304" pitchFamily="18" charset="0"/>
                <a:ea typeface="Times New Roman" panose="02020603050405020304" pitchFamily="18" charset="0"/>
              </a:rPr>
              <a:t>Інститут психосоматики </a:t>
            </a:r>
            <a:r>
              <a:rPr lang="uk-UA" b="1" dirty="0" err="1">
                <a:latin typeface="Times New Roman" panose="02020603050405020304" pitchFamily="18" charset="0"/>
                <a:ea typeface="Times New Roman" panose="02020603050405020304" pitchFamily="18" charset="0"/>
              </a:rPr>
              <a:t>Брауншвайга</a:t>
            </a:r>
            <a:r>
              <a:rPr lang="uk-UA" b="1" dirty="0">
                <a:latin typeface="Times New Roman" panose="02020603050405020304" pitchFamily="18" charset="0"/>
                <a:ea typeface="Times New Roman" panose="02020603050405020304" pitchFamily="18" charset="0"/>
              </a:rPr>
              <a:t>, Німеччина -  </a:t>
            </a:r>
            <a:r>
              <a:rPr lang="uk-UA" b="1" dirty="0">
                <a:latin typeface="Times New Roman" panose="02020603050405020304" pitchFamily="18" charset="0"/>
                <a:ea typeface="Times New Roman" panose="02020603050405020304" pitchFamily="18" charset="0"/>
                <a:cs typeface="Times New Roman" panose="02020603050405020304" pitchFamily="18" charset="0"/>
              </a:rPr>
              <a:t>п</a:t>
            </a:r>
            <a:r>
              <a:rPr lang="uk-UA" dirty="0">
                <a:latin typeface="Times New Roman" panose="02020603050405020304" pitchFamily="18" charset="0"/>
                <a:ea typeface="Times New Roman" panose="02020603050405020304" pitchFamily="18" charset="0"/>
                <a:cs typeface="Times New Roman" panose="02020603050405020304" pitchFamily="18" charset="0"/>
              </a:rPr>
              <a:t>роф. Островська К.О., доц. </a:t>
            </a:r>
            <a:r>
              <a:rPr lang="uk-UA" dirty="0" err="1">
                <a:latin typeface="Times New Roman" panose="02020603050405020304" pitchFamily="18" charset="0"/>
                <a:ea typeface="Times New Roman" panose="02020603050405020304" pitchFamily="18" charset="0"/>
                <a:cs typeface="Times New Roman" panose="02020603050405020304" pitchFamily="18" charset="0"/>
              </a:rPr>
              <a:t>Андрейко</a:t>
            </a:r>
            <a:r>
              <a:rPr lang="uk-UA" dirty="0">
                <a:latin typeface="Times New Roman" panose="02020603050405020304" pitchFamily="18" charset="0"/>
                <a:ea typeface="Times New Roman" panose="02020603050405020304" pitchFamily="18" charset="0"/>
                <a:cs typeface="Times New Roman" panose="02020603050405020304" pitchFamily="18" charset="0"/>
              </a:rPr>
              <a:t> Б.В. доц. </a:t>
            </a:r>
            <a:r>
              <a:rPr lang="uk-UA" dirty="0" err="1">
                <a:latin typeface="Times New Roman" panose="02020603050405020304" pitchFamily="18" charset="0"/>
                <a:ea typeface="Times New Roman" panose="02020603050405020304" pitchFamily="18" charset="0"/>
                <a:cs typeface="Times New Roman" panose="02020603050405020304" pitchFamily="18" charset="0"/>
              </a:rPr>
              <a:t>Фалинська</a:t>
            </a:r>
            <a:r>
              <a:rPr lang="uk-UA" dirty="0">
                <a:latin typeface="Times New Roman" panose="02020603050405020304" pitchFamily="18" charset="0"/>
                <a:ea typeface="Times New Roman" panose="02020603050405020304" pitchFamily="18" charset="0"/>
                <a:cs typeface="Times New Roman" panose="02020603050405020304" pitchFamily="18" charset="0"/>
              </a:rPr>
              <a:t> З.З., доц. </a:t>
            </a:r>
            <a:r>
              <a:rPr lang="uk-UA" dirty="0" err="1">
                <a:latin typeface="Times New Roman" panose="02020603050405020304" pitchFamily="18" charset="0"/>
                <a:ea typeface="Times New Roman" panose="02020603050405020304" pitchFamily="18" charset="0"/>
                <a:cs typeface="Times New Roman" panose="02020603050405020304" pitchFamily="18" charset="0"/>
              </a:rPr>
              <a:t>Сулятицький</a:t>
            </a:r>
            <a:r>
              <a:rPr lang="uk-UA" dirty="0">
                <a:latin typeface="Times New Roman" panose="02020603050405020304" pitchFamily="18" charset="0"/>
                <a:ea typeface="Times New Roman" panose="02020603050405020304" pitchFamily="18" charset="0"/>
                <a:cs typeface="Times New Roman" panose="02020603050405020304" pitchFamily="18" charset="0"/>
              </a:rPr>
              <a:t> І.В.., </a:t>
            </a:r>
            <a:r>
              <a:rPr lang="uk-UA" dirty="0" err="1">
                <a:latin typeface="Times New Roman" panose="02020603050405020304" pitchFamily="18" charset="0"/>
                <a:ea typeface="Times New Roman" panose="02020603050405020304" pitchFamily="18" charset="0"/>
                <a:cs typeface="Times New Roman" panose="02020603050405020304" pitchFamily="18" charset="0"/>
              </a:rPr>
              <a:t>асист</a:t>
            </a:r>
            <a:r>
              <a:rPr lang="uk-UA" dirty="0">
                <a:latin typeface="Times New Roman" panose="02020603050405020304" pitchFamily="18" charset="0"/>
                <a:ea typeface="Times New Roman" panose="02020603050405020304" pitchFamily="18" charset="0"/>
                <a:cs typeface="Times New Roman" panose="02020603050405020304" pitchFamily="18" charset="0"/>
              </a:rPr>
              <a:t>. </a:t>
            </a:r>
            <a:r>
              <a:rPr lang="uk-UA" dirty="0" err="1">
                <a:latin typeface="Times New Roman" panose="02020603050405020304" pitchFamily="18" charset="0"/>
                <a:ea typeface="Times New Roman" panose="02020603050405020304" pitchFamily="18" charset="0"/>
                <a:cs typeface="Times New Roman" panose="02020603050405020304" pitchFamily="18" charset="0"/>
              </a:rPr>
              <a:t>Саламон</a:t>
            </a:r>
            <a:r>
              <a:rPr lang="uk-UA" dirty="0">
                <a:latin typeface="Times New Roman" panose="02020603050405020304" pitchFamily="18" charset="0"/>
                <a:ea typeface="Times New Roman" panose="02020603050405020304" pitchFamily="18" charset="0"/>
                <a:cs typeface="Times New Roman" panose="02020603050405020304" pitchFamily="18" charset="0"/>
              </a:rPr>
              <a:t> О.Л.</a:t>
            </a:r>
            <a:r>
              <a:rPr lang="uk-UA" b="1" dirty="0">
                <a:latin typeface="Times New Roman" panose="02020603050405020304" pitchFamily="18" charset="0"/>
                <a:ea typeface="Times New Roman" panose="02020603050405020304" pitchFamily="18" charset="0"/>
                <a:cs typeface="Times New Roman" panose="02020603050405020304" pitchFamily="18" charset="0"/>
              </a:rPr>
              <a:t> </a:t>
            </a:r>
            <a:endParaRPr lang="uk-UA" b="1" dirty="0">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uk-UA"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Байройтський</a:t>
            </a:r>
            <a:r>
              <a:rPr lang="uk-UA"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університет (Німеччина) </a:t>
            </a: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доц. </a:t>
            </a:r>
            <a:r>
              <a:rPr lang="uk-UA"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Горук</a:t>
            </a: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Н.М.; </a:t>
            </a:r>
          </a:p>
          <a:p>
            <a:pPr marL="285750" indent="-285750" algn="just">
              <a:buFont typeface="Arial" panose="020B0604020202020204" pitchFamily="34" charset="0"/>
              <a:buChar char="•"/>
            </a:pPr>
            <a:r>
              <a:rPr lang="uk-UA" b="1" spc="-30" dirty="0" err="1">
                <a:latin typeface="Times New Roman" panose="02020603050405020304" pitchFamily="18" charset="0"/>
                <a:ea typeface="Times New Roman" panose="02020603050405020304" pitchFamily="18" charset="0"/>
                <a:cs typeface="Times New Roman" panose="02020603050405020304" pitchFamily="18" charset="0"/>
              </a:rPr>
              <a:t>Жешувський</a:t>
            </a:r>
            <a:r>
              <a:rPr lang="uk-UA" b="1" spc="-30" dirty="0">
                <a:latin typeface="Times New Roman" panose="02020603050405020304" pitchFamily="18" charset="0"/>
                <a:ea typeface="Times New Roman" panose="02020603050405020304" pitchFamily="18" charset="0"/>
                <a:cs typeface="Times New Roman" panose="02020603050405020304" pitchFamily="18" charset="0"/>
              </a:rPr>
              <a:t> університет (Польща) </a:t>
            </a:r>
            <a:r>
              <a:rPr lang="uk-UA" spc="-30" dirty="0">
                <a:latin typeface="Times New Roman" panose="02020603050405020304" pitchFamily="18" charset="0"/>
                <a:ea typeface="Times New Roman" panose="02020603050405020304" pitchFamily="18" charset="0"/>
                <a:cs typeface="Times New Roman" panose="02020603050405020304" pitchFamily="18" charset="0"/>
              </a:rPr>
              <a:t>- доц. </a:t>
            </a:r>
            <a:r>
              <a:rPr lang="uk-UA" spc="-30" dirty="0" err="1">
                <a:latin typeface="Times New Roman" panose="02020603050405020304" pitchFamily="18" charset="0"/>
                <a:ea typeface="Times New Roman" panose="02020603050405020304" pitchFamily="18" charset="0"/>
                <a:cs typeface="Times New Roman" panose="02020603050405020304" pitchFamily="18" charset="0"/>
              </a:rPr>
              <a:t>Мищишин</a:t>
            </a:r>
            <a:r>
              <a:rPr lang="uk-UA" spc="-30" dirty="0">
                <a:latin typeface="Times New Roman" panose="02020603050405020304" pitchFamily="18" charset="0"/>
                <a:ea typeface="Times New Roman" panose="02020603050405020304" pitchFamily="18" charset="0"/>
                <a:cs typeface="Times New Roman" panose="02020603050405020304" pitchFamily="18" charset="0"/>
              </a:rPr>
              <a:t> І. Я., доц. </a:t>
            </a:r>
            <a:r>
              <a:rPr lang="uk-UA" spc="-30" dirty="0" err="1">
                <a:latin typeface="Times New Roman" panose="02020603050405020304" pitchFamily="18" charset="0"/>
                <a:ea typeface="Times New Roman" panose="02020603050405020304" pitchFamily="18" charset="0"/>
                <a:cs typeface="Times New Roman" panose="02020603050405020304" pitchFamily="18" charset="0"/>
              </a:rPr>
              <a:t>Цюра</a:t>
            </a:r>
            <a:r>
              <a:rPr lang="uk-UA" spc="-30" dirty="0">
                <a:latin typeface="Times New Roman" panose="02020603050405020304" pitchFamily="18" charset="0"/>
                <a:ea typeface="Times New Roman" panose="02020603050405020304" pitchFamily="18" charset="0"/>
                <a:cs typeface="Times New Roman" panose="02020603050405020304" pitchFamily="18" charset="0"/>
              </a:rPr>
              <a:t> С. Б.;</a:t>
            </a:r>
          </a:p>
          <a:p>
            <a:pPr marL="285750" indent="-285750" algn="just">
              <a:buFont typeface="Arial" panose="020B0604020202020204" pitchFamily="34" charset="0"/>
              <a:buChar char="•"/>
            </a:pPr>
            <a:r>
              <a:rPr lang="uk-UA" b="1" spc="-30" dirty="0">
                <a:latin typeface="Times New Roman" panose="02020603050405020304" pitchFamily="18" charset="0"/>
                <a:ea typeface="Times New Roman" panose="02020603050405020304" pitchFamily="18" charset="0"/>
              </a:rPr>
              <a:t>Польська  академія наук - </a:t>
            </a:r>
            <a:r>
              <a:rPr lang="uk-UA" spc="-30" dirty="0">
                <a:latin typeface="Times New Roman" panose="02020603050405020304" pitchFamily="18" charset="0"/>
                <a:ea typeface="Times New Roman" panose="02020603050405020304" pitchFamily="18" charset="0"/>
              </a:rPr>
              <a:t>доц. </a:t>
            </a:r>
            <a:r>
              <a:rPr lang="uk-UA" spc="-30" dirty="0" err="1">
                <a:latin typeface="Times New Roman" panose="02020603050405020304" pitchFamily="18" charset="0"/>
                <a:ea typeface="Times New Roman" panose="02020603050405020304" pitchFamily="18" charset="0"/>
              </a:rPr>
              <a:t>Осередчук</a:t>
            </a:r>
            <a:r>
              <a:rPr lang="uk-UA" spc="-30" dirty="0">
                <a:latin typeface="Times New Roman" panose="02020603050405020304" pitchFamily="18" charset="0"/>
                <a:ea typeface="Times New Roman" panose="02020603050405020304" pitchFamily="18" charset="0"/>
              </a:rPr>
              <a:t> О. А; </a:t>
            </a:r>
          </a:p>
          <a:p>
            <a:pPr marL="285750" indent="-285750" algn="just">
              <a:buFont typeface="Arial" panose="020B0604020202020204" pitchFamily="34" charset="0"/>
              <a:buChar char="•"/>
            </a:pPr>
            <a:r>
              <a:rPr lang="uk-UA" b="1" spc="-30" dirty="0">
                <a:latin typeface="Times New Roman" panose="02020603050405020304" pitchFamily="18" charset="0"/>
                <a:ea typeface="Times New Roman" panose="02020603050405020304" pitchFamily="18" charset="0"/>
              </a:rPr>
              <a:t>Інститут  педагогіки Вроцлавського університету (Польща) – </a:t>
            </a:r>
            <a:r>
              <a:rPr lang="uk-UA" spc="-30" dirty="0">
                <a:latin typeface="Times New Roman" panose="02020603050405020304" pitchFamily="18" charset="0"/>
                <a:ea typeface="Times New Roman" panose="02020603050405020304" pitchFamily="18" charset="0"/>
              </a:rPr>
              <a:t>доц. </a:t>
            </a:r>
            <a:r>
              <a:rPr lang="uk-UA" spc="-30" dirty="0" err="1">
                <a:latin typeface="Times New Roman" panose="02020603050405020304" pitchFamily="18" charset="0"/>
                <a:ea typeface="Times New Roman" panose="02020603050405020304" pitchFamily="18" charset="0"/>
              </a:rPr>
              <a:t>Калагурка</a:t>
            </a:r>
            <a:r>
              <a:rPr lang="uk-UA" spc="-30" dirty="0">
                <a:latin typeface="Times New Roman" panose="02020603050405020304" pitchFamily="18" charset="0"/>
                <a:ea typeface="Times New Roman" panose="02020603050405020304" pitchFamily="18" charset="0"/>
              </a:rPr>
              <a:t> Х.І, доц. Яремчук Н.Я.</a:t>
            </a:r>
          </a:p>
          <a:p>
            <a:pPr marL="285750" indent="-285750" algn="just">
              <a:buFont typeface="Arial" panose="020B0604020202020204" pitchFamily="34" charset="0"/>
              <a:buChar char="•"/>
            </a:pPr>
            <a:r>
              <a:rPr lang="uk-UA" b="1" dirty="0">
                <a:latin typeface="Times New Roman" panose="02020603050405020304" pitchFamily="18" charset="0"/>
                <a:ea typeface="Times New Roman" panose="02020603050405020304" pitchFamily="18" charset="0"/>
              </a:rPr>
              <a:t>Інститут педагогіки Природничо-гуманітарного університету у </a:t>
            </a:r>
            <a:r>
              <a:rPr lang="uk-UA" b="1" dirty="0" err="1">
                <a:latin typeface="Times New Roman" panose="02020603050405020304" pitchFamily="18" charset="0"/>
                <a:ea typeface="Times New Roman" panose="02020603050405020304" pitchFamily="18" charset="0"/>
              </a:rPr>
              <a:t>Сельдцях</a:t>
            </a:r>
            <a:r>
              <a:rPr lang="uk-UA" b="1" dirty="0">
                <a:latin typeface="Times New Roman" panose="02020603050405020304" pitchFamily="18" charset="0"/>
                <a:ea typeface="Times New Roman" panose="02020603050405020304" pitchFamily="18" charset="0"/>
              </a:rPr>
              <a:t> </a:t>
            </a:r>
            <a:r>
              <a:rPr lang="uk-UA" dirty="0">
                <a:latin typeface="Times New Roman" panose="02020603050405020304" pitchFamily="18" charset="0"/>
                <a:ea typeface="Times New Roman" panose="02020603050405020304" pitchFamily="18" charset="0"/>
              </a:rPr>
              <a:t>(Польща) – проф.. </a:t>
            </a:r>
            <a:r>
              <a:rPr lang="uk-UA" dirty="0" err="1">
                <a:latin typeface="Times New Roman" panose="02020603050405020304" pitchFamily="18" charset="0"/>
                <a:ea typeface="Times New Roman" panose="02020603050405020304" pitchFamily="18" charset="0"/>
              </a:rPr>
              <a:t>Біляковська</a:t>
            </a:r>
            <a:r>
              <a:rPr lang="uk-UA" dirty="0">
                <a:latin typeface="Times New Roman" panose="02020603050405020304" pitchFamily="18" charset="0"/>
                <a:ea typeface="Times New Roman" panose="02020603050405020304" pitchFamily="18" charset="0"/>
              </a:rPr>
              <a:t> О.О. </a:t>
            </a:r>
          </a:p>
          <a:p>
            <a:pPr marL="285750" indent="-285750" algn="just">
              <a:buFont typeface="Arial" panose="020B0604020202020204" pitchFamily="34" charset="0"/>
              <a:buChar char="•"/>
            </a:pPr>
            <a:r>
              <a:rPr lang="uk-UA" b="1" dirty="0">
                <a:latin typeface="Times New Roman" panose="02020603050405020304" pitchFamily="18" charset="0"/>
                <a:ea typeface="Times New Roman" panose="02020603050405020304" pitchFamily="18" charset="0"/>
                <a:cs typeface="Times New Roman" panose="02020603050405020304" pitchFamily="18" charset="0"/>
              </a:rPr>
              <a:t>Університет ім. кардинала Стефана Вишинського (м. Варшава)  </a:t>
            </a:r>
            <a:r>
              <a:rPr lang="uk-UA" dirty="0">
                <a:latin typeface="Times New Roman" panose="02020603050405020304" pitchFamily="18" charset="0"/>
                <a:ea typeface="Times New Roman" panose="02020603050405020304" pitchFamily="18" charset="0"/>
                <a:cs typeface="Times New Roman" panose="02020603050405020304" pitchFamily="18" charset="0"/>
              </a:rPr>
              <a:t>-  доц. Корнят В.С.</a:t>
            </a:r>
          </a:p>
          <a:p>
            <a:pPr marL="342900" indent="-342900" algn="just">
              <a:buFontTx/>
              <a:buAutoNum type="arabicPeriod"/>
            </a:pPr>
            <a:endParaRPr lang="uk-UA"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lgn="just">
              <a:buFontTx/>
              <a:buAutoNum type="arabicPeriod"/>
            </a:pPr>
            <a:endParaRPr lang="uk-UA"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lgn="just">
              <a:buAutoNum type="arabicPeriod"/>
            </a:pPr>
            <a:endParaRPr lang="uk-UA"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uk-UA"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uk-UA" sz="16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8007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45604C-2F26-4C26-8178-D5F8AA498319}"/>
              </a:ext>
            </a:extLst>
          </p:cNvPr>
          <p:cNvSpPr>
            <a:spLocks noGrp="1"/>
          </p:cNvSpPr>
          <p:nvPr>
            <p:ph type="title"/>
          </p:nvPr>
        </p:nvSpPr>
        <p:spPr>
          <a:xfrm>
            <a:off x="1981200" y="533400"/>
            <a:ext cx="8229600" cy="375320"/>
          </a:xfrm>
        </p:spPr>
        <p:txBody>
          <a:bodyPr>
            <a:normAutofit fontScale="90000"/>
          </a:bodyPr>
          <a:lstStyle/>
          <a:p>
            <a:r>
              <a:rPr lang="en-US" dirty="0"/>
              <a:t>  </a:t>
            </a:r>
            <a:r>
              <a:rPr lang="uk-UA" dirty="0"/>
              <a:t>                     </a:t>
            </a:r>
            <a:r>
              <a:rPr lang="en-US" dirty="0"/>
              <a:t> </a:t>
            </a:r>
            <a:r>
              <a:rPr lang="uk-UA" sz="3100" dirty="0"/>
              <a:t>Міжнародна співпраця </a:t>
            </a:r>
          </a:p>
        </p:txBody>
      </p:sp>
      <p:graphicFrame>
        <p:nvGraphicFramePr>
          <p:cNvPr id="3" name="Таблиця 4">
            <a:extLst>
              <a:ext uri="{FF2B5EF4-FFF2-40B4-BE49-F238E27FC236}">
                <a16:creationId xmlns:a16="http://schemas.microsoft.com/office/drawing/2014/main" id="{157FD4E9-C9E4-481C-BF11-A5124A271ECC}"/>
              </a:ext>
            </a:extLst>
          </p:cNvPr>
          <p:cNvGraphicFramePr>
            <a:graphicFrameLocks noGrp="1"/>
          </p:cNvGraphicFramePr>
          <p:nvPr/>
        </p:nvGraphicFramePr>
        <p:xfrm>
          <a:off x="2279576" y="1124744"/>
          <a:ext cx="7920880" cy="643096"/>
        </p:xfrm>
        <a:graphic>
          <a:graphicData uri="http://schemas.openxmlformats.org/drawingml/2006/table">
            <a:tbl>
              <a:tblPr firstRow="1" bandRow="1">
                <a:tableStyleId>{5C22544A-7EE6-4342-B048-85BDC9FD1C3A}</a:tableStyleId>
              </a:tblPr>
              <a:tblGrid>
                <a:gridCol w="7920880">
                  <a:extLst>
                    <a:ext uri="{9D8B030D-6E8A-4147-A177-3AD203B41FA5}">
                      <a16:colId xmlns:a16="http://schemas.microsoft.com/office/drawing/2014/main" val="163927549"/>
                    </a:ext>
                  </a:extLst>
                </a:gridCol>
              </a:tblGrid>
              <a:tr h="643096">
                <a:tc>
                  <a:txBody>
                    <a:bodyPr/>
                    <a:lstStyle/>
                    <a:p>
                      <a:pPr algn="ctr"/>
                      <a:r>
                        <a:rPr lang="uk-UA" dirty="0"/>
                        <a:t>Започаткування серії  міжнародних  он-лайн  діалогів </a:t>
                      </a:r>
                      <a:r>
                        <a:rPr lang="en-US" dirty="0"/>
                        <a:t> </a:t>
                      </a:r>
                      <a:r>
                        <a:rPr lang="uk-UA" dirty="0"/>
                        <a:t>з питань інтернаціоналізації  вищої освіти України </a:t>
                      </a:r>
                    </a:p>
                  </a:txBody>
                  <a:tcPr/>
                </a:tc>
                <a:extLst>
                  <a:ext uri="{0D108BD9-81ED-4DB2-BD59-A6C34878D82A}">
                    <a16:rowId xmlns:a16="http://schemas.microsoft.com/office/drawing/2014/main" val="2146404041"/>
                  </a:ext>
                </a:extLst>
              </a:tr>
            </a:tbl>
          </a:graphicData>
        </a:graphic>
      </p:graphicFrame>
      <p:graphicFrame>
        <p:nvGraphicFramePr>
          <p:cNvPr id="9" name="Схема 8">
            <a:extLst>
              <a:ext uri="{FF2B5EF4-FFF2-40B4-BE49-F238E27FC236}">
                <a16:creationId xmlns:a16="http://schemas.microsoft.com/office/drawing/2014/main" id="{C400AE99-AE5B-4EC7-9193-DD008EBE7446}"/>
              </a:ext>
            </a:extLst>
          </p:cNvPr>
          <p:cNvGraphicFramePr/>
          <p:nvPr/>
        </p:nvGraphicFramePr>
        <p:xfrm>
          <a:off x="2495600" y="2132856"/>
          <a:ext cx="7560840" cy="332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1670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45604C-2F26-4C26-8178-D5F8AA498319}"/>
              </a:ext>
            </a:extLst>
          </p:cNvPr>
          <p:cNvSpPr>
            <a:spLocks noGrp="1"/>
          </p:cNvSpPr>
          <p:nvPr>
            <p:ph type="title"/>
          </p:nvPr>
        </p:nvSpPr>
        <p:spPr>
          <a:xfrm>
            <a:off x="1981200" y="533400"/>
            <a:ext cx="8229600" cy="375320"/>
          </a:xfrm>
        </p:spPr>
        <p:txBody>
          <a:bodyPr>
            <a:normAutofit fontScale="90000"/>
          </a:bodyPr>
          <a:lstStyle/>
          <a:p>
            <a:r>
              <a:rPr lang="en-US" dirty="0"/>
              <a:t>  </a:t>
            </a:r>
            <a:r>
              <a:rPr lang="uk-UA" dirty="0"/>
              <a:t>                     </a:t>
            </a:r>
            <a:r>
              <a:rPr lang="en-US" dirty="0"/>
              <a:t> </a:t>
            </a:r>
            <a:r>
              <a:rPr lang="uk-UA" sz="3100" dirty="0"/>
              <a:t>Міжнародна співпраця </a:t>
            </a:r>
          </a:p>
        </p:txBody>
      </p:sp>
      <p:pic>
        <p:nvPicPr>
          <p:cNvPr id="3074" name="Picture 2">
            <a:extLst>
              <a:ext uri="{FF2B5EF4-FFF2-40B4-BE49-F238E27FC236}">
                <a16:creationId xmlns:a16="http://schemas.microsoft.com/office/drawing/2014/main" id="{8C636DD7-A525-4639-B308-4EB5F35C4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0" y="1464859"/>
            <a:ext cx="9525000" cy="539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952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FA4443-0755-4885-9694-CADADFE859BF}"/>
              </a:ext>
            </a:extLst>
          </p:cNvPr>
          <p:cNvSpPr>
            <a:spLocks noGrp="1"/>
          </p:cNvSpPr>
          <p:nvPr>
            <p:ph type="title"/>
          </p:nvPr>
        </p:nvSpPr>
        <p:spPr/>
        <p:txBody>
          <a:bodyPr/>
          <a:lstStyle/>
          <a:p>
            <a:endParaRPr lang="uk-UA"/>
          </a:p>
        </p:txBody>
      </p:sp>
      <p:pic>
        <p:nvPicPr>
          <p:cNvPr id="5122" name="Picture 2">
            <a:extLst>
              <a:ext uri="{FF2B5EF4-FFF2-40B4-BE49-F238E27FC236}">
                <a16:creationId xmlns:a16="http://schemas.microsoft.com/office/drawing/2014/main" id="{CEBEAA5F-8400-4E5F-9A27-4C7E260EA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4631" y="126876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79F09B58-C4B2-46F9-9532-C0F0CFF40F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869" y="126876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827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668F6C-C85F-4CB2-8305-558F4157F267}"/>
              </a:ext>
            </a:extLst>
          </p:cNvPr>
          <p:cNvSpPr>
            <a:spLocks noGrp="1"/>
          </p:cNvSpPr>
          <p:nvPr>
            <p:ph type="title"/>
          </p:nvPr>
        </p:nvSpPr>
        <p:spPr/>
        <p:txBody>
          <a:bodyPr/>
          <a:lstStyle/>
          <a:p>
            <a:endParaRPr lang="uk-UA"/>
          </a:p>
        </p:txBody>
      </p:sp>
      <p:sp>
        <p:nvSpPr>
          <p:cNvPr id="4" name="TextBox 3">
            <a:extLst>
              <a:ext uri="{FF2B5EF4-FFF2-40B4-BE49-F238E27FC236}">
                <a16:creationId xmlns:a16="http://schemas.microsoft.com/office/drawing/2014/main" id="{3FD7EBA9-C97E-4D1D-9648-FD4510F3EA7D}"/>
              </a:ext>
            </a:extLst>
          </p:cNvPr>
          <p:cNvSpPr txBox="1"/>
          <p:nvPr/>
        </p:nvSpPr>
        <p:spPr>
          <a:xfrm>
            <a:off x="3049732" y="2413338"/>
            <a:ext cx="6099462" cy="2031325"/>
          </a:xfrm>
          <a:prstGeom prst="rect">
            <a:avLst/>
          </a:prstGeom>
          <a:noFill/>
        </p:spPr>
        <p:txBody>
          <a:bodyPr wrap="square">
            <a:spAutoFit/>
          </a:bodyPr>
          <a:lstStyle/>
          <a:p>
            <a:r>
              <a:rPr lang="uk-UA" dirty="0"/>
              <a:t>продовж тижня завідувач кафедри соціальної педагогіки та соціальної роботи факультету педагогічної освіти доц. Корнят В.С. перебувала з науковим візитом на кафедрі соціальної педагогіки Варшавського університету.</a:t>
            </a:r>
          </a:p>
          <a:p>
            <a:r>
              <a:rPr lang="uk-UA" dirty="0"/>
              <a:t>Тиждень видався насиченим на зустрічі, лекції, семінари, дружні візити.</a:t>
            </a:r>
          </a:p>
        </p:txBody>
      </p:sp>
    </p:spTree>
    <p:extLst>
      <p:ext uri="{BB962C8B-B14F-4D97-AF65-F5344CB8AC3E}">
        <p14:creationId xmlns:p14="http://schemas.microsoft.com/office/powerpoint/2010/main" val="971494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63A90F-6EE4-43B8-84C0-2836610A129A}"/>
              </a:ext>
            </a:extLst>
          </p:cNvPr>
          <p:cNvSpPr>
            <a:spLocks noGrp="1"/>
          </p:cNvSpPr>
          <p:nvPr>
            <p:ph type="title"/>
          </p:nvPr>
        </p:nvSpPr>
        <p:spPr/>
        <p:txBody>
          <a:bodyPr/>
          <a:lstStyle/>
          <a:p>
            <a:endParaRPr lang="uk-UA"/>
          </a:p>
        </p:txBody>
      </p:sp>
      <p:sp>
        <p:nvSpPr>
          <p:cNvPr id="4" name="TextBox 3">
            <a:extLst>
              <a:ext uri="{FF2B5EF4-FFF2-40B4-BE49-F238E27FC236}">
                <a16:creationId xmlns:a16="http://schemas.microsoft.com/office/drawing/2014/main" id="{19FADB7D-846C-4C29-AF9F-D31BDBB553E3}"/>
              </a:ext>
            </a:extLst>
          </p:cNvPr>
          <p:cNvSpPr txBox="1"/>
          <p:nvPr/>
        </p:nvSpPr>
        <p:spPr>
          <a:xfrm>
            <a:off x="3049732" y="2413338"/>
            <a:ext cx="6099462" cy="2031325"/>
          </a:xfrm>
          <a:prstGeom prst="rect">
            <a:avLst/>
          </a:prstGeom>
          <a:noFill/>
        </p:spPr>
        <p:txBody>
          <a:bodyPr wrap="square">
            <a:spAutoFit/>
          </a:bodyPr>
          <a:lstStyle/>
          <a:p>
            <a:r>
              <a:rPr lang="uk-UA" dirty="0"/>
              <a:t>продовж тижня завідувач кафедри соціальної педагогіки та соціальної роботи факультету педагогічної освіти доц. Корнят В.С. перебувала з науковим візитом на кафедрі соціальної педагогіки Варшавського університету.</a:t>
            </a:r>
          </a:p>
          <a:p>
            <a:r>
              <a:rPr lang="uk-UA" dirty="0"/>
              <a:t>Тиждень видався насиченим на зустрічі, лекції, семінари, дружні візити.</a:t>
            </a:r>
          </a:p>
        </p:txBody>
      </p:sp>
      <p:pic>
        <p:nvPicPr>
          <p:cNvPr id="6146" name="Picture 2">
            <a:extLst>
              <a:ext uri="{FF2B5EF4-FFF2-40B4-BE49-F238E27FC236}">
                <a16:creationId xmlns:a16="http://schemas.microsoft.com/office/drawing/2014/main" id="{3265E825-582E-48CC-8289-778D4C7A3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0" y="152400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114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EB7B29-6B28-40B0-BF89-B7257D718EA5}"/>
              </a:ext>
            </a:extLst>
          </p:cNvPr>
          <p:cNvSpPr>
            <a:spLocks noGrp="1"/>
          </p:cNvSpPr>
          <p:nvPr>
            <p:ph type="title"/>
          </p:nvPr>
        </p:nvSpPr>
        <p:spPr/>
        <p:txBody>
          <a:bodyPr/>
          <a:lstStyle/>
          <a:p>
            <a:endParaRPr lang="uk-UA"/>
          </a:p>
        </p:txBody>
      </p:sp>
      <p:pic>
        <p:nvPicPr>
          <p:cNvPr id="7170" name="Picture 2">
            <a:extLst>
              <a:ext uri="{FF2B5EF4-FFF2-40B4-BE49-F238E27FC236}">
                <a16:creationId xmlns:a16="http://schemas.microsoft.com/office/drawing/2014/main" id="{B2798A9C-4E36-47C9-B533-712905A88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807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A96134-C2F8-495B-BFF7-A9BE569D1E53}"/>
              </a:ext>
            </a:extLst>
          </p:cNvPr>
          <p:cNvSpPr>
            <a:spLocks noGrp="1"/>
          </p:cNvSpPr>
          <p:nvPr>
            <p:ph type="title"/>
          </p:nvPr>
        </p:nvSpPr>
        <p:spPr/>
        <p:txBody>
          <a:bodyPr/>
          <a:lstStyle/>
          <a:p>
            <a:endParaRPr lang="uk-UA"/>
          </a:p>
        </p:txBody>
      </p:sp>
      <p:sp>
        <p:nvSpPr>
          <p:cNvPr id="4" name="TextBox 3">
            <a:extLst>
              <a:ext uri="{FF2B5EF4-FFF2-40B4-BE49-F238E27FC236}">
                <a16:creationId xmlns:a16="http://schemas.microsoft.com/office/drawing/2014/main" id="{CB715E6B-BB29-4BA3-8B93-E4D1FEFA10FD}"/>
              </a:ext>
            </a:extLst>
          </p:cNvPr>
          <p:cNvSpPr txBox="1"/>
          <p:nvPr/>
        </p:nvSpPr>
        <p:spPr>
          <a:xfrm>
            <a:off x="3049732" y="2413338"/>
            <a:ext cx="6099462" cy="2031325"/>
          </a:xfrm>
          <a:prstGeom prst="rect">
            <a:avLst/>
          </a:prstGeom>
          <a:noFill/>
        </p:spPr>
        <p:txBody>
          <a:bodyPr wrap="square">
            <a:spAutoFit/>
          </a:bodyPr>
          <a:lstStyle/>
          <a:p>
            <a:r>
              <a:rPr lang="uk-UA" dirty="0"/>
              <a:t>рамках </a:t>
            </a:r>
            <a:r>
              <a:rPr lang="uk-UA" dirty="0">
                <a:hlinkClick r:id="rId2"/>
              </a:rPr>
              <a:t>програми мобільності </a:t>
            </a:r>
            <a:r>
              <a:rPr lang="en-US" dirty="0" err="1">
                <a:hlinkClick r:id="rId2"/>
              </a:rPr>
              <a:t>OeAd</a:t>
            </a:r>
            <a:r>
              <a:rPr lang="en-US" dirty="0">
                <a:hlinkClick r:id="rId2"/>
              </a:rPr>
              <a:t>.  </a:t>
            </a:r>
            <a:r>
              <a:rPr lang="uk-UA" dirty="0">
                <a:hlinkClick r:id="rId2"/>
              </a:rPr>
              <a:t>д</a:t>
            </a:r>
            <a:r>
              <a:rPr lang="uk-UA" dirty="0"/>
              <a:t>оцент кафедри початкової та дошкільної освіти Олена Лущинська проходила наукове стажування  під керівництвом Клауса </a:t>
            </a:r>
            <a:r>
              <a:rPr lang="uk-UA" dirty="0" err="1"/>
              <a:t>Гімпсл-Гутерманна</a:t>
            </a:r>
            <a:r>
              <a:rPr lang="uk-UA" dirty="0"/>
              <a:t> і Анастасії </a:t>
            </a:r>
            <a:r>
              <a:rPr lang="uk-UA" dirty="0" err="1"/>
              <a:t>Савран</a:t>
            </a:r>
            <a:r>
              <a:rPr lang="uk-UA" dirty="0"/>
              <a:t>  у </a:t>
            </a:r>
            <a:r>
              <a:rPr lang="en-US" dirty="0" err="1">
                <a:hlinkClick r:id="rId3"/>
              </a:rPr>
              <a:t>Pädagogische</a:t>
            </a:r>
            <a:r>
              <a:rPr lang="en-US" dirty="0">
                <a:hlinkClick r:id="rId3"/>
              </a:rPr>
              <a:t> Hochschule Wien (phwien.ac.at),</a:t>
            </a:r>
            <a:r>
              <a:rPr lang="en-US" dirty="0"/>
              <a:t> </a:t>
            </a:r>
            <a:r>
              <a:rPr lang="en-US" dirty="0" err="1">
                <a:hlinkClick r:id="rId4"/>
              </a:rPr>
              <a:t>Zentrum</a:t>
            </a:r>
            <a:r>
              <a:rPr lang="en-US" dirty="0">
                <a:hlinkClick r:id="rId4"/>
              </a:rPr>
              <a:t> </a:t>
            </a:r>
            <a:r>
              <a:rPr lang="en-US" dirty="0" err="1">
                <a:hlinkClick r:id="rId4"/>
              </a:rPr>
              <a:t>für</a:t>
            </a:r>
            <a:r>
              <a:rPr lang="en-US" dirty="0">
                <a:hlinkClick r:id="rId4"/>
              </a:rPr>
              <a:t> </a:t>
            </a:r>
            <a:r>
              <a:rPr lang="en-US" dirty="0" err="1">
                <a:hlinkClick r:id="rId4"/>
              </a:rPr>
              <a:t>Lerntechnologie</a:t>
            </a:r>
            <a:r>
              <a:rPr lang="en-US" dirty="0">
                <a:hlinkClick r:id="rId4"/>
              </a:rPr>
              <a:t> und Innovation (ZLI) .</a:t>
            </a:r>
            <a:endParaRPr lang="uk-UA" dirty="0"/>
          </a:p>
        </p:txBody>
      </p:sp>
    </p:spTree>
    <p:extLst>
      <p:ext uri="{BB962C8B-B14F-4D97-AF65-F5344CB8AC3E}">
        <p14:creationId xmlns:p14="http://schemas.microsoft.com/office/powerpoint/2010/main" val="1938038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6528B7-8F58-4BF4-9E96-CA391FF4BAC3}"/>
              </a:ext>
            </a:extLst>
          </p:cNvPr>
          <p:cNvSpPr>
            <a:spLocks noGrp="1"/>
          </p:cNvSpPr>
          <p:nvPr>
            <p:ph type="title"/>
          </p:nvPr>
        </p:nvSpPr>
        <p:spPr/>
        <p:txBody>
          <a:bodyPr/>
          <a:lstStyle/>
          <a:p>
            <a:endParaRPr lang="uk-UA"/>
          </a:p>
        </p:txBody>
      </p:sp>
      <p:sp>
        <p:nvSpPr>
          <p:cNvPr id="4" name="TextBox 3">
            <a:extLst>
              <a:ext uri="{FF2B5EF4-FFF2-40B4-BE49-F238E27FC236}">
                <a16:creationId xmlns:a16="http://schemas.microsoft.com/office/drawing/2014/main" id="{C8327B52-BB26-453B-87FF-7A0DC59454C0}"/>
              </a:ext>
            </a:extLst>
          </p:cNvPr>
          <p:cNvSpPr txBox="1"/>
          <p:nvPr/>
        </p:nvSpPr>
        <p:spPr>
          <a:xfrm>
            <a:off x="3048000" y="2136339"/>
            <a:ext cx="6096000" cy="2585323"/>
          </a:xfrm>
          <a:prstGeom prst="rect">
            <a:avLst/>
          </a:prstGeom>
          <a:noFill/>
        </p:spPr>
        <p:txBody>
          <a:bodyPr wrap="square">
            <a:spAutoFit/>
          </a:bodyPr>
          <a:lstStyle/>
          <a:p>
            <a:r>
              <a:rPr lang="uk-UA" dirty="0"/>
              <a:t>6 квітня 2023 року у Львівському національному університеті імені Івана Франка відбулося засідання Всеукраїнського науково-методичного семінару «Освітній простір школи і музею в контексті  Нової української школи», присвяченого аналізу можливостей та перспектив взаємної адаптації різноманітних освітніх та музейних програм, формуванню освітнього середовища засобами музейної педагогіки.</a:t>
            </a:r>
          </a:p>
        </p:txBody>
      </p:sp>
    </p:spTree>
    <p:extLst>
      <p:ext uri="{BB962C8B-B14F-4D97-AF65-F5344CB8AC3E}">
        <p14:creationId xmlns:p14="http://schemas.microsoft.com/office/powerpoint/2010/main" val="2259824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548680"/>
            <a:ext cx="8686800" cy="595536"/>
          </a:xfrm>
        </p:spPr>
        <p:txBody>
          <a:bodyPr>
            <a:noAutofit/>
          </a:bodyPr>
          <a:lstStyle/>
          <a:p>
            <a:pPr algn="ctr"/>
            <a:r>
              <a:rPr lang="uk-UA" sz="1800" b="1" dirty="0"/>
              <a:t>Наукова робота: </a:t>
            </a:r>
            <a:r>
              <a:rPr lang="uk-UA" altLang="uk-UA" sz="1800" b="1" dirty="0"/>
              <a:t>Теми, які виконуються в межах робочого часу викладачів</a:t>
            </a:r>
            <a:r>
              <a:rPr lang="uk-UA" sz="1800" b="1" dirty="0"/>
              <a:t>          </a:t>
            </a:r>
          </a:p>
        </p:txBody>
      </p:sp>
      <p:sp>
        <p:nvSpPr>
          <p:cNvPr id="5" name="Объект 4"/>
          <p:cNvSpPr>
            <a:spLocks noGrp="1"/>
          </p:cNvSpPr>
          <p:nvPr>
            <p:ph sz="half" idx="1"/>
          </p:nvPr>
        </p:nvSpPr>
        <p:spPr>
          <a:xfrm>
            <a:off x="1828800" y="1340768"/>
            <a:ext cx="2034952" cy="4392488"/>
          </a:xfrm>
        </p:spPr>
        <p:txBody>
          <a:bodyPr>
            <a:normAutofit fontScale="32500" lnSpcReduction="20000"/>
          </a:bodyPr>
          <a:lstStyle/>
          <a:p>
            <a:pPr marL="0" indent="0">
              <a:buNone/>
            </a:pPr>
            <a:r>
              <a:rPr lang="uk-UA" sz="4400" b="1" dirty="0"/>
              <a:t>  </a:t>
            </a:r>
            <a:endParaRPr lang="uk-UA" sz="4400" dirty="0"/>
          </a:p>
          <a:p>
            <a:pPr marL="0" indent="0">
              <a:buNone/>
            </a:pPr>
            <a:r>
              <a:rPr lang="uk-UA" sz="4400" b="1" dirty="0">
                <a:latin typeface="Times New Roman" panose="02020603050405020304" pitchFamily="18" charset="0"/>
                <a:cs typeface="Times New Roman" panose="02020603050405020304" pitchFamily="18" charset="0"/>
              </a:rPr>
              <a:t>Науково-педагогічні та організаційно-дидактичні засади професійного розвитку майбутніх фахівців у системі вищої освіти України: історичні ретроспективи, зарубіжний досвід, інноваційні підходи та технології” </a:t>
            </a:r>
            <a:r>
              <a:rPr lang="uk-UA" altLang="uk-UA" sz="4400" b="1" dirty="0">
                <a:latin typeface="Times New Roman" panose="02020603050405020304" pitchFamily="18" charset="0"/>
                <a:cs typeface="Times New Roman" panose="02020603050405020304" pitchFamily="18" charset="0"/>
              </a:rPr>
              <a:t>” </a:t>
            </a:r>
            <a:r>
              <a:rPr lang="uk-UA" altLang="uk-UA" sz="4400" dirty="0">
                <a:latin typeface="Times New Roman" panose="02020603050405020304" pitchFamily="18" charset="0"/>
                <a:cs typeface="Times New Roman" panose="02020603050405020304" pitchFamily="18" charset="0"/>
              </a:rPr>
              <a:t>(кафедра загальної педагогіки та педагогіки  вищої школи )</a:t>
            </a:r>
          </a:p>
          <a:p>
            <a:pPr marL="0" indent="0">
              <a:buNone/>
            </a:pPr>
            <a:endParaRPr lang="uk-UA" altLang="uk-UA" sz="4400" dirty="0">
              <a:latin typeface="Times New Roman" panose="02020603050405020304" pitchFamily="18" charset="0"/>
              <a:cs typeface="Times New Roman" panose="02020603050405020304" pitchFamily="18" charset="0"/>
            </a:endParaRPr>
          </a:p>
          <a:p>
            <a:pPr marL="0" indent="0">
              <a:buNone/>
            </a:pPr>
            <a:r>
              <a:rPr lang="uk-UA" altLang="uk-UA" sz="4400" b="1" dirty="0">
                <a:latin typeface="Times New Roman" panose="02020603050405020304" pitchFamily="18" charset="0"/>
                <a:cs typeface="Times New Roman" panose="02020603050405020304" pitchFamily="18" charset="0"/>
              </a:rPr>
              <a:t>Наук. керівник  -  </a:t>
            </a:r>
            <a:r>
              <a:rPr lang="uk-UA" altLang="uk-UA" sz="4400" b="1" dirty="0" err="1">
                <a:latin typeface="Times New Roman" panose="02020603050405020304" pitchFamily="18" charset="0"/>
                <a:cs typeface="Times New Roman" panose="02020603050405020304" pitchFamily="18" charset="0"/>
              </a:rPr>
              <a:t>д.п.н</a:t>
            </a:r>
            <a:r>
              <a:rPr lang="uk-UA" altLang="uk-UA" sz="4400" b="1" dirty="0">
                <a:latin typeface="Times New Roman" panose="02020603050405020304" pitchFamily="18" charset="0"/>
                <a:cs typeface="Times New Roman" panose="02020603050405020304" pitchFamily="18" charset="0"/>
              </a:rPr>
              <a:t>., проф.  Квас О.В.</a:t>
            </a:r>
          </a:p>
          <a:p>
            <a:pPr marL="0" indent="0">
              <a:buNone/>
            </a:pPr>
            <a:r>
              <a:rPr lang="uk-UA" altLang="uk-UA" sz="4400" b="1" dirty="0">
                <a:latin typeface="Times New Roman" panose="02020603050405020304" pitchFamily="18" charset="0"/>
                <a:cs typeface="Times New Roman" panose="02020603050405020304" pitchFamily="18" charset="0"/>
              </a:rPr>
              <a:t>термін виконання 2018-2022 рр.).</a:t>
            </a:r>
          </a:p>
          <a:p>
            <a:pPr marL="0" indent="0">
              <a:buNone/>
            </a:pPr>
            <a:endParaRPr lang="uk-UA" sz="4400" dirty="0"/>
          </a:p>
        </p:txBody>
      </p:sp>
      <p:sp>
        <p:nvSpPr>
          <p:cNvPr id="4" name="Объект 3"/>
          <p:cNvSpPr>
            <a:spLocks noGrp="1"/>
          </p:cNvSpPr>
          <p:nvPr>
            <p:ph sz="half" idx="2"/>
          </p:nvPr>
        </p:nvSpPr>
        <p:spPr>
          <a:xfrm>
            <a:off x="3935760" y="1340768"/>
            <a:ext cx="6336704" cy="4785712"/>
          </a:xfrm>
        </p:spPr>
        <p:txBody>
          <a:bodyPr>
            <a:noAutofit/>
          </a:bodyPr>
          <a:lstStyle/>
          <a:p>
            <a:pPr marL="0" indent="0" algn="just">
              <a:spcBef>
                <a:spcPts val="0"/>
              </a:spcBef>
              <a:buNone/>
            </a:pPr>
            <a:r>
              <a:rPr lang="uk-UA"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Досліджено </a:t>
            </a:r>
            <a:r>
              <a:rPr lang="uk-UA"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аспекти інтернаціоналізації простору вищої освіти України; значення освітніх програм ЄС для підвищення мобільності учасників освітнього простору;</a:t>
            </a:r>
            <a:r>
              <a:rPr lang="uk-UA"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організації оцінювання якості середньої освіти в Україні та Польщі;</a:t>
            </a:r>
            <a:endParaRPr lang="uk-UA" sz="1600" dirty="0">
              <a:latin typeface="Calibri" panose="020F0502020204030204" pitchFamily="34" charset="0"/>
              <a:ea typeface="Times New Roman" panose="02020603050405020304" pitchFamily="18" charset="0"/>
              <a:cs typeface="Times New Roman" panose="02020603050405020304" pitchFamily="18" charset="0"/>
            </a:endParaRPr>
          </a:p>
          <a:p>
            <a:pPr marL="0" indent="0" algn="just">
              <a:spcBef>
                <a:spcPts val="0"/>
              </a:spcBef>
              <a:buNone/>
            </a:pPr>
            <a:r>
              <a:rPr lang="uk-UA"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Проаналізовано </a:t>
            </a:r>
            <a:r>
              <a:rPr lang="uk-UA"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сучасні тенденції розвитку музейної педагогіки в умовах онлайн-навчання; сучасний </a:t>
            </a:r>
            <a:r>
              <a:rPr lang="uk-UA"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івент</a:t>
            </a:r>
            <a:r>
              <a:rPr lang="uk-UA"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-простір музеїв;  засади професійної дистанційної підготовки вчителів; досліджень проблем дитинства   </a:t>
            </a:r>
            <a:endParaRPr lang="uk-UA" sz="1600" dirty="0">
              <a:latin typeface="Calibri" panose="020F0502020204030204" pitchFamily="34" charset="0"/>
              <a:ea typeface="Times New Roman" panose="02020603050405020304" pitchFamily="18" charset="0"/>
              <a:cs typeface="Times New Roman" panose="02020603050405020304" pitchFamily="18" charset="0"/>
            </a:endParaRPr>
          </a:p>
          <a:p>
            <a:pPr marL="0" indent="0" algn="just">
              <a:spcBef>
                <a:spcPts val="0"/>
              </a:spcBef>
              <a:buNone/>
            </a:pPr>
            <a:r>
              <a:rPr lang="uk-UA" sz="1600" i="1" spc="-1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Розглянуто</a:t>
            </a:r>
            <a:r>
              <a:rPr lang="uk-UA" sz="1600" spc="-1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проблему якісної підготовки фахівців у контексті аксіологічної парадигми педагогічної освіти; сучасні підходи до оцінювання в закладах освіти;</a:t>
            </a:r>
            <a:r>
              <a:rPr lang="uk-UA"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600" spc="-1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особливості вияву шкільного лідерства вчителів; аспекти </a:t>
            </a:r>
            <a:r>
              <a:rPr lang="uk-UA"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розвитку технологічного підходу в освіті.</a:t>
            </a:r>
            <a:endParaRPr lang="uk-UA" sz="1600" dirty="0">
              <a:latin typeface="Calibri" panose="020F0502020204030204" pitchFamily="34" charset="0"/>
              <a:ea typeface="Times New Roman" panose="02020603050405020304" pitchFamily="18" charset="0"/>
              <a:cs typeface="Times New Roman" panose="02020603050405020304" pitchFamily="18" charset="0"/>
            </a:endParaRPr>
          </a:p>
          <a:p>
            <a:pPr marL="0" indent="0" algn="just">
              <a:spcBef>
                <a:spcPts val="0"/>
              </a:spcBef>
              <a:buNone/>
            </a:pPr>
            <a:r>
              <a:rPr lang="uk-UA"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Визначено </a:t>
            </a:r>
            <a:r>
              <a:rPr lang="uk-UA"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організаційно-педагогічні чинники проектування індивідуальної освітньої траєкторії майбутнього вчителя;  ; стратегії підтримки процесів соціалізації, адаптації і самореалізації молоді;  </a:t>
            </a:r>
            <a:endParaRPr lang="uk-UA" sz="1600" dirty="0">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15000"/>
              </a:lnSpc>
              <a:spcAft>
                <a:spcPts val="1000"/>
              </a:spcAft>
              <a:buNone/>
            </a:pPr>
            <a:r>
              <a:rPr lang="uk-UA" sz="1600" b="1" dirty="0">
                <a:latin typeface="Times New Roman" panose="02020603050405020304" pitchFamily="18" charset="0"/>
                <a:ea typeface="Times New Roman" panose="02020603050405020304" pitchFamily="18" charset="0"/>
              </a:rPr>
              <a:t>Опубліковано:  </a:t>
            </a:r>
            <a:r>
              <a:rPr lang="uk-UA" sz="1600" i="1" dirty="0">
                <a:latin typeface="Times New Roman" panose="02020603050405020304" pitchFamily="18" charset="0"/>
                <a:ea typeface="Times New Roman" panose="02020603050405020304" pitchFamily="18" charset="0"/>
              </a:rPr>
              <a:t>1 монографія, 1 посібник, 65 статей,  44 тез доповідей на конференціях.</a:t>
            </a:r>
            <a:endParaRPr lang="uk-UA" sz="1600" dirty="0">
              <a:latin typeface="Calibri" panose="020F0502020204030204" pitchFamily="34" charset="0"/>
              <a:ea typeface="Times New Roman" panose="02020603050405020304" pitchFamily="18" charset="0"/>
              <a:cs typeface="Times New Roman" panose="02020603050405020304" pitchFamily="18" charset="0"/>
            </a:endParaRPr>
          </a:p>
          <a:p>
            <a:endParaRPr lang="uk-UA" sz="1400" dirty="0"/>
          </a:p>
          <a:p>
            <a:endParaRPr lang="uk-UA" sz="1400" dirty="0"/>
          </a:p>
          <a:p>
            <a:pPr marL="0" indent="0" algn="just">
              <a:lnSpc>
                <a:spcPct val="115000"/>
              </a:lnSpc>
              <a:buNone/>
            </a:pPr>
            <a:endParaRPr lang="uk-UA" sz="1400" dirty="0"/>
          </a:p>
        </p:txBody>
      </p:sp>
    </p:spTree>
    <p:extLst>
      <p:ext uri="{BB962C8B-B14F-4D97-AF65-F5344CB8AC3E}">
        <p14:creationId xmlns:p14="http://schemas.microsoft.com/office/powerpoint/2010/main" val="2480637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533400"/>
            <a:ext cx="8229600" cy="807368"/>
          </a:xfrm>
        </p:spPr>
        <p:txBody>
          <a:bodyPr>
            <a:normAutofit/>
          </a:bodyPr>
          <a:lstStyle/>
          <a:p>
            <a:pPr algn="ctr"/>
            <a:r>
              <a:rPr lang="uk-UA" sz="2000" dirty="0"/>
              <a:t>Міжнародні та всеукраїнські наукові конференції</a:t>
            </a:r>
          </a:p>
        </p:txBody>
      </p:sp>
      <p:sp>
        <p:nvSpPr>
          <p:cNvPr id="3" name="Місце для вмісту 2"/>
          <p:cNvSpPr>
            <a:spLocks noGrp="1"/>
          </p:cNvSpPr>
          <p:nvPr>
            <p:ph idx="1"/>
          </p:nvPr>
        </p:nvSpPr>
        <p:spPr>
          <a:xfrm>
            <a:off x="1642450" y="1150414"/>
            <a:ext cx="8907101" cy="5526261"/>
          </a:xfrm>
        </p:spPr>
        <p:txBody>
          <a:bodyPr>
            <a:normAutofit/>
          </a:bodyPr>
          <a:lstStyle/>
          <a:p>
            <a:pPr marL="274320" indent="0" algn="just">
              <a:buNone/>
            </a:pPr>
            <a:r>
              <a:rPr lang="uk-UA" sz="1800" b="1" dirty="0">
                <a:latin typeface="Times New Roman" panose="02020603050405020304" pitchFamily="18" charset="0"/>
                <a:ea typeface="Calibri" panose="020F0502020204030204" pitchFamily="34" charset="0"/>
                <a:cs typeface="Times New Roman" panose="02020603050405020304" pitchFamily="18" charset="0"/>
              </a:rPr>
              <a:t>ІV-а Міжнародна науково-практична конференція «Актуальні проблеми педагогічної освіти: реалії, нові ідеї та перспективи»</a:t>
            </a:r>
            <a:r>
              <a:rPr lang="uk-UA" sz="1800" dirty="0">
                <a:latin typeface="Times New Roman" panose="02020603050405020304" pitchFamily="18" charset="0"/>
                <a:ea typeface="Calibri" panose="020F0502020204030204" pitchFamily="34" charset="0"/>
                <a:cs typeface="Times New Roman" panose="02020603050405020304" pitchFamily="18" charset="0"/>
              </a:rPr>
              <a:t> (5-6 травня 2022 р. ЛНУ імені Івана Франка, змішана форма проведення )</a:t>
            </a:r>
          </a:p>
          <a:p>
            <a:pPr marL="274320" indent="0" algn="just">
              <a:spcBef>
                <a:spcPts val="0"/>
              </a:spcBef>
              <a:buNone/>
            </a:pPr>
            <a:r>
              <a:rPr lang="uk-UA" sz="1800" b="1" dirty="0">
                <a:latin typeface="Times New Roman" panose="02020603050405020304" pitchFamily="18" charset="0"/>
                <a:ea typeface="Calibri" panose="020F0502020204030204" pitchFamily="34" charset="0"/>
                <a:cs typeface="Times New Roman" panose="02020603050405020304" pitchFamily="18" charset="0"/>
              </a:rPr>
              <a:t>Співорганізатори: </a:t>
            </a:r>
            <a:r>
              <a:rPr lang="uk-UA" sz="1800" dirty="0">
                <a:latin typeface="Times New Roman" panose="02020603050405020304" pitchFamily="18" charset="0"/>
                <a:ea typeface="Calibri" panose="020F0502020204030204" pitchFamily="34" charset="0"/>
                <a:cs typeface="Times New Roman" panose="02020603050405020304" pitchFamily="18" charset="0"/>
              </a:rPr>
              <a:t>Молдавський державний університет (Молдова), Університет Яна Кохановського в </a:t>
            </a:r>
            <a:r>
              <a:rPr lang="uk-UA" sz="1800" dirty="0" err="1">
                <a:latin typeface="Times New Roman" panose="02020603050405020304" pitchFamily="18" charset="0"/>
                <a:ea typeface="Calibri" panose="020F0502020204030204" pitchFamily="34" charset="0"/>
                <a:cs typeface="Times New Roman" panose="02020603050405020304" pitchFamily="18" charset="0"/>
              </a:rPr>
              <a:t>Кельцах</a:t>
            </a:r>
            <a:r>
              <a:rPr lang="uk-UA" sz="1800" dirty="0">
                <a:latin typeface="Times New Roman" panose="02020603050405020304" pitchFamily="18" charset="0"/>
                <a:ea typeface="Calibri" panose="020F0502020204030204" pitchFamily="34" charset="0"/>
                <a:cs typeface="Times New Roman" panose="02020603050405020304" pitchFamily="18" charset="0"/>
              </a:rPr>
              <a:t> (Польща), Університет імені Штефана </a:t>
            </a:r>
            <a:r>
              <a:rPr lang="uk-UA" sz="1800" dirty="0" err="1">
                <a:latin typeface="Times New Roman" panose="02020603050405020304" pitchFamily="18" charset="0"/>
                <a:ea typeface="Calibri" panose="020F0502020204030204" pitchFamily="34" charset="0"/>
                <a:cs typeface="Times New Roman" panose="02020603050405020304" pitchFamily="18" charset="0"/>
              </a:rPr>
              <a:t>чел</a:t>
            </a:r>
            <a:r>
              <a:rPr lang="uk-UA" sz="1800" dirty="0">
                <a:latin typeface="Times New Roman" panose="02020603050405020304" pitchFamily="18" charset="0"/>
                <a:ea typeface="Calibri" panose="020F0502020204030204" pitchFamily="34" charset="0"/>
                <a:cs typeface="Times New Roman" panose="02020603050405020304" pitchFamily="18" charset="0"/>
              </a:rPr>
              <a:t> Мари (Румунія),  </a:t>
            </a:r>
            <a:r>
              <a:rPr lang="uk-UA" sz="1800" dirty="0" err="1">
                <a:latin typeface="Times New Roman" panose="02020603050405020304" pitchFamily="18" charset="0"/>
                <a:ea typeface="Calibri" panose="020F0502020204030204" pitchFamily="34" charset="0"/>
                <a:cs typeface="Times New Roman" panose="02020603050405020304" pitchFamily="18" charset="0"/>
              </a:rPr>
              <a:t>Жешівський</a:t>
            </a:r>
            <a:r>
              <a:rPr lang="uk-UA" sz="1800" dirty="0">
                <a:latin typeface="Times New Roman" panose="02020603050405020304" pitchFamily="18" charset="0"/>
                <a:ea typeface="Calibri" panose="020F0502020204030204" pitchFamily="34" charset="0"/>
                <a:cs typeface="Times New Roman" panose="02020603050405020304" pitchFamily="18" charset="0"/>
              </a:rPr>
              <a:t> університет (Польща),  Університет Святих Кирила і Мефодія (Болгарія).  </a:t>
            </a:r>
            <a:endParaRPr lang="uk-UA" sz="1800" dirty="0">
              <a:latin typeface="Times New Roman" panose="02020603050405020304" pitchFamily="18" charset="0"/>
              <a:ea typeface="Calibri" panose="020F0502020204030204" pitchFamily="34" charset="0"/>
              <a:cs typeface="Calibri" panose="020F0502020204030204" pitchFamily="34" charset="0"/>
            </a:endParaRPr>
          </a:p>
          <a:p>
            <a:pPr marL="0" indent="0">
              <a:buNone/>
            </a:pPr>
            <a:endParaRPr lang="uk-UA" b="1" dirty="0"/>
          </a:p>
          <a:p>
            <a:endParaRPr lang="uk-UA" dirty="0"/>
          </a:p>
        </p:txBody>
      </p:sp>
      <p:pic>
        <p:nvPicPr>
          <p:cNvPr id="5" name="Рисунок 4">
            <a:extLst>
              <a:ext uri="{FF2B5EF4-FFF2-40B4-BE49-F238E27FC236}">
                <a16:creationId xmlns:a16="http://schemas.microsoft.com/office/drawing/2014/main" id="{E35BC4E9-C73C-41A0-88C6-A2C76BDA0F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6097" y="2911421"/>
            <a:ext cx="3384000" cy="2257128"/>
          </a:xfrm>
          <a:prstGeom prst="rect">
            <a:avLst/>
          </a:prstGeom>
        </p:spPr>
      </p:pic>
      <p:pic>
        <p:nvPicPr>
          <p:cNvPr id="7" name="Рисунок 6">
            <a:extLst>
              <a:ext uri="{FF2B5EF4-FFF2-40B4-BE49-F238E27FC236}">
                <a16:creationId xmlns:a16="http://schemas.microsoft.com/office/drawing/2014/main" id="{8218C1C4-6E5F-4C76-963A-8FBB6622E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456" y="4915665"/>
            <a:ext cx="3429000" cy="1888516"/>
          </a:xfrm>
          <a:prstGeom prst="rect">
            <a:avLst/>
          </a:prstGeom>
        </p:spPr>
      </p:pic>
      <p:pic>
        <p:nvPicPr>
          <p:cNvPr id="9" name="Рисунок 8">
            <a:extLst>
              <a:ext uri="{FF2B5EF4-FFF2-40B4-BE49-F238E27FC236}">
                <a16:creationId xmlns:a16="http://schemas.microsoft.com/office/drawing/2014/main" id="{CA7D1A0A-2F03-4677-B027-BDAB34AA8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4956" y="2865721"/>
            <a:ext cx="3429000" cy="2286000"/>
          </a:xfrm>
          <a:prstGeom prst="rect">
            <a:avLst/>
          </a:prstGeom>
        </p:spPr>
      </p:pic>
    </p:spTree>
    <p:extLst>
      <p:ext uri="{BB962C8B-B14F-4D97-AF65-F5344CB8AC3E}">
        <p14:creationId xmlns:p14="http://schemas.microsoft.com/office/powerpoint/2010/main" val="3599367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533400"/>
            <a:ext cx="8229600" cy="807368"/>
          </a:xfrm>
        </p:spPr>
        <p:txBody>
          <a:bodyPr>
            <a:normAutofit/>
          </a:bodyPr>
          <a:lstStyle/>
          <a:p>
            <a:pPr algn="ctr"/>
            <a:r>
              <a:rPr lang="uk-UA" sz="2400" dirty="0"/>
              <a:t>Міжнародні та всеукраїнські наукові конференції</a:t>
            </a:r>
          </a:p>
        </p:txBody>
      </p:sp>
      <p:sp>
        <p:nvSpPr>
          <p:cNvPr id="3" name="Місце для вмісту 2"/>
          <p:cNvSpPr>
            <a:spLocks noGrp="1"/>
          </p:cNvSpPr>
          <p:nvPr>
            <p:ph idx="1"/>
          </p:nvPr>
        </p:nvSpPr>
        <p:spPr>
          <a:xfrm>
            <a:off x="1775520" y="1150414"/>
            <a:ext cx="8907101" cy="5174186"/>
          </a:xfrm>
        </p:spPr>
        <p:txBody>
          <a:bodyPr>
            <a:normAutofit/>
          </a:bodyPr>
          <a:lstStyle/>
          <a:p>
            <a:pPr marL="274320" indent="0" algn="just">
              <a:buNone/>
            </a:pPr>
            <a:r>
              <a:rPr lang="uk-UA" sz="1800" b="1" dirty="0">
                <a:solidFill>
                  <a:srgbClr val="C00000"/>
                </a:solidFill>
                <a:latin typeface="Times New Roman" panose="02020603050405020304" pitchFamily="18" charset="0"/>
                <a:ea typeface="Times New Roman" panose="02020603050405020304" pitchFamily="18" charset="0"/>
              </a:rPr>
              <a:t> </a:t>
            </a:r>
            <a:endParaRPr lang="uk-UA" sz="1800" dirty="0">
              <a:latin typeface="Times New Roman" panose="02020603050405020304" pitchFamily="18" charset="0"/>
              <a:ea typeface="Calibri" panose="020F0502020204030204" pitchFamily="34" charset="0"/>
              <a:cs typeface="Calibri" panose="020F0502020204030204" pitchFamily="34" charset="0"/>
            </a:endParaRPr>
          </a:p>
          <a:p>
            <a:pPr marL="0" indent="0">
              <a:buNone/>
            </a:pPr>
            <a:endParaRPr lang="uk-UA" b="1" dirty="0"/>
          </a:p>
          <a:p>
            <a:endParaRPr lang="uk-UA" dirty="0"/>
          </a:p>
        </p:txBody>
      </p:sp>
      <p:sp>
        <p:nvSpPr>
          <p:cNvPr id="7" name="TextBox 6">
            <a:extLst>
              <a:ext uri="{FF2B5EF4-FFF2-40B4-BE49-F238E27FC236}">
                <a16:creationId xmlns:a16="http://schemas.microsoft.com/office/drawing/2014/main" id="{88E9A8DB-348E-46EE-9810-5C8AAF296A83}"/>
              </a:ext>
            </a:extLst>
          </p:cNvPr>
          <p:cNvSpPr txBox="1"/>
          <p:nvPr/>
        </p:nvSpPr>
        <p:spPr>
          <a:xfrm>
            <a:off x="1799057" y="1484784"/>
            <a:ext cx="7848872" cy="1200329"/>
          </a:xfrm>
          <a:prstGeom prst="rect">
            <a:avLst/>
          </a:prstGeom>
          <a:noFill/>
        </p:spPr>
        <p:txBody>
          <a:bodyPr wrap="square">
            <a:spAutoFit/>
          </a:bodyPr>
          <a:lstStyle/>
          <a:p>
            <a:r>
              <a:rPr lang="uk-UA" sz="1800" b="1" dirty="0">
                <a:effectLst/>
                <a:latin typeface="Times New Roman" panose="02020603050405020304" pitchFamily="18" charset="0"/>
                <a:ea typeface="Times New Roman" panose="02020603050405020304" pitchFamily="18" charset="0"/>
              </a:rPr>
              <a:t>ІІІ Міжнародна наукова конференція «Теоретичні та практичні аспекти формування освітнього простору: світовий та вітчизняний вимір» </a:t>
            </a:r>
            <a:r>
              <a:rPr lang="uk-UA" sz="1800" dirty="0">
                <a:effectLst/>
                <a:latin typeface="Times New Roman" panose="02020603050405020304" pitchFamily="18" charset="0"/>
                <a:ea typeface="Times New Roman" panose="02020603050405020304" pitchFamily="18" charset="0"/>
              </a:rPr>
              <a:t>(27 жовтня 2023 р. ЛНУ імені Івана Франка) – кафедра загальної педагогіки та педагогіки вищої (школи змішаний формат – </a:t>
            </a:r>
            <a:r>
              <a:rPr lang="uk-UA" sz="1800" b="1" dirty="0">
                <a:effectLst/>
                <a:latin typeface="Times New Roman" panose="02020603050405020304" pitchFamily="18" charset="0"/>
                <a:ea typeface="Times New Roman" panose="02020603050405020304" pitchFamily="18" charset="0"/>
              </a:rPr>
              <a:t>164 учасники) </a:t>
            </a:r>
            <a:endParaRPr lang="uk-UA" b="1" dirty="0"/>
          </a:p>
        </p:txBody>
      </p:sp>
      <p:pic>
        <p:nvPicPr>
          <p:cNvPr id="2054" name="Picture 6">
            <a:extLst>
              <a:ext uri="{FF2B5EF4-FFF2-40B4-BE49-F238E27FC236}">
                <a16:creationId xmlns:a16="http://schemas.microsoft.com/office/drawing/2014/main" id="{78BED20F-83BB-43EF-BA41-A3FB5DE0145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90" t="7590" r="-3608" b="20985"/>
          <a:stretch/>
        </p:blipFill>
        <p:spPr bwMode="auto">
          <a:xfrm>
            <a:off x="428063" y="2923170"/>
            <a:ext cx="6048000" cy="316337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0F5CDED4-0502-4949-8FCD-FCE7E8B94E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720" b="20114"/>
          <a:stretch/>
        </p:blipFill>
        <p:spPr bwMode="auto">
          <a:xfrm>
            <a:off x="6630078" y="2886424"/>
            <a:ext cx="5400000" cy="3148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326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533400"/>
            <a:ext cx="8229600" cy="807368"/>
          </a:xfrm>
        </p:spPr>
        <p:txBody>
          <a:bodyPr>
            <a:normAutofit/>
          </a:bodyPr>
          <a:lstStyle/>
          <a:p>
            <a:pPr algn="ctr"/>
            <a:r>
              <a:rPr lang="uk-UA" sz="2400" dirty="0"/>
              <a:t>Міжнародні та всеукраїнські наукові конференції</a:t>
            </a:r>
          </a:p>
        </p:txBody>
      </p:sp>
      <p:sp>
        <p:nvSpPr>
          <p:cNvPr id="3" name="Місце для вмісту 2"/>
          <p:cNvSpPr>
            <a:spLocks noGrp="1"/>
          </p:cNvSpPr>
          <p:nvPr>
            <p:ph idx="1"/>
          </p:nvPr>
        </p:nvSpPr>
        <p:spPr>
          <a:xfrm>
            <a:off x="1775520" y="1150414"/>
            <a:ext cx="8907101" cy="5174186"/>
          </a:xfrm>
        </p:spPr>
        <p:txBody>
          <a:bodyPr>
            <a:normAutofit/>
          </a:bodyPr>
          <a:lstStyle/>
          <a:p>
            <a:pPr marL="274320" indent="0" algn="just">
              <a:buNone/>
            </a:pPr>
            <a:r>
              <a:rPr lang="uk-UA" sz="1800" b="1" dirty="0">
                <a:solidFill>
                  <a:srgbClr val="C00000"/>
                </a:solidFill>
                <a:latin typeface="Times New Roman" panose="02020603050405020304" pitchFamily="18" charset="0"/>
                <a:ea typeface="Times New Roman" panose="02020603050405020304" pitchFamily="18" charset="0"/>
              </a:rPr>
              <a:t> </a:t>
            </a:r>
            <a:endParaRPr lang="uk-UA" sz="1800" dirty="0">
              <a:latin typeface="Times New Roman" panose="02020603050405020304" pitchFamily="18" charset="0"/>
              <a:ea typeface="Calibri" panose="020F0502020204030204" pitchFamily="34" charset="0"/>
              <a:cs typeface="Calibri" panose="020F0502020204030204" pitchFamily="34" charset="0"/>
            </a:endParaRPr>
          </a:p>
          <a:p>
            <a:pPr marL="0" indent="0">
              <a:buNone/>
            </a:pPr>
            <a:endParaRPr lang="uk-UA" b="1" dirty="0"/>
          </a:p>
          <a:p>
            <a:endParaRPr lang="uk-UA" dirty="0"/>
          </a:p>
        </p:txBody>
      </p:sp>
      <p:sp>
        <p:nvSpPr>
          <p:cNvPr id="7" name="TextBox 6">
            <a:extLst>
              <a:ext uri="{FF2B5EF4-FFF2-40B4-BE49-F238E27FC236}">
                <a16:creationId xmlns:a16="http://schemas.microsoft.com/office/drawing/2014/main" id="{88E9A8DB-348E-46EE-9810-5C8AAF296A83}"/>
              </a:ext>
            </a:extLst>
          </p:cNvPr>
          <p:cNvSpPr txBox="1"/>
          <p:nvPr/>
        </p:nvSpPr>
        <p:spPr>
          <a:xfrm>
            <a:off x="1799057" y="1484784"/>
            <a:ext cx="7848872" cy="1200329"/>
          </a:xfrm>
          <a:prstGeom prst="rect">
            <a:avLst/>
          </a:prstGeom>
          <a:noFill/>
        </p:spPr>
        <p:txBody>
          <a:bodyPr wrap="square">
            <a:spAutoFit/>
          </a:bodyPr>
          <a:lstStyle/>
          <a:p>
            <a:r>
              <a:rPr lang="uk-UA" sz="1800" b="1" dirty="0">
                <a:effectLst/>
                <a:latin typeface="Times New Roman" panose="02020603050405020304" pitchFamily="18" charset="0"/>
                <a:ea typeface="Times New Roman" panose="02020603050405020304" pitchFamily="18" charset="0"/>
              </a:rPr>
              <a:t>ІІІ Міжнародна наукова конференція «Теоретичні та практичні аспекти формування освітнього простору: світовий та вітчизняний вимір» </a:t>
            </a:r>
            <a:r>
              <a:rPr lang="uk-UA" sz="1800" dirty="0">
                <a:effectLst/>
                <a:latin typeface="Times New Roman" panose="02020603050405020304" pitchFamily="18" charset="0"/>
                <a:ea typeface="Times New Roman" panose="02020603050405020304" pitchFamily="18" charset="0"/>
              </a:rPr>
              <a:t>(27 жовтня 2023 р., ЛНУ імені Івана Франка) – кафедра загальної педагогіки та педагогіки вищої (школи змішаний формат – </a:t>
            </a:r>
            <a:r>
              <a:rPr lang="uk-UA" sz="1800" b="1" dirty="0">
                <a:effectLst/>
                <a:latin typeface="Times New Roman" panose="02020603050405020304" pitchFamily="18" charset="0"/>
                <a:ea typeface="Times New Roman" panose="02020603050405020304" pitchFamily="18" charset="0"/>
              </a:rPr>
              <a:t>164 учасники) </a:t>
            </a:r>
            <a:endParaRPr lang="uk-UA" b="1" dirty="0"/>
          </a:p>
        </p:txBody>
      </p:sp>
      <p:pic>
        <p:nvPicPr>
          <p:cNvPr id="2054" name="Picture 6">
            <a:extLst>
              <a:ext uri="{FF2B5EF4-FFF2-40B4-BE49-F238E27FC236}">
                <a16:creationId xmlns:a16="http://schemas.microsoft.com/office/drawing/2014/main" id="{78BED20F-83BB-43EF-BA41-A3FB5DE0145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90" t="7590" r="-3608" b="20985"/>
          <a:stretch/>
        </p:blipFill>
        <p:spPr bwMode="auto">
          <a:xfrm>
            <a:off x="428063" y="2923170"/>
            <a:ext cx="6048000" cy="316337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0F5CDED4-0502-4949-8FCD-FCE7E8B94E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720" b="20114"/>
          <a:stretch/>
        </p:blipFill>
        <p:spPr bwMode="auto">
          <a:xfrm>
            <a:off x="6637683" y="3012556"/>
            <a:ext cx="5400000" cy="3148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087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533400"/>
            <a:ext cx="8229600" cy="807368"/>
          </a:xfrm>
        </p:spPr>
        <p:txBody>
          <a:bodyPr>
            <a:normAutofit/>
          </a:bodyPr>
          <a:lstStyle/>
          <a:p>
            <a:pPr algn="ctr"/>
            <a:r>
              <a:rPr lang="uk-UA" sz="2400" dirty="0"/>
              <a:t>Міжнародні та всеукраїнські наукові конференції</a:t>
            </a:r>
          </a:p>
        </p:txBody>
      </p:sp>
      <p:sp>
        <p:nvSpPr>
          <p:cNvPr id="3" name="Місце для вмісту 2"/>
          <p:cNvSpPr>
            <a:spLocks noGrp="1"/>
          </p:cNvSpPr>
          <p:nvPr>
            <p:ph idx="1"/>
          </p:nvPr>
        </p:nvSpPr>
        <p:spPr>
          <a:xfrm>
            <a:off x="1642450" y="1150414"/>
            <a:ext cx="8907101" cy="5526261"/>
          </a:xfrm>
        </p:spPr>
        <p:txBody>
          <a:bodyPr>
            <a:normAutofit/>
          </a:bodyPr>
          <a:lstStyle/>
          <a:p>
            <a:pPr marL="274320" indent="0" algn="just">
              <a:buNone/>
            </a:pPr>
            <a:r>
              <a:rPr lang="uk-UA" sz="1800" b="1" dirty="0">
                <a:solidFill>
                  <a:srgbClr val="C00000"/>
                </a:solidFill>
                <a:latin typeface="Times New Roman" panose="02020603050405020304" pitchFamily="18" charset="0"/>
                <a:ea typeface="Times New Roman" panose="02020603050405020304" pitchFamily="18" charset="0"/>
              </a:rPr>
              <a:t> </a:t>
            </a:r>
            <a:endParaRPr lang="uk-UA" sz="1800" dirty="0">
              <a:latin typeface="Times New Roman" panose="02020603050405020304" pitchFamily="18" charset="0"/>
              <a:ea typeface="Times New Roman" panose="02020603050405020304" pitchFamily="18" charset="0"/>
            </a:endParaRPr>
          </a:p>
          <a:p>
            <a:pPr algn="just">
              <a:lnSpc>
                <a:spcPct val="115000"/>
              </a:lnSpc>
              <a:spcAft>
                <a:spcPts val="100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ХIV</a:t>
            </a:r>
            <a:r>
              <a:rPr lang="uk-UA"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Всеукраїнська науково-практична конференція «</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Теоретико-</a:t>
            </a:r>
            <a:r>
              <a:rPr lang="ru-RU"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методичні</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основи</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організації</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фізичного</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виховання</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молоді</a:t>
            </a:r>
            <a:r>
              <a:rPr lang="uk-UA"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(11-12 травня 2023 р.)</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uk-UA"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Основні напрямки роботи:</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Історико-культурні</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філософські</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та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соціологічні</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основи</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фізичної</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культури</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та спорту. Психолого-</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педагогічні</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та медико-</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біологічні</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аспекти</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здорового способу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життя</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Теорія</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та методика спортивного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тренування</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Фізична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культура та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рекреація</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освітній</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сфері</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uk-UA"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 конференції взяли участь 70 учасників, у тому числі 20 іногородніх. </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74320" indent="0" algn="just">
              <a:spcBef>
                <a:spcPts val="0"/>
              </a:spcBef>
              <a:buNone/>
            </a:pPr>
            <a:endParaRPr lang="uk-UA" sz="1800" dirty="0">
              <a:latin typeface="Times New Roman" panose="02020603050405020304" pitchFamily="18" charset="0"/>
              <a:ea typeface="Calibri" panose="020F0502020204030204" pitchFamily="34" charset="0"/>
              <a:cs typeface="Calibri" panose="020F0502020204030204" pitchFamily="34" charset="0"/>
            </a:endParaRPr>
          </a:p>
          <a:p>
            <a:pPr marL="0" indent="0">
              <a:buNone/>
            </a:pPr>
            <a:r>
              <a:rPr lang="uk-UA" sz="2000" b="1" dirty="0">
                <a:latin typeface="Times New Roman" panose="02020603050405020304" pitchFamily="18" charset="0"/>
                <a:ea typeface="Times New Roman" panose="02020603050405020304" pitchFamily="18" charset="0"/>
              </a:rPr>
              <a:t> </a:t>
            </a:r>
            <a:endParaRPr lang="uk-UA" sz="2000" dirty="0"/>
          </a:p>
        </p:txBody>
      </p:sp>
    </p:spTree>
    <p:extLst>
      <p:ext uri="{BB962C8B-B14F-4D97-AF65-F5344CB8AC3E}">
        <p14:creationId xmlns:p14="http://schemas.microsoft.com/office/powerpoint/2010/main" val="608112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Студентська наукова робота</a:t>
            </a:r>
          </a:p>
        </p:txBody>
      </p:sp>
      <p:sp>
        <p:nvSpPr>
          <p:cNvPr id="3" name="Місце для вмісту 2"/>
          <p:cNvSpPr>
            <a:spLocks noGrp="1"/>
          </p:cNvSpPr>
          <p:nvPr>
            <p:ph idx="1"/>
          </p:nvPr>
        </p:nvSpPr>
        <p:spPr/>
        <p:txBody>
          <a:bodyPr>
            <a:normAutofit/>
          </a:bodyPr>
          <a:lstStyle/>
          <a:p>
            <a:pPr>
              <a:buFont typeface="Wingdings" panose="05000000000000000000" pitchFamily="2" charset="2"/>
              <a:buChar char="q"/>
            </a:pPr>
            <a:r>
              <a:rPr lang="uk-UA" sz="2600" dirty="0"/>
              <a:t> Діяльність наукових гуртків   (кафедра загальної педагогіки та педагогіки вищої школи;   кафедра початкової та дошкільної освіти;  кафедра спеціальної освіти соціальної роботи.  </a:t>
            </a:r>
          </a:p>
          <a:p>
            <a:pPr>
              <a:buFont typeface="Wingdings" panose="05000000000000000000" pitchFamily="2" charset="2"/>
              <a:buChar char="q"/>
            </a:pPr>
            <a:r>
              <a:rPr lang="uk-UA" sz="2600" dirty="0"/>
              <a:t> Робота Наукового товариства студентів, аспірантів та молодих вчених.</a:t>
            </a:r>
          </a:p>
          <a:p>
            <a:pPr>
              <a:buFont typeface="Wingdings" panose="05000000000000000000" pitchFamily="2" charset="2"/>
              <a:buChar char="q"/>
            </a:pPr>
            <a:r>
              <a:rPr lang="uk-UA" sz="2600" dirty="0"/>
              <a:t> Студентські наукові конференції, семінари.  </a:t>
            </a:r>
          </a:p>
          <a:p>
            <a:pPr>
              <a:buFont typeface="Wingdings" panose="05000000000000000000" pitchFamily="2" charset="2"/>
              <a:buChar char="q"/>
            </a:pPr>
            <a:r>
              <a:rPr lang="uk-UA" sz="2600" dirty="0"/>
              <a:t> Участь студентів у наукових конкурсах</a:t>
            </a:r>
          </a:p>
          <a:p>
            <a:pPr>
              <a:buFont typeface="Wingdings" panose="05000000000000000000" pitchFamily="2" charset="2"/>
              <a:buChar char="q"/>
            </a:pPr>
            <a:r>
              <a:rPr lang="uk-UA" sz="2600" dirty="0"/>
              <a:t> Участь студентів  у міжнародних програмах академічного обміну </a:t>
            </a:r>
          </a:p>
        </p:txBody>
      </p:sp>
    </p:spTree>
    <p:extLst>
      <p:ext uri="{BB962C8B-B14F-4D97-AF65-F5344CB8AC3E}">
        <p14:creationId xmlns:p14="http://schemas.microsoft.com/office/powerpoint/2010/main" val="3888687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8A6EC7BA-EE4D-49D2-8903-E4F18D61BABE}"/>
              </a:ext>
            </a:extLst>
          </p:cNvPr>
          <p:cNvSpPr txBox="1">
            <a:spLocks/>
          </p:cNvSpPr>
          <p:nvPr/>
        </p:nvSpPr>
        <p:spPr>
          <a:xfrm>
            <a:off x="1981200" y="533400"/>
            <a:ext cx="8229600" cy="990600"/>
          </a:xfrm>
          <a:prstGeom prst="rect">
            <a:avLst/>
          </a:prstGeom>
        </p:spPr>
        <p:txBody>
          <a:bodyP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uk-UA" sz="2800" b="1" dirty="0"/>
              <a:t> Студентська наукова робота: публікації </a:t>
            </a:r>
          </a:p>
        </p:txBody>
      </p:sp>
      <p:graphicFrame>
        <p:nvGraphicFramePr>
          <p:cNvPr id="5" name="Діаграма 4">
            <a:extLst>
              <a:ext uri="{FF2B5EF4-FFF2-40B4-BE49-F238E27FC236}">
                <a16:creationId xmlns:a16="http://schemas.microsoft.com/office/drawing/2014/main" id="{25243078-A2F4-44B4-8FDA-A4004213E317}"/>
              </a:ext>
            </a:extLst>
          </p:cNvPr>
          <p:cNvGraphicFramePr>
            <a:graphicFrameLocks/>
          </p:cNvGraphicFramePr>
          <p:nvPr>
            <p:extLst>
              <p:ext uri="{D42A27DB-BD31-4B8C-83A1-F6EECF244321}">
                <p14:modId xmlns:p14="http://schemas.microsoft.com/office/powerpoint/2010/main" val="912400059"/>
              </p:ext>
            </p:extLst>
          </p:nvPr>
        </p:nvGraphicFramePr>
        <p:xfrm>
          <a:off x="983432" y="1524000"/>
          <a:ext cx="10225136"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318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2800" b="1" dirty="0"/>
              <a:t> Студентські наукові конференції</a:t>
            </a:r>
          </a:p>
        </p:txBody>
      </p:sp>
      <p:sp>
        <p:nvSpPr>
          <p:cNvPr id="3" name="Прямоугольник 2"/>
          <p:cNvSpPr/>
          <p:nvPr/>
        </p:nvSpPr>
        <p:spPr>
          <a:xfrm>
            <a:off x="2068980" y="2895183"/>
            <a:ext cx="3312368" cy="923330"/>
          </a:xfrm>
          <a:prstGeom prst="rect">
            <a:avLst/>
          </a:prstGeom>
        </p:spPr>
        <p:txBody>
          <a:bodyPr wrap="square">
            <a:spAutoFit/>
          </a:bodyPr>
          <a:lstStyle/>
          <a:p>
            <a:r>
              <a:rPr lang="uk-UA" b="1" dirty="0"/>
              <a:t> </a:t>
            </a:r>
            <a:endParaRPr lang="uk-UA" dirty="0"/>
          </a:p>
          <a:p>
            <a:endParaRPr lang="uk-UA" dirty="0"/>
          </a:p>
          <a:p>
            <a:r>
              <a:rPr lang="en-US" b="1" dirty="0"/>
              <a:t> </a:t>
            </a:r>
            <a:endParaRPr lang="uk-UA" dirty="0"/>
          </a:p>
        </p:txBody>
      </p:sp>
      <p:sp>
        <p:nvSpPr>
          <p:cNvPr id="7" name="TextBox 6">
            <a:extLst>
              <a:ext uri="{FF2B5EF4-FFF2-40B4-BE49-F238E27FC236}">
                <a16:creationId xmlns:a16="http://schemas.microsoft.com/office/drawing/2014/main" id="{BAEB00A2-E507-456B-9E36-71286486BF39}"/>
              </a:ext>
            </a:extLst>
          </p:cNvPr>
          <p:cNvSpPr txBox="1"/>
          <p:nvPr/>
        </p:nvSpPr>
        <p:spPr>
          <a:xfrm>
            <a:off x="335360" y="1340768"/>
            <a:ext cx="11521280" cy="4726230"/>
          </a:xfrm>
          <a:prstGeom prst="rect">
            <a:avLst/>
          </a:prstGeom>
          <a:noFill/>
        </p:spPr>
        <p:txBody>
          <a:bodyPr wrap="square">
            <a:spAutoFit/>
          </a:bodyPr>
          <a:lstStyle/>
          <a:p>
            <a:pPr algn="just">
              <a:lnSpc>
                <a:spcPct val="115000"/>
              </a:lnSpc>
              <a:spcAft>
                <a:spcPts val="1000"/>
              </a:spcAft>
            </a:pPr>
            <a:r>
              <a:rPr lang="uk-UA" sz="1800" b="1" dirty="0">
                <a:effectLst/>
                <a:latin typeface="Times New Roman" panose="02020603050405020304" pitchFamily="18" charset="0"/>
                <a:ea typeface="Times New Roman" panose="02020603050405020304" pitchFamily="18" charset="0"/>
                <a:cs typeface="Times New Roman" panose="02020603050405020304" pitchFamily="18" charset="0"/>
              </a:rPr>
              <a:t>1.  ХХ Всеукраїнська студентська наукова конференція</a:t>
            </a: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 “АКТУАЛЬНІ ПРОБЛЕМИ ОСВІТИ В УКРАЇНІ” (23 листопада 2022 р., ЛНУ імені Івана Франка, кафедра загальної педагогіки та педагогіки вищої школи).</a:t>
            </a:r>
            <a:r>
              <a:rPr lang="uk-UA"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Кількість учасників – 73.</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uk-UA" sz="1800" b="1" dirty="0">
                <a:effectLst/>
                <a:latin typeface="Times New Roman" panose="02020603050405020304" pitchFamily="18" charset="0"/>
                <a:ea typeface="Times New Roman" panose="02020603050405020304" pitchFamily="18" charset="0"/>
                <a:cs typeface="Times New Roman" panose="02020603050405020304" pitchFamily="18" charset="0"/>
              </a:rPr>
              <a:t> 2</a:t>
            </a: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800" b="1" dirty="0">
                <a:effectLst/>
                <a:latin typeface="Times New Roman" panose="02020603050405020304" pitchFamily="18" charset="0"/>
                <a:ea typeface="Times New Roman" panose="02020603050405020304" pitchFamily="18" charset="0"/>
                <a:cs typeface="Times New Roman" panose="02020603050405020304" pitchFamily="18" charset="0"/>
              </a:rPr>
              <a:t>ХХІ Всеукраїнська студентська наукова конференція</a:t>
            </a: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 “АКТУАЛЬНІ ПРОБЛЕМИ ОСВІТИ В УКРАЇНІ” (10 травня 2023 р., ЛНУ імені Івана Франка, кафедра загальної педагогіки та педагогіки вищої школи). Кількість учасників  – 65.</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uk-UA" sz="1800" dirty="0">
                <a:effectLst/>
                <a:latin typeface="Times New Roman" panose="02020603050405020304" pitchFamily="18" charset="0"/>
                <a:ea typeface="Calibri" panose="020F0502020204030204" pitchFamily="34" charset="0"/>
                <a:cs typeface="Calibri" panose="020F0502020204030204" pitchFamily="34" charset="0"/>
              </a:rPr>
              <a:t>3. </a:t>
            </a:r>
            <a:r>
              <a:rPr lang="en-US" sz="1800" b="1" dirty="0">
                <a:effectLst/>
                <a:latin typeface="Times New Roman" panose="02020603050405020304" pitchFamily="18" charset="0"/>
                <a:ea typeface="Calibri" panose="020F0502020204030204" pitchFamily="34" charset="0"/>
                <a:cs typeface="Calibri" panose="020F0502020204030204" pitchFamily="34" charset="0"/>
              </a:rPr>
              <a:t>V</a:t>
            </a:r>
            <a:r>
              <a:rPr lang="uk-UA" sz="1800" b="1" dirty="0">
                <a:effectLst/>
                <a:latin typeface="Times New Roman" panose="02020603050405020304" pitchFamily="18" charset="0"/>
                <a:ea typeface="Calibri" panose="020F0502020204030204" pitchFamily="34" charset="0"/>
                <a:cs typeface="Calibri" panose="020F0502020204030204" pitchFamily="34" charset="0"/>
              </a:rPr>
              <a:t>ІІІ-а Всеукраїнська студентська наукова конференція</a:t>
            </a:r>
            <a:r>
              <a:rPr lang="uk-UA" sz="1800" dirty="0">
                <a:effectLst/>
                <a:latin typeface="Times New Roman" panose="02020603050405020304" pitchFamily="18" charset="0"/>
                <a:ea typeface="Calibri" panose="020F0502020204030204" pitchFamily="34" charset="0"/>
                <a:cs typeface="Calibri" panose="020F0502020204030204" pitchFamily="34" charset="0"/>
              </a:rPr>
              <a:t> «Сучасні погляди та актуальні проблеми педагогічної освіти» (23 березня 2023р), кафедра початкової та дошкільної освіти. </a:t>
            </a:r>
            <a:r>
              <a:rPr lang="ru-RU" sz="1800" dirty="0">
                <a:effectLst/>
                <a:latin typeface="Times New Roman" panose="02020603050405020304" pitchFamily="18" charset="0"/>
                <a:ea typeface="Calibri" panose="020F0502020204030204" pitchFamily="34" charset="0"/>
                <a:cs typeface="Calibri" panose="020F0502020204030204" pitchFamily="34" charset="0"/>
              </a:rPr>
              <a:t> . </a:t>
            </a:r>
            <a:r>
              <a:rPr lang="ru-RU" sz="1800" dirty="0" err="1">
                <a:effectLst/>
                <a:latin typeface="Times New Roman" panose="02020603050405020304" pitchFamily="18" charset="0"/>
                <a:ea typeface="Calibri" panose="020F0502020204030204" pitchFamily="34" charset="0"/>
                <a:cs typeface="Calibri" panose="020F0502020204030204" pitchFamily="34" charset="0"/>
              </a:rPr>
              <a:t>Кількість</a:t>
            </a:r>
            <a:r>
              <a:rPr lang="ru-RU" sz="1800" dirty="0">
                <a:effectLst/>
                <a:latin typeface="Times New Roman" panose="02020603050405020304" pitchFamily="18" charset="0"/>
                <a:ea typeface="Calibri" panose="020F0502020204030204" pitchFamily="34" charset="0"/>
                <a:cs typeface="Calibri" panose="020F0502020204030204" pitchFamily="34" charset="0"/>
              </a:rPr>
              <a:t> </a:t>
            </a:r>
            <a:r>
              <a:rPr lang="ru-RU" sz="1800" dirty="0" err="1">
                <a:effectLst/>
                <a:latin typeface="Times New Roman" panose="02020603050405020304" pitchFamily="18" charset="0"/>
                <a:ea typeface="Calibri" panose="020F0502020204030204" pitchFamily="34" charset="0"/>
                <a:cs typeface="Calibri" panose="020F0502020204030204" pitchFamily="34" charset="0"/>
              </a:rPr>
              <a:t>учасників</a:t>
            </a:r>
            <a:r>
              <a:rPr lang="ru-RU" dirty="0">
                <a:latin typeface="Times New Roman" panose="02020603050405020304" pitchFamily="18" charset="0"/>
                <a:ea typeface="Calibri" panose="020F0502020204030204" pitchFamily="34" charset="0"/>
                <a:cs typeface="Calibri" panose="020F0502020204030204" pitchFamily="34" charset="0"/>
              </a:rPr>
              <a:t> - </a:t>
            </a:r>
            <a:r>
              <a:rPr lang="ru-RU" sz="1800" dirty="0">
                <a:effectLst/>
                <a:latin typeface="Times New Roman" panose="02020603050405020304" pitchFamily="18" charset="0"/>
                <a:ea typeface="Calibri" panose="020F0502020204030204" pitchFamily="34" charset="0"/>
                <a:cs typeface="Calibri" panose="020F0502020204030204" pitchFamily="34" charset="0"/>
              </a:rPr>
              <a:t> 147 </a:t>
            </a:r>
            <a:r>
              <a:rPr lang="uk-UA" sz="1800" dirty="0">
                <a:effectLst/>
                <a:latin typeface="Times New Roman" panose="02020603050405020304" pitchFamily="18" charset="0"/>
                <a:ea typeface="Calibri" panose="020F0502020204030204" pitchFamily="34" charset="0"/>
                <a:cs typeface="Calibri" panose="020F0502020204030204" pitchFamily="34" charset="0"/>
              </a:rPr>
              <a:t>.</a:t>
            </a:r>
            <a:r>
              <a:rPr lang="ru-RU" sz="1800" dirty="0">
                <a:effectLst/>
                <a:latin typeface="Times New Roman" panose="02020603050405020304" pitchFamily="18" charset="0"/>
                <a:ea typeface="Calibri" panose="020F0502020204030204" pitchFamily="34" charset="0"/>
                <a:cs typeface="Calibri" panose="020F0502020204030204" pitchFamily="34" charset="0"/>
              </a:rPr>
              <a:t> </a:t>
            </a:r>
            <a:r>
              <a:rPr lang="uk-UA" sz="1800" dirty="0">
                <a:effectLst/>
                <a:latin typeface="Times New Roman" panose="02020603050405020304" pitchFamily="18" charset="0"/>
                <a:ea typeface="Calibri" panose="020F0502020204030204" pitchFamily="34" charset="0"/>
                <a:cs typeface="Calibri" panose="020F0502020204030204" pitchFamily="34" charset="0"/>
              </a:rPr>
              <a:t> </a:t>
            </a:r>
            <a:endParaRPr lang="uk-UA" sz="1800" dirty="0">
              <a:effectLst/>
              <a:latin typeface="Calibri" panose="020F0502020204030204" pitchFamily="34" charset="0"/>
              <a:ea typeface="Calibri" panose="020F0502020204030204" pitchFamily="34" charset="0"/>
            </a:endParaRPr>
          </a:p>
          <a:p>
            <a:pPr algn="just">
              <a:lnSpc>
                <a:spcPct val="115000"/>
              </a:lnSpc>
              <a:spcAft>
                <a:spcPts val="1000"/>
              </a:spcAft>
            </a:pPr>
            <a:r>
              <a:rPr lang="uk-UA" sz="1800" dirty="0">
                <a:effectLst/>
                <a:latin typeface="Times New Roman" panose="02020603050405020304" pitchFamily="18" charset="0"/>
                <a:ea typeface="Calibri" panose="020F0502020204030204" pitchFamily="34" charset="0"/>
                <a:cs typeface="Calibri" panose="020F0502020204030204" pitchFamily="34" charset="0"/>
              </a:rPr>
              <a:t>4. </a:t>
            </a:r>
            <a:r>
              <a:rPr lang="uk-UA" sz="1800" b="1" dirty="0">
                <a:effectLst/>
                <a:latin typeface="Times New Roman" panose="02020603050405020304" pitchFamily="18" charset="0"/>
                <a:ea typeface="Calibri" panose="020F0502020204030204" pitchFamily="34" charset="0"/>
                <a:cs typeface="Calibri" panose="020F0502020204030204" pitchFamily="34" charset="0"/>
              </a:rPr>
              <a:t>Третя (III) Всеукраїнська науково-практична конференція студентів, аспірантів та молодих учених</a:t>
            </a:r>
            <a:r>
              <a:rPr lang="uk-UA" sz="1800" dirty="0">
                <a:effectLst/>
                <a:latin typeface="Times New Roman" panose="02020603050405020304" pitchFamily="18" charset="0"/>
                <a:ea typeface="Calibri" panose="020F0502020204030204" pitchFamily="34" charset="0"/>
                <a:cs typeface="Calibri" panose="020F0502020204030204" pitchFamily="34" charset="0"/>
              </a:rPr>
              <a:t> «Педагогічна освіта у світлі реформ та викликів» (13-14 квітня 2023 року). У конференції взяли участь 80 осіб.  </a:t>
            </a:r>
            <a:endParaRPr lang="uk-UA" sz="1800" dirty="0">
              <a:effectLst/>
              <a:latin typeface="Calibri" panose="020F0502020204030204" pitchFamily="34" charset="0"/>
              <a:ea typeface="Calibri" panose="020F0502020204030204" pitchFamily="34" charset="0"/>
            </a:endParaRPr>
          </a:p>
          <a:p>
            <a:pPr algn="just">
              <a:lnSpc>
                <a:spcPct val="115000"/>
              </a:lnSpc>
              <a:spcAft>
                <a:spcPts val="1000"/>
              </a:spcAft>
            </a:pP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5. </a:t>
            </a:r>
            <a:r>
              <a:rPr lang="uk-UA" sz="1800" b="1" dirty="0">
                <a:effectLst/>
                <a:latin typeface="Times New Roman" panose="02020603050405020304" pitchFamily="18" charset="0"/>
                <a:ea typeface="Times New Roman" panose="02020603050405020304" pitchFamily="18" charset="0"/>
                <a:cs typeface="Times New Roman" panose="02020603050405020304" pitchFamily="18" charset="0"/>
              </a:rPr>
              <a:t>ХІ</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V</a:t>
            </a:r>
            <a:r>
              <a:rPr lang="uk-UA" sz="1800" b="1" dirty="0">
                <a:effectLst/>
                <a:latin typeface="Times New Roman" panose="02020603050405020304" pitchFamily="18" charset="0"/>
                <a:ea typeface="Times New Roman" panose="02020603050405020304" pitchFamily="18" charset="0"/>
                <a:cs typeface="Times New Roman" panose="02020603050405020304" pitchFamily="18" charset="0"/>
              </a:rPr>
              <a:t> Всеукраїнська. науково-практична конференція студентів, магістрантів, аспірантів </a:t>
            </a: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«Проблеми формування здорового способу життя молоді» (кафедра фізичного виховання та спорту)</a:t>
            </a:r>
            <a:r>
              <a:rPr lang="uk-UA"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У конференції взяли участь 70 осіб. Серед них 20 учасників з інших ЗВО.</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2378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dirty="0"/>
              <a:t> </a:t>
            </a:r>
            <a:r>
              <a:rPr lang="uk-UA" sz="2700" b="1" dirty="0"/>
              <a:t>Наукове товариство студентів, аспірантів, молодих вчених </a:t>
            </a:r>
          </a:p>
        </p:txBody>
      </p:sp>
      <p:pic>
        <p:nvPicPr>
          <p:cNvPr id="1026" name="Picture 2" descr="C:\Users\Home\Desktop\170037134_160297729310149_7314428899810552909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1420" y="1621850"/>
            <a:ext cx="2924183" cy="389891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ome\Desktop\162398728_3762727650513916_1416931003105509114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3512" y="4365105"/>
            <a:ext cx="3780000" cy="23113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Таблица 5"/>
          <p:cNvGraphicFramePr>
            <a:graphicFrameLocks noGrp="1"/>
          </p:cNvGraphicFramePr>
          <p:nvPr>
            <p:extLst>
              <p:ext uri="{D42A27DB-BD31-4B8C-83A1-F6EECF244321}">
                <p14:modId xmlns:p14="http://schemas.microsoft.com/office/powerpoint/2010/main" val="4156678574"/>
              </p:ext>
            </p:extLst>
          </p:nvPr>
        </p:nvGraphicFramePr>
        <p:xfrm>
          <a:off x="5807968" y="1628800"/>
          <a:ext cx="4392488" cy="4896545"/>
        </p:xfrm>
        <a:graphic>
          <a:graphicData uri="http://schemas.openxmlformats.org/drawingml/2006/table">
            <a:tbl>
              <a:tblPr firstRow="1" bandRow="1">
                <a:tableStyleId>{5C22544A-7EE6-4342-B048-85BDC9FD1C3A}</a:tableStyleId>
              </a:tblPr>
              <a:tblGrid>
                <a:gridCol w="4392488">
                  <a:extLst>
                    <a:ext uri="{9D8B030D-6E8A-4147-A177-3AD203B41FA5}">
                      <a16:colId xmlns:a16="http://schemas.microsoft.com/office/drawing/2014/main" val="20000"/>
                    </a:ext>
                  </a:extLst>
                </a:gridCol>
              </a:tblGrid>
              <a:tr h="4896545">
                <a:tc>
                  <a:txBody>
                    <a:bodyPr/>
                    <a:lstStyle/>
                    <a:p>
                      <a:r>
                        <a:rPr lang="uk-UA" sz="1400" b="0" kern="1200" dirty="0">
                          <a:solidFill>
                            <a:schemeClr val="lt1"/>
                          </a:solidFill>
                          <a:effectLst/>
                          <a:latin typeface="+mn-lt"/>
                          <a:ea typeface="+mn-ea"/>
                          <a:cs typeface="+mn-cs"/>
                        </a:rPr>
                        <a:t>Перша (I) науково-практична конференція студентів, аспірантів та молодих учених «Педагогічна наука у світі реформ та викликів» » в рамках відзначення 360-річчя з дня заснування Університету, ( 18-19 березня 2021 р.).</a:t>
                      </a:r>
                    </a:p>
                    <a:p>
                      <a:endParaRPr lang="uk-UA" sz="1400" b="0" kern="1200" dirty="0">
                        <a:solidFill>
                          <a:schemeClr val="lt1"/>
                        </a:solidFill>
                        <a:effectLst/>
                        <a:latin typeface="+mn-lt"/>
                        <a:ea typeface="+mn-ea"/>
                        <a:cs typeface="+mn-cs"/>
                      </a:endParaRPr>
                    </a:p>
                    <a:p>
                      <a:r>
                        <a:rPr lang="uk-UA" sz="1400" b="0" kern="1200" dirty="0">
                          <a:solidFill>
                            <a:schemeClr val="lt1"/>
                          </a:solidFill>
                          <a:effectLst/>
                          <a:latin typeface="+mn-lt"/>
                          <a:ea typeface="+mn-ea"/>
                          <a:cs typeface="+mn-cs"/>
                        </a:rPr>
                        <a:t>Учасники конференції:  понад 80 молодих науковців. Окрім учасників з Львівського національного університету імені Івана Франка, до наукової події долучились студенти й магістранти Мукачівського державного університету, Волинського національного університету імені Лесі Українки, Державного вищого навчального закладу Ужгородського національного університету та Дрогобицького державного педагогічного університету імені Івана Франка.</a:t>
                      </a:r>
                    </a:p>
                    <a:p>
                      <a:endParaRPr lang="uk-UA" sz="1400" b="0" kern="1200" dirty="0">
                        <a:solidFill>
                          <a:schemeClr val="lt1"/>
                        </a:solidFill>
                        <a:effectLst/>
                        <a:latin typeface="+mn-lt"/>
                        <a:ea typeface="+mn-ea"/>
                        <a:cs typeface="+mn-cs"/>
                      </a:endParaRPr>
                    </a:p>
                    <a:p>
                      <a:r>
                        <a:rPr lang="uk-UA" sz="1400" b="0" kern="1200" dirty="0">
                          <a:solidFill>
                            <a:schemeClr val="lt1"/>
                          </a:solidFill>
                          <a:effectLst/>
                          <a:latin typeface="+mn-lt"/>
                          <a:ea typeface="+mn-ea"/>
                          <a:cs typeface="+mn-cs"/>
                        </a:rPr>
                        <a:t>За результатами конференції  видано збірник  тез доповідей </a:t>
                      </a:r>
                    </a:p>
                    <a:p>
                      <a:endParaRPr lang="uk-UA" b="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20900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2400" dirty="0"/>
              <a:t>Студенти ФПО – переможці   Першого етапу  Всеукраїнського конкурсу  студентських наукових робіт  -   24  </a:t>
            </a:r>
          </a:p>
        </p:txBody>
      </p:sp>
      <p:sp>
        <p:nvSpPr>
          <p:cNvPr id="7" name="TextBox 6">
            <a:extLst>
              <a:ext uri="{FF2B5EF4-FFF2-40B4-BE49-F238E27FC236}">
                <a16:creationId xmlns:a16="http://schemas.microsoft.com/office/drawing/2014/main" id="{1574E865-0F7F-44A7-B551-A7AE123F526A}"/>
              </a:ext>
            </a:extLst>
          </p:cNvPr>
          <p:cNvSpPr txBox="1"/>
          <p:nvPr/>
        </p:nvSpPr>
        <p:spPr>
          <a:xfrm>
            <a:off x="609600" y="1628800"/>
            <a:ext cx="10972800" cy="4962897"/>
          </a:xfrm>
          <a:prstGeom prst="rect">
            <a:avLst/>
          </a:prstGeom>
          <a:noFill/>
        </p:spPr>
        <p:txBody>
          <a:bodyPr wrap="square">
            <a:spAutoFit/>
          </a:bodyPr>
          <a:lstStyle/>
          <a:p>
            <a:pPr indent="228600" algn="just" fontAlgn="base">
              <a:lnSpc>
                <a:spcPct val="115000"/>
              </a:lnSpc>
              <a:spcAft>
                <a:spcPts val="1000"/>
              </a:spcAft>
            </a:pPr>
            <a:r>
              <a:rPr lang="uk-UA" sz="1600" b="1" kern="100" dirty="0">
                <a:solidFill>
                  <a:srgbClr val="0070C0"/>
                </a:solidFill>
                <a:effectLst/>
                <a:latin typeface="Times New Roman" panose="02020603050405020304" pitchFamily="18" charset="0"/>
                <a:ea typeface="NSimSun" panose="02010609030101010101" pitchFamily="49" charset="-122"/>
                <a:cs typeface="Arial" panose="020B0604020202020204" pitchFamily="34" charset="0"/>
              </a:rPr>
              <a:t>Освітні, педагогічні науки” (3)  </a:t>
            </a:r>
            <a:r>
              <a:rPr lang="uk-UA" sz="1600" kern="100" dirty="0">
                <a:effectLst/>
                <a:latin typeface="Times New Roman" panose="02020603050405020304" pitchFamily="18" charset="0"/>
                <a:ea typeface="NSimSun" panose="02010609030101010101" pitchFamily="49" charset="-122"/>
                <a:cs typeface="Arial" panose="020B0604020202020204" pitchFamily="34" charset="0"/>
              </a:rPr>
              <a:t>Лиско Анна-Марія Володимирівна (ФПОМ-</a:t>
            </a:r>
            <a:r>
              <a:rPr lang="uk-UA" sz="1600" kern="100" dirty="0" err="1">
                <a:effectLst/>
                <a:latin typeface="Times New Roman" panose="02020603050405020304" pitchFamily="18" charset="0"/>
                <a:ea typeface="NSimSun" panose="02010609030101010101" pitchFamily="49" charset="-122"/>
                <a:cs typeface="Arial" panose="020B0604020202020204" pitchFamily="34" charset="0"/>
              </a:rPr>
              <a:t>Пз</a:t>
            </a:r>
            <a:r>
              <a:rPr lang="uk-UA" sz="1600" kern="100" dirty="0">
                <a:effectLst/>
                <a:latin typeface="Times New Roman" panose="02020603050405020304" pitchFamily="18" charset="0"/>
                <a:ea typeface="NSimSun" panose="02010609030101010101" pitchFamily="49" charset="-122"/>
                <a:cs typeface="Arial" panose="020B0604020202020204" pitchFamily="34" charset="0"/>
              </a:rPr>
              <a:t>) -</a:t>
            </a:r>
            <a:r>
              <a:rPr lang="uk-UA" sz="1600" kern="100" dirty="0">
                <a:effectLst/>
                <a:latin typeface="Liberation Serif"/>
                <a:ea typeface="NSimSun" panose="02010609030101010101" pitchFamily="49" charset="-122"/>
                <a:cs typeface="Arial" panose="020B0604020202020204" pitchFamily="34" charset="0"/>
              </a:rPr>
              <a:t> </a:t>
            </a:r>
            <a:r>
              <a:rPr lang="uk-UA" sz="1600" kern="100" dirty="0">
                <a:effectLst/>
                <a:latin typeface="Times New Roman" panose="02020603050405020304" pitchFamily="18" charset="0"/>
                <a:ea typeface="NSimSun" panose="02010609030101010101" pitchFamily="49" charset="-122"/>
                <a:cs typeface="Arial" panose="020B0604020202020204" pitchFamily="34" charset="0"/>
              </a:rPr>
              <a:t>Диплом І ступеня, </a:t>
            </a:r>
            <a:r>
              <a:rPr lang="uk-UA" sz="1600" kern="100" dirty="0" err="1">
                <a:effectLst/>
                <a:latin typeface="Times New Roman" panose="02020603050405020304" pitchFamily="18" charset="0"/>
                <a:ea typeface="NSimSun" panose="02010609030101010101" pitchFamily="49" charset="-122"/>
                <a:cs typeface="Arial" panose="020B0604020202020204" pitchFamily="34" charset="0"/>
              </a:rPr>
              <a:t>Лагуняк</a:t>
            </a:r>
            <a:r>
              <a:rPr lang="uk-UA" sz="1600" kern="100" dirty="0">
                <a:effectLst/>
                <a:latin typeface="Times New Roman" panose="02020603050405020304" pitchFamily="18" charset="0"/>
                <a:ea typeface="NSimSun" panose="02010609030101010101" pitchFamily="49" charset="-122"/>
                <a:cs typeface="Arial" panose="020B0604020202020204" pitchFamily="34" charset="0"/>
              </a:rPr>
              <a:t> Іванна</a:t>
            </a:r>
            <a:r>
              <a:rPr lang="uk-UA" sz="1600" kern="100" dirty="0">
                <a:effectLst/>
                <a:latin typeface="Liberation Serif"/>
                <a:ea typeface="NSimSun" panose="02010609030101010101" pitchFamily="49" charset="-122"/>
                <a:cs typeface="Arial" panose="020B0604020202020204" pitchFamily="34" charset="0"/>
              </a:rPr>
              <a:t> </a:t>
            </a:r>
            <a:r>
              <a:rPr lang="uk-UA" sz="1600" kern="100" dirty="0">
                <a:effectLst/>
                <a:latin typeface="Times New Roman" panose="02020603050405020304" pitchFamily="18" charset="0"/>
                <a:ea typeface="NSimSun" panose="02010609030101010101" pitchFamily="49" charset="-122"/>
                <a:cs typeface="Arial" panose="020B0604020202020204" pitchFamily="34" charset="0"/>
              </a:rPr>
              <a:t>Іванівна, група ФПОм-11с  - Диплом II ступеня, </a:t>
            </a:r>
            <a:r>
              <a:rPr lang="uk-UA" sz="1600" kern="100" dirty="0" err="1">
                <a:effectLst/>
                <a:latin typeface="Times New Roman" panose="02020603050405020304" pitchFamily="18" charset="0"/>
                <a:ea typeface="NSimSun" panose="02010609030101010101" pitchFamily="49" charset="-122"/>
                <a:cs typeface="Arial" panose="020B0604020202020204" pitchFamily="34" charset="0"/>
              </a:rPr>
              <a:t>Бургер</a:t>
            </a:r>
            <a:r>
              <a:rPr lang="uk-UA" sz="1600" kern="100" dirty="0">
                <a:effectLst/>
                <a:latin typeface="Times New Roman" panose="02020603050405020304" pitchFamily="18" charset="0"/>
                <a:ea typeface="NSimSun" panose="02010609030101010101" pitchFamily="49" charset="-122"/>
                <a:cs typeface="Arial" panose="020B0604020202020204" pitchFamily="34" charset="0"/>
              </a:rPr>
              <a:t> Марія</a:t>
            </a:r>
            <a:r>
              <a:rPr lang="uk-UA" sz="1600" kern="100" dirty="0">
                <a:effectLst/>
                <a:latin typeface="Liberation Serif"/>
                <a:ea typeface="NSimSun" panose="02010609030101010101" pitchFamily="49" charset="-122"/>
                <a:cs typeface="Arial" panose="020B0604020202020204" pitchFamily="34" charset="0"/>
              </a:rPr>
              <a:t> </a:t>
            </a:r>
            <a:r>
              <a:rPr lang="uk-UA" sz="1600" kern="100" dirty="0">
                <a:effectLst/>
                <a:latin typeface="Times New Roman" panose="02020603050405020304" pitchFamily="18" charset="0"/>
                <a:ea typeface="NSimSun" panose="02010609030101010101" pitchFamily="49" charset="-122"/>
                <a:cs typeface="Arial" panose="020B0604020202020204" pitchFamily="34" charset="0"/>
              </a:rPr>
              <a:t>Романівна, група ФПОм-11с</a:t>
            </a:r>
            <a:r>
              <a:rPr lang="uk-UA" sz="1600" kern="100" dirty="0">
                <a:effectLst/>
                <a:latin typeface="Liberation Serif"/>
                <a:ea typeface="NSimSun" panose="02010609030101010101" pitchFamily="49" charset="-122"/>
                <a:cs typeface="Arial" panose="020B0604020202020204" pitchFamily="34" charset="0"/>
              </a:rPr>
              <a:t> </a:t>
            </a:r>
            <a:r>
              <a:rPr lang="uk-UA" sz="1600" kern="100" dirty="0">
                <a:effectLst/>
                <a:latin typeface="Times New Roman" panose="02020603050405020304" pitchFamily="18" charset="0"/>
                <a:ea typeface="NSimSun" panose="02010609030101010101" pitchFamily="49" charset="-122"/>
                <a:cs typeface="Arial" panose="020B0604020202020204" pitchFamily="34" charset="0"/>
              </a:rPr>
              <a:t>-</a:t>
            </a:r>
            <a:r>
              <a:rPr lang="uk-UA" sz="1600" kern="100" dirty="0">
                <a:effectLst/>
                <a:latin typeface="Liberation Serif"/>
                <a:ea typeface="NSimSun" panose="02010609030101010101" pitchFamily="49" charset="-122"/>
                <a:cs typeface="Arial" panose="020B0604020202020204" pitchFamily="34" charset="0"/>
              </a:rPr>
              <a:t> Диплом </a:t>
            </a:r>
            <a:r>
              <a:rPr lang="en-US" sz="1600" kern="100" dirty="0">
                <a:effectLst/>
                <a:latin typeface="Liberation Serif"/>
                <a:ea typeface="NSimSun" panose="02010609030101010101" pitchFamily="49" charset="-122"/>
                <a:cs typeface="Arial" panose="020B0604020202020204" pitchFamily="34" charset="0"/>
              </a:rPr>
              <a:t>III</a:t>
            </a:r>
            <a:r>
              <a:rPr lang="uk-UA" sz="1600" kern="100" dirty="0">
                <a:effectLst/>
                <a:latin typeface="Liberation Serif"/>
                <a:ea typeface="NSimSun" panose="02010609030101010101" pitchFamily="49" charset="-122"/>
                <a:cs typeface="Arial" panose="020B0604020202020204" pitchFamily="34" charset="0"/>
              </a:rPr>
              <a:t> ступеня.</a:t>
            </a:r>
            <a:endParaRPr lang="uk-UA"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fontAlgn="base">
              <a:lnSpc>
                <a:spcPct val="115000"/>
              </a:lnSpc>
              <a:spcAft>
                <a:spcPts val="1000"/>
              </a:spcAft>
              <a:tabLst>
                <a:tab pos="518160" algn="l"/>
              </a:tabLst>
            </a:pPr>
            <a:r>
              <a:rPr lang="uk-UA" sz="1600" b="1" kern="100" dirty="0">
                <a:solidFill>
                  <a:srgbClr val="0070C0"/>
                </a:solidFill>
                <a:effectLst/>
                <a:latin typeface="Times New Roman" panose="02020603050405020304" pitchFamily="18" charset="0"/>
                <a:ea typeface="NSimSun" panose="02010609030101010101" pitchFamily="49" charset="-122"/>
                <a:cs typeface="Times New Roman" panose="02020603050405020304" pitchFamily="18" charset="0"/>
              </a:rPr>
              <a:t> “Дошкільна освіта”</a:t>
            </a:r>
            <a:r>
              <a:rPr lang="uk-UA" sz="1600" b="1" kern="100" dirty="0">
                <a:solidFill>
                  <a:srgbClr val="0070C0"/>
                </a:solidFill>
                <a:latin typeface="Times New Roman" panose="02020603050405020304" pitchFamily="18" charset="0"/>
                <a:ea typeface="NSimSun" panose="02010609030101010101" pitchFamily="49" charset="-122"/>
                <a:cs typeface="Times New Roman" panose="02020603050405020304" pitchFamily="18" charset="0"/>
              </a:rPr>
              <a:t> (5)</a:t>
            </a:r>
            <a:r>
              <a:rPr lang="uk-UA" sz="1600" kern="100" dirty="0">
                <a:solidFill>
                  <a:srgbClr val="0070C0"/>
                </a:solidFill>
                <a:effectLst/>
                <a:latin typeface="Times New Roman" panose="02020603050405020304" pitchFamily="18" charset="0"/>
                <a:ea typeface="NSimSun" panose="02010609030101010101" pitchFamily="49" charset="-122"/>
                <a:cs typeface="Times New Roman" panose="02020603050405020304" pitchFamily="18" charset="0"/>
              </a:rPr>
              <a:t> </a:t>
            </a:r>
            <a:r>
              <a:rPr lang="uk-UA" sz="1600" kern="100" dirty="0" err="1">
                <a:effectLst/>
                <a:latin typeface="Times New Roman" panose="02020603050405020304" pitchFamily="18" charset="0"/>
                <a:ea typeface="NSimSun" panose="02010609030101010101" pitchFamily="49" charset="-122"/>
                <a:cs typeface="Times New Roman" panose="02020603050405020304" pitchFamily="18" charset="0"/>
              </a:rPr>
              <a:t>Чупило</a:t>
            </a:r>
            <a:r>
              <a:rPr lang="uk-UA" sz="1600" kern="100" dirty="0">
                <a:effectLst/>
                <a:latin typeface="Times New Roman" panose="02020603050405020304" pitchFamily="18" charset="0"/>
                <a:ea typeface="NSimSun" panose="02010609030101010101" pitchFamily="49" charset="-122"/>
                <a:cs typeface="Times New Roman" panose="02020603050405020304" pitchFamily="18" charset="0"/>
              </a:rPr>
              <a:t> Марія Орестівна (ФПД-21с) - Диплом </a:t>
            </a:r>
            <a:r>
              <a:rPr lang="en-US" sz="1600" kern="100" dirty="0">
                <a:effectLst/>
                <a:latin typeface="Times New Roman" panose="02020603050405020304" pitchFamily="18" charset="0"/>
                <a:ea typeface="NSimSun" panose="02010609030101010101" pitchFamily="49" charset="-122"/>
                <a:cs typeface="Times New Roman" panose="02020603050405020304" pitchFamily="18" charset="0"/>
              </a:rPr>
              <a:t>I</a:t>
            </a:r>
            <a:r>
              <a:rPr lang="uk-UA" sz="1600" kern="100" dirty="0">
                <a:effectLst/>
                <a:latin typeface="Times New Roman" panose="02020603050405020304" pitchFamily="18" charset="0"/>
                <a:ea typeface="NSimSun" panose="02010609030101010101" pitchFamily="49" charset="-122"/>
                <a:cs typeface="Times New Roman" panose="02020603050405020304" pitchFamily="18" charset="0"/>
              </a:rPr>
              <a:t> ступеня, </a:t>
            </a:r>
            <a:r>
              <a:rPr lang="uk-UA" sz="1600" kern="100" dirty="0">
                <a:effectLst/>
                <a:latin typeface="Liberation Serif"/>
                <a:ea typeface="NSimSun" panose="02010609030101010101" pitchFamily="49" charset="-122"/>
                <a:cs typeface="Arial" panose="020B0604020202020204" pitchFamily="34" charset="0"/>
              </a:rPr>
              <a:t>Вантух Софія Юріївна (ФПШ-22с) - Диплом </a:t>
            </a:r>
            <a:r>
              <a:rPr lang="en-US" sz="1600" kern="100" dirty="0">
                <a:effectLst/>
                <a:latin typeface="Liberation Serif"/>
                <a:ea typeface="NSimSun" panose="02010609030101010101" pitchFamily="49" charset="-122"/>
                <a:cs typeface="Arial" panose="020B0604020202020204" pitchFamily="34" charset="0"/>
              </a:rPr>
              <a:t>II</a:t>
            </a:r>
            <a:r>
              <a:rPr lang="uk-UA" sz="1600" kern="100" dirty="0">
                <a:effectLst/>
                <a:latin typeface="Liberation Serif"/>
                <a:ea typeface="NSimSun" panose="02010609030101010101" pitchFamily="49" charset="-122"/>
                <a:cs typeface="Arial" panose="020B0604020202020204" pitchFamily="34" charset="0"/>
              </a:rPr>
              <a:t> ступеня, </a:t>
            </a:r>
            <a:r>
              <a:rPr lang="uk-UA" sz="1600" kern="100" dirty="0" err="1">
                <a:effectLst/>
                <a:latin typeface="Liberation Serif"/>
                <a:ea typeface="NSimSun" panose="02010609030101010101" pitchFamily="49" charset="-122"/>
                <a:cs typeface="Arial" panose="020B0604020202020204" pitchFamily="34" charset="0"/>
              </a:rPr>
              <a:t>Фульмес</a:t>
            </a:r>
            <a:r>
              <a:rPr lang="uk-UA" sz="1600" kern="100" dirty="0">
                <a:effectLst/>
                <a:latin typeface="Liberation Serif"/>
                <a:ea typeface="NSimSun" panose="02010609030101010101" pitchFamily="49" charset="-122"/>
                <a:cs typeface="Arial" panose="020B0604020202020204" pitchFamily="34" charset="0"/>
              </a:rPr>
              <a:t> Ірина Миколаївна (ФПД-32с) - Диплом </a:t>
            </a:r>
            <a:r>
              <a:rPr lang="en-US" sz="1600" kern="100" dirty="0">
                <a:effectLst/>
                <a:latin typeface="Liberation Serif"/>
                <a:ea typeface="NSimSun" panose="02010609030101010101" pitchFamily="49" charset="-122"/>
                <a:cs typeface="Arial" panose="020B0604020202020204" pitchFamily="34" charset="0"/>
              </a:rPr>
              <a:t>II</a:t>
            </a:r>
            <a:r>
              <a:rPr lang="uk-UA" sz="1600" kern="100" dirty="0">
                <a:effectLst/>
                <a:latin typeface="Liberation Serif"/>
                <a:ea typeface="NSimSun" panose="02010609030101010101" pitchFamily="49" charset="-122"/>
                <a:cs typeface="Arial" panose="020B0604020202020204" pitchFamily="34" charset="0"/>
              </a:rPr>
              <a:t> ступеня, </a:t>
            </a:r>
            <a:r>
              <a:rPr lang="uk-UA" sz="1600" kern="100" dirty="0" err="1">
                <a:effectLst/>
                <a:latin typeface="Liberation Serif"/>
                <a:ea typeface="NSimSun" panose="02010609030101010101" pitchFamily="49" charset="-122"/>
                <a:cs typeface="Arial" panose="020B0604020202020204" pitchFamily="34" charset="0"/>
              </a:rPr>
              <a:t>Калагурка</a:t>
            </a:r>
            <a:r>
              <a:rPr lang="uk-UA" sz="1600" kern="100" dirty="0">
                <a:effectLst/>
                <a:latin typeface="Liberation Serif"/>
                <a:ea typeface="NSimSun" panose="02010609030101010101" pitchFamily="49" charset="-122"/>
                <a:cs typeface="Arial" panose="020B0604020202020204" pitchFamily="34" charset="0"/>
              </a:rPr>
              <a:t> Надія Степанівна (ФПД-41с) - Диплом </a:t>
            </a:r>
            <a:r>
              <a:rPr lang="en-US" sz="1600" kern="100" dirty="0">
                <a:effectLst/>
                <a:latin typeface="Liberation Serif"/>
                <a:ea typeface="NSimSun" panose="02010609030101010101" pitchFamily="49" charset="-122"/>
                <a:cs typeface="Arial" panose="020B0604020202020204" pitchFamily="34" charset="0"/>
              </a:rPr>
              <a:t>III</a:t>
            </a:r>
            <a:r>
              <a:rPr lang="uk-UA" sz="1600" kern="100" dirty="0">
                <a:effectLst/>
                <a:latin typeface="Liberation Serif"/>
                <a:ea typeface="NSimSun" panose="02010609030101010101" pitchFamily="49" charset="-122"/>
                <a:cs typeface="Arial" panose="020B0604020202020204" pitchFamily="34" charset="0"/>
              </a:rPr>
              <a:t> ступеня, </a:t>
            </a:r>
            <a:r>
              <a:rPr lang="uk-UA" sz="1600" kern="100" dirty="0" err="1">
                <a:effectLst/>
                <a:latin typeface="Liberation Serif"/>
                <a:ea typeface="NSimSun" panose="02010609030101010101" pitchFamily="49" charset="-122"/>
                <a:cs typeface="Arial" panose="020B0604020202020204" pitchFamily="34" charset="0"/>
              </a:rPr>
              <a:t>Ходновська</a:t>
            </a:r>
            <a:r>
              <a:rPr lang="uk-UA" sz="1600" kern="100" dirty="0">
                <a:effectLst/>
                <a:latin typeface="Liberation Serif"/>
                <a:ea typeface="NSimSun" panose="02010609030101010101" pitchFamily="49" charset="-122"/>
                <a:cs typeface="Arial" panose="020B0604020202020204" pitchFamily="34" charset="0"/>
              </a:rPr>
              <a:t> Анастасія Михайлівна (ФПД-4ІС) - Диплом </a:t>
            </a:r>
            <a:r>
              <a:rPr lang="en-US" sz="1600" kern="100" dirty="0">
                <a:effectLst/>
                <a:latin typeface="Liberation Serif"/>
                <a:ea typeface="NSimSun" panose="02010609030101010101" pitchFamily="49" charset="-122"/>
                <a:cs typeface="Arial" panose="020B0604020202020204" pitchFamily="34" charset="0"/>
              </a:rPr>
              <a:t>III</a:t>
            </a:r>
            <a:r>
              <a:rPr lang="uk-UA" sz="1600" kern="100" dirty="0">
                <a:effectLst/>
                <a:latin typeface="Liberation Serif"/>
                <a:ea typeface="NSimSun" panose="02010609030101010101" pitchFamily="49" charset="-122"/>
                <a:cs typeface="Arial" panose="020B0604020202020204" pitchFamily="34" charset="0"/>
              </a:rPr>
              <a:t> ступеня.</a:t>
            </a:r>
            <a:endParaRPr lang="uk-UA"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base">
              <a:lnSpc>
                <a:spcPct val="115000"/>
              </a:lnSpc>
              <a:spcAft>
                <a:spcPts val="1000"/>
              </a:spcAft>
            </a:pPr>
            <a:r>
              <a:rPr lang="uk-UA" sz="1600" kern="100" dirty="0">
                <a:solidFill>
                  <a:srgbClr val="0070C0"/>
                </a:solidFill>
                <a:effectLst/>
                <a:latin typeface="Liberation Serif"/>
                <a:ea typeface="NSimSun" panose="02010609030101010101" pitchFamily="49" charset="-122"/>
                <a:cs typeface="Arial" panose="020B0604020202020204" pitchFamily="34" charset="0"/>
              </a:rPr>
              <a:t>       </a:t>
            </a:r>
            <a:r>
              <a:rPr lang="uk-UA" sz="1600" b="1" kern="100" dirty="0">
                <a:solidFill>
                  <a:srgbClr val="0070C0"/>
                </a:solidFill>
                <a:effectLst/>
                <a:latin typeface="Times New Roman" panose="02020603050405020304" pitchFamily="18" charset="0"/>
                <a:ea typeface="NSimSun" panose="02010609030101010101" pitchFamily="49" charset="-122"/>
                <a:cs typeface="Times New Roman" panose="02020603050405020304" pitchFamily="18" charset="0"/>
              </a:rPr>
              <a:t>“Соціальна робота” (3): </a:t>
            </a:r>
            <a:r>
              <a:rPr lang="uk-UA" sz="1600" kern="100" dirty="0" err="1">
                <a:effectLst/>
                <a:latin typeface="Times New Roman" panose="02020603050405020304" pitchFamily="18" charset="0"/>
                <a:ea typeface="NSimSun" panose="02010609030101010101" pitchFamily="49" charset="-122"/>
                <a:cs typeface="Times New Roman" panose="02020603050405020304" pitchFamily="18" charset="0"/>
              </a:rPr>
              <a:t>Репецька</a:t>
            </a:r>
            <a:r>
              <a:rPr lang="uk-UA" sz="1600" kern="100" dirty="0">
                <a:effectLst/>
                <a:latin typeface="Times New Roman" panose="02020603050405020304" pitchFamily="18" charset="0"/>
                <a:ea typeface="NSimSun" panose="02010609030101010101" pitchFamily="49" charset="-122"/>
                <a:cs typeface="Times New Roman" panose="02020603050405020304" pitchFamily="18" charset="0"/>
              </a:rPr>
              <a:t> Діана Володимирівна (ФПС-41с) - Диплом </a:t>
            </a:r>
            <a:r>
              <a:rPr lang="en-US" sz="1600" kern="100" dirty="0">
                <a:effectLst/>
                <a:latin typeface="Times New Roman" panose="02020603050405020304" pitchFamily="18" charset="0"/>
                <a:ea typeface="NSimSun" panose="02010609030101010101" pitchFamily="49" charset="-122"/>
                <a:cs typeface="Times New Roman" panose="02020603050405020304" pitchFamily="18" charset="0"/>
              </a:rPr>
              <a:t>I</a:t>
            </a:r>
            <a:r>
              <a:rPr lang="uk-UA" sz="1600" kern="100" dirty="0">
                <a:effectLst/>
                <a:latin typeface="Times New Roman" panose="02020603050405020304" pitchFamily="18" charset="0"/>
                <a:ea typeface="NSimSun" panose="02010609030101010101" pitchFamily="49" charset="-122"/>
                <a:cs typeface="Times New Roman" panose="02020603050405020304" pitchFamily="18" charset="0"/>
              </a:rPr>
              <a:t> ступеня, </a:t>
            </a:r>
            <a:r>
              <a:rPr lang="uk-UA" sz="1600" kern="100" dirty="0" err="1">
                <a:effectLst/>
                <a:latin typeface="Liberation Serif"/>
                <a:ea typeface="NSimSun" panose="02010609030101010101" pitchFamily="49" charset="-122"/>
                <a:cs typeface="Arial" panose="020B0604020202020204" pitchFamily="34" charset="0"/>
              </a:rPr>
              <a:t>Шпагіна</a:t>
            </a:r>
            <a:r>
              <a:rPr lang="uk-UA" sz="1600" kern="100" dirty="0">
                <a:effectLst/>
                <a:latin typeface="Liberation Serif"/>
                <a:ea typeface="NSimSun" panose="02010609030101010101" pitchFamily="49" charset="-122"/>
                <a:cs typeface="Arial" panose="020B0604020202020204" pitchFamily="34" charset="0"/>
              </a:rPr>
              <a:t> Анастасія Дмитрівна (ФПСМ-</a:t>
            </a:r>
            <a:r>
              <a:rPr lang="uk-UA" sz="1600" kern="100" dirty="0" err="1">
                <a:effectLst/>
                <a:latin typeface="Liberation Serif"/>
                <a:ea typeface="NSimSun" panose="02010609030101010101" pitchFamily="49" charset="-122"/>
                <a:cs typeface="Arial" panose="020B0604020202020204" pitchFamily="34" charset="0"/>
              </a:rPr>
              <a:t>Пс</a:t>
            </a:r>
            <a:r>
              <a:rPr lang="uk-UA" sz="1600" kern="100" dirty="0">
                <a:effectLst/>
                <a:latin typeface="Liberation Serif"/>
                <a:ea typeface="NSimSun" panose="02010609030101010101" pitchFamily="49" charset="-122"/>
                <a:cs typeface="Arial" panose="020B0604020202020204" pitchFamily="34" charset="0"/>
              </a:rPr>
              <a:t>) - Диплом </a:t>
            </a:r>
            <a:r>
              <a:rPr lang="en-US" sz="1600" kern="100" dirty="0">
                <a:effectLst/>
                <a:latin typeface="Liberation Serif"/>
                <a:ea typeface="NSimSun" panose="02010609030101010101" pitchFamily="49" charset="-122"/>
                <a:cs typeface="Arial" panose="020B0604020202020204" pitchFamily="34" charset="0"/>
              </a:rPr>
              <a:t>II</a:t>
            </a:r>
            <a:r>
              <a:rPr lang="uk-UA" sz="1600" kern="100" dirty="0">
                <a:effectLst/>
                <a:latin typeface="Liberation Serif"/>
                <a:ea typeface="NSimSun" panose="02010609030101010101" pitchFamily="49" charset="-122"/>
                <a:cs typeface="Arial" panose="020B0604020202020204" pitchFamily="34" charset="0"/>
              </a:rPr>
              <a:t> ступеня, </a:t>
            </a:r>
            <a:r>
              <a:rPr lang="uk-UA" sz="1600" kern="100" dirty="0" err="1">
                <a:effectLst/>
                <a:latin typeface="Liberation Serif"/>
                <a:ea typeface="NSimSun" panose="02010609030101010101" pitchFamily="49" charset="-122"/>
                <a:cs typeface="Arial" panose="020B0604020202020204" pitchFamily="34" charset="0"/>
              </a:rPr>
              <a:t>Пойдин</a:t>
            </a:r>
            <a:r>
              <a:rPr lang="uk-UA" sz="1600" kern="100" dirty="0">
                <a:effectLst/>
                <a:latin typeface="Liberation Serif"/>
                <a:ea typeface="NSimSun" panose="02010609030101010101" pitchFamily="49" charset="-122"/>
                <a:cs typeface="Arial" panose="020B0604020202020204" pitchFamily="34" charset="0"/>
              </a:rPr>
              <a:t> Катерина Михайлівна (ФПСМ-</a:t>
            </a:r>
            <a:r>
              <a:rPr lang="uk-UA" sz="1600" kern="100" dirty="0" err="1">
                <a:effectLst/>
                <a:latin typeface="Liberation Serif"/>
                <a:ea typeface="NSimSun" panose="02010609030101010101" pitchFamily="49" charset="-122"/>
                <a:cs typeface="Arial" panose="020B0604020202020204" pitchFamily="34" charset="0"/>
              </a:rPr>
              <a:t>Пз</a:t>
            </a:r>
            <a:r>
              <a:rPr lang="uk-UA" sz="1600" kern="100" dirty="0">
                <a:effectLst/>
                <a:latin typeface="Liberation Serif"/>
                <a:ea typeface="NSimSun" panose="02010609030101010101" pitchFamily="49" charset="-122"/>
                <a:cs typeface="Arial" panose="020B0604020202020204" pitchFamily="34" charset="0"/>
              </a:rPr>
              <a:t>) - Диплом </a:t>
            </a:r>
            <a:r>
              <a:rPr lang="en-US" sz="1600" kern="100" dirty="0">
                <a:effectLst/>
                <a:latin typeface="Liberation Serif"/>
                <a:ea typeface="NSimSun" panose="02010609030101010101" pitchFamily="49" charset="-122"/>
                <a:cs typeface="Arial" panose="020B0604020202020204" pitchFamily="34" charset="0"/>
              </a:rPr>
              <a:t>III</a:t>
            </a:r>
            <a:r>
              <a:rPr lang="uk-UA" sz="1600" kern="100" dirty="0">
                <a:effectLst/>
                <a:latin typeface="Liberation Serif"/>
                <a:ea typeface="NSimSun" panose="02010609030101010101" pitchFamily="49" charset="-122"/>
                <a:cs typeface="Arial" panose="020B0604020202020204" pitchFamily="34" charset="0"/>
              </a:rPr>
              <a:t> ступеня.</a:t>
            </a:r>
            <a:endParaRPr lang="uk-UA"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base">
              <a:lnSpc>
                <a:spcPct val="115000"/>
              </a:lnSpc>
              <a:spcAft>
                <a:spcPts val="1000"/>
              </a:spcAft>
            </a:pPr>
            <a:r>
              <a:rPr lang="uk-UA" sz="1600" b="1" kern="100" dirty="0">
                <a:solidFill>
                  <a:srgbClr val="0070C0"/>
                </a:solidFill>
                <a:effectLst/>
                <a:latin typeface="Times New Roman" panose="02020603050405020304" pitchFamily="18" charset="0"/>
                <a:ea typeface="NSimSun" panose="02010609030101010101" pitchFamily="49" charset="-122"/>
                <a:cs typeface="Times New Roman" panose="02020603050405020304" pitchFamily="18" charset="0"/>
              </a:rPr>
              <a:t>        “Спеціальна освіта (за нозологіями)” (5): </a:t>
            </a:r>
            <a:r>
              <a:rPr lang="uk-UA" sz="1600" kern="100" dirty="0">
                <a:effectLst/>
                <a:latin typeface="Times New Roman" panose="02020603050405020304" pitchFamily="18" charset="0"/>
                <a:ea typeface="NSimSun" panose="02010609030101010101" pitchFamily="49" charset="-122"/>
                <a:cs typeface="Times New Roman" panose="02020603050405020304" pitchFamily="18" charset="0"/>
              </a:rPr>
              <a:t>Шевчук Каріна Миколаївна (ФПЛ-32с) - Диплом </a:t>
            </a:r>
            <a:r>
              <a:rPr lang="en-US" sz="1600" kern="100" dirty="0">
                <a:effectLst/>
                <a:latin typeface="Times New Roman" panose="02020603050405020304" pitchFamily="18" charset="0"/>
                <a:ea typeface="NSimSun" panose="02010609030101010101" pitchFamily="49" charset="-122"/>
                <a:cs typeface="Times New Roman" panose="02020603050405020304" pitchFamily="18" charset="0"/>
              </a:rPr>
              <a:t>I</a:t>
            </a:r>
            <a:r>
              <a:rPr lang="uk-UA" sz="1600" kern="100" dirty="0">
                <a:effectLst/>
                <a:latin typeface="Times New Roman" panose="02020603050405020304" pitchFamily="18" charset="0"/>
                <a:ea typeface="NSimSun" panose="02010609030101010101" pitchFamily="49" charset="-122"/>
                <a:cs typeface="Times New Roman" panose="02020603050405020304" pitchFamily="18" charset="0"/>
              </a:rPr>
              <a:t> ступеня, </a:t>
            </a:r>
            <a:r>
              <a:rPr lang="uk-UA" sz="1600" kern="100" dirty="0">
                <a:effectLst/>
                <a:latin typeface="Liberation Serif"/>
                <a:ea typeface="NSimSun" panose="02010609030101010101" pitchFamily="49" charset="-122"/>
                <a:cs typeface="Arial" panose="020B0604020202020204" pitchFamily="34" charset="0"/>
              </a:rPr>
              <a:t>Федорович Юлія Ігорівна (ФПЛ-42с) - Диплом </a:t>
            </a:r>
            <a:r>
              <a:rPr lang="en-US" sz="1600" kern="100" dirty="0">
                <a:effectLst/>
                <a:latin typeface="Liberation Serif"/>
                <a:ea typeface="NSimSun" panose="02010609030101010101" pitchFamily="49" charset="-122"/>
                <a:cs typeface="Arial" panose="020B0604020202020204" pitchFamily="34" charset="0"/>
              </a:rPr>
              <a:t>II</a:t>
            </a:r>
            <a:r>
              <a:rPr lang="uk-UA" sz="1600" kern="100" dirty="0">
                <a:effectLst/>
                <a:latin typeface="Liberation Serif"/>
                <a:ea typeface="NSimSun" panose="02010609030101010101" pitchFamily="49" charset="-122"/>
                <a:cs typeface="Arial" panose="020B0604020202020204" pitchFamily="34" charset="0"/>
              </a:rPr>
              <a:t> ступеня, </a:t>
            </a:r>
            <a:r>
              <a:rPr lang="uk-UA" sz="1600" kern="100" dirty="0" err="1">
                <a:effectLst/>
                <a:latin typeface="Liberation Serif"/>
                <a:ea typeface="NSimSun" panose="02010609030101010101" pitchFamily="49" charset="-122"/>
                <a:cs typeface="Arial" panose="020B0604020202020204" pitchFamily="34" charset="0"/>
              </a:rPr>
              <a:t>Дацко</a:t>
            </a:r>
            <a:r>
              <a:rPr lang="uk-UA" sz="1600" kern="100" dirty="0">
                <a:effectLst/>
                <a:latin typeface="Liberation Serif"/>
                <a:ea typeface="NSimSun" panose="02010609030101010101" pitchFamily="49" charset="-122"/>
                <a:cs typeface="Arial" panose="020B0604020202020204" pitchFamily="34" charset="0"/>
              </a:rPr>
              <a:t> Олеся Ігорівна (ФПЛ-42с) - Диплом </a:t>
            </a:r>
            <a:r>
              <a:rPr lang="en-US" sz="1600" kern="100" dirty="0">
                <a:effectLst/>
                <a:latin typeface="Liberation Serif"/>
                <a:ea typeface="NSimSun" panose="02010609030101010101" pitchFamily="49" charset="-122"/>
                <a:cs typeface="Arial" panose="020B0604020202020204" pitchFamily="34" charset="0"/>
              </a:rPr>
              <a:t>III</a:t>
            </a:r>
            <a:r>
              <a:rPr lang="uk-UA" sz="1600" kern="100" dirty="0">
                <a:effectLst/>
                <a:latin typeface="Liberation Serif"/>
                <a:ea typeface="NSimSun" panose="02010609030101010101" pitchFamily="49" charset="-122"/>
                <a:cs typeface="Arial" panose="020B0604020202020204" pitchFamily="34" charset="0"/>
              </a:rPr>
              <a:t> ступеня, Сметана Ганна Миколаївна (ФПД-21с) - Диплом </a:t>
            </a:r>
            <a:r>
              <a:rPr lang="en-US" sz="1600" kern="100" dirty="0">
                <a:effectLst/>
                <a:latin typeface="Liberation Serif"/>
                <a:ea typeface="NSimSun" panose="02010609030101010101" pitchFamily="49" charset="-122"/>
                <a:cs typeface="Arial" panose="020B0604020202020204" pitchFamily="34" charset="0"/>
              </a:rPr>
              <a:t>III</a:t>
            </a:r>
            <a:r>
              <a:rPr lang="uk-UA" sz="1600" kern="100" dirty="0">
                <a:effectLst/>
                <a:latin typeface="Liberation Serif"/>
                <a:ea typeface="NSimSun" panose="02010609030101010101" pitchFamily="49" charset="-122"/>
                <a:cs typeface="Arial" panose="020B0604020202020204" pitchFamily="34" charset="0"/>
              </a:rPr>
              <a:t> ступеня, </a:t>
            </a:r>
            <a:r>
              <a:rPr lang="uk-UA" sz="1600" kern="100" dirty="0" err="1">
                <a:effectLst/>
                <a:latin typeface="Liberation Serif"/>
                <a:ea typeface="NSimSun" panose="02010609030101010101" pitchFamily="49" charset="-122"/>
                <a:cs typeface="Arial" panose="020B0604020202020204" pitchFamily="34" charset="0"/>
              </a:rPr>
              <a:t>Винярська</a:t>
            </a:r>
            <a:r>
              <a:rPr lang="uk-UA" sz="1600" kern="100" dirty="0">
                <a:effectLst/>
                <a:latin typeface="Liberation Serif"/>
                <a:ea typeface="NSimSun" panose="02010609030101010101" pitchFamily="49" charset="-122"/>
                <a:cs typeface="Arial" panose="020B0604020202020204" pitchFamily="34" charset="0"/>
              </a:rPr>
              <a:t> Мар‘яна Русланівна (ФПД-21с) - Диплом </a:t>
            </a:r>
            <a:r>
              <a:rPr lang="en-US" sz="1600" kern="100" dirty="0">
                <a:effectLst/>
                <a:latin typeface="Liberation Serif"/>
                <a:ea typeface="NSimSun" panose="02010609030101010101" pitchFamily="49" charset="-122"/>
                <a:cs typeface="Arial" panose="020B0604020202020204" pitchFamily="34" charset="0"/>
              </a:rPr>
              <a:t>III</a:t>
            </a:r>
            <a:r>
              <a:rPr lang="uk-UA" sz="1600" kern="100" dirty="0">
                <a:effectLst/>
                <a:latin typeface="Liberation Serif"/>
                <a:ea typeface="NSimSun" panose="02010609030101010101" pitchFamily="49" charset="-122"/>
                <a:cs typeface="Arial" panose="020B0604020202020204" pitchFamily="34" charset="0"/>
              </a:rPr>
              <a:t> ступеня.</a:t>
            </a:r>
            <a:endParaRPr lang="uk-UA"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fontAlgn="base">
              <a:lnSpc>
                <a:spcPct val="115000"/>
              </a:lnSpc>
              <a:spcAft>
                <a:spcPts val="1000"/>
              </a:spcAft>
            </a:pPr>
            <a:r>
              <a:rPr lang="uk-UA" sz="1600" kern="100" dirty="0">
                <a:effectLst/>
                <a:latin typeface="Times New Roman" panose="02020603050405020304" pitchFamily="18" charset="0"/>
                <a:ea typeface="NSimSun" panose="02010609030101010101" pitchFamily="49" charset="-122"/>
                <a:cs typeface="Times New Roman" panose="02020603050405020304" pitchFamily="18" charset="0"/>
              </a:rPr>
              <a:t>       </a:t>
            </a:r>
            <a:r>
              <a:rPr lang="uk-UA" sz="1600" b="1" kern="100" dirty="0">
                <a:solidFill>
                  <a:srgbClr val="0070C0"/>
                </a:solidFill>
                <a:effectLst/>
                <a:latin typeface="Times New Roman" panose="02020603050405020304" pitchFamily="18" charset="0"/>
                <a:ea typeface="NSimSun" panose="02010609030101010101" pitchFamily="49" charset="-122"/>
                <a:cs typeface="Times New Roman" panose="02020603050405020304" pitchFamily="18" charset="0"/>
              </a:rPr>
              <a:t>“Початкова освіта” (5): </a:t>
            </a:r>
            <a:r>
              <a:rPr lang="uk-UA" sz="1600" kern="100" dirty="0">
                <a:effectLst/>
                <a:latin typeface="Times New Roman" panose="02020603050405020304" pitchFamily="18" charset="0"/>
                <a:ea typeface="NSimSun" panose="02010609030101010101" pitchFamily="49" charset="-122"/>
                <a:cs typeface="Times New Roman" panose="02020603050405020304" pitchFamily="18" charset="0"/>
              </a:rPr>
              <a:t>Оприск Олена Андріївна (ФПШ-42с) - Диплом </a:t>
            </a:r>
            <a:r>
              <a:rPr lang="en-US" sz="1600" kern="100" dirty="0">
                <a:effectLst/>
                <a:latin typeface="Times New Roman" panose="02020603050405020304" pitchFamily="18" charset="0"/>
                <a:ea typeface="NSimSun" panose="02010609030101010101" pitchFamily="49" charset="-122"/>
                <a:cs typeface="Times New Roman" panose="02020603050405020304" pitchFamily="18" charset="0"/>
              </a:rPr>
              <a:t>I</a:t>
            </a:r>
            <a:r>
              <a:rPr lang="uk-UA" sz="1600" kern="100" dirty="0">
                <a:effectLst/>
                <a:latin typeface="Times New Roman" panose="02020603050405020304" pitchFamily="18" charset="0"/>
                <a:ea typeface="NSimSun" panose="02010609030101010101" pitchFamily="49" charset="-122"/>
                <a:cs typeface="Times New Roman" panose="02020603050405020304" pitchFamily="18" charset="0"/>
              </a:rPr>
              <a:t> ступеня, </a:t>
            </a:r>
            <a:r>
              <a:rPr lang="uk-UA" sz="1600" kern="100" dirty="0">
                <a:effectLst/>
                <a:latin typeface="Liberation Serif"/>
                <a:ea typeface="NSimSun" panose="02010609030101010101" pitchFamily="49" charset="-122"/>
                <a:cs typeface="Arial" panose="020B0604020202020204" pitchFamily="34" charset="0"/>
              </a:rPr>
              <a:t>Романів Інна Богданівна (ФПІТТМ-11с) - Диплом </a:t>
            </a:r>
            <a:r>
              <a:rPr lang="en-US" sz="1600" kern="100" dirty="0">
                <a:effectLst/>
                <a:latin typeface="Liberation Serif"/>
                <a:ea typeface="NSimSun" panose="02010609030101010101" pitchFamily="49" charset="-122"/>
                <a:cs typeface="Arial" panose="020B0604020202020204" pitchFamily="34" charset="0"/>
              </a:rPr>
              <a:t>II</a:t>
            </a:r>
            <a:r>
              <a:rPr lang="uk-UA" sz="1600" kern="100" dirty="0">
                <a:effectLst/>
                <a:latin typeface="Liberation Serif"/>
                <a:ea typeface="NSimSun" panose="02010609030101010101" pitchFamily="49" charset="-122"/>
                <a:cs typeface="Arial" panose="020B0604020202020204" pitchFamily="34" charset="0"/>
              </a:rPr>
              <a:t> ступеня, Голуб Руслана Ігорівна (ФПШМ-11с) -Диплом </a:t>
            </a:r>
            <a:r>
              <a:rPr lang="en-US" sz="1600" kern="100" dirty="0">
                <a:effectLst/>
                <a:latin typeface="Liberation Serif"/>
                <a:ea typeface="NSimSun" panose="02010609030101010101" pitchFamily="49" charset="-122"/>
                <a:cs typeface="Arial" panose="020B0604020202020204" pitchFamily="34" charset="0"/>
              </a:rPr>
              <a:t>II</a:t>
            </a:r>
            <a:r>
              <a:rPr lang="uk-UA" sz="1600" kern="100" dirty="0">
                <a:effectLst/>
                <a:latin typeface="Liberation Serif"/>
                <a:ea typeface="NSimSun" panose="02010609030101010101" pitchFamily="49" charset="-122"/>
                <a:cs typeface="Arial" panose="020B0604020202020204" pitchFamily="34" charset="0"/>
              </a:rPr>
              <a:t> ступеня, </a:t>
            </a:r>
            <a:r>
              <a:rPr lang="uk-UA" sz="1600" kern="100" dirty="0" err="1">
                <a:effectLst/>
                <a:latin typeface="Liberation Serif"/>
                <a:ea typeface="NSimSun" panose="02010609030101010101" pitchFamily="49" charset="-122"/>
                <a:cs typeface="Arial" panose="020B0604020202020204" pitchFamily="34" charset="0"/>
              </a:rPr>
              <a:t>Каралаш</a:t>
            </a:r>
            <a:r>
              <a:rPr lang="uk-UA" sz="1600" kern="100" dirty="0">
                <a:effectLst/>
                <a:latin typeface="Liberation Serif"/>
                <a:ea typeface="NSimSun" panose="02010609030101010101" pitchFamily="49" charset="-122"/>
                <a:cs typeface="Arial" panose="020B0604020202020204" pitchFamily="34" charset="0"/>
              </a:rPr>
              <a:t> Наталія Романівна (ФПШ-31 с) - Диплом </a:t>
            </a:r>
            <a:r>
              <a:rPr lang="en-US" sz="1600" kern="100" dirty="0">
                <a:effectLst/>
                <a:latin typeface="Liberation Serif"/>
                <a:ea typeface="NSimSun" panose="02010609030101010101" pitchFamily="49" charset="-122"/>
                <a:cs typeface="Arial" panose="020B0604020202020204" pitchFamily="34" charset="0"/>
              </a:rPr>
              <a:t>III</a:t>
            </a:r>
            <a:r>
              <a:rPr lang="uk-UA" sz="1600" kern="100" dirty="0">
                <a:effectLst/>
                <a:latin typeface="Liberation Serif"/>
                <a:ea typeface="NSimSun" panose="02010609030101010101" pitchFamily="49" charset="-122"/>
                <a:cs typeface="Arial" panose="020B0604020202020204" pitchFamily="34" charset="0"/>
              </a:rPr>
              <a:t> ступеня, </a:t>
            </a:r>
            <a:r>
              <a:rPr lang="uk-UA" sz="1600" kern="100" dirty="0" err="1">
                <a:effectLst/>
                <a:latin typeface="Liberation Serif"/>
                <a:ea typeface="NSimSun" panose="02010609030101010101" pitchFamily="49" charset="-122"/>
                <a:cs typeface="Arial" panose="020B0604020202020204" pitchFamily="34" charset="0"/>
              </a:rPr>
              <a:t>Червінська</a:t>
            </a:r>
            <a:r>
              <a:rPr lang="uk-UA" sz="1600" kern="100" dirty="0">
                <a:effectLst/>
                <a:latin typeface="Liberation Serif"/>
                <a:ea typeface="NSimSun" panose="02010609030101010101" pitchFamily="49" charset="-122"/>
                <a:cs typeface="Arial" panose="020B0604020202020204" pitchFamily="34" charset="0"/>
              </a:rPr>
              <a:t> </a:t>
            </a:r>
            <a:r>
              <a:rPr lang="uk-UA" sz="1600" kern="100" dirty="0" err="1">
                <a:effectLst/>
                <a:latin typeface="Liberation Serif"/>
                <a:ea typeface="NSimSun" panose="02010609030101010101" pitchFamily="49" charset="-122"/>
                <a:cs typeface="Arial" panose="020B0604020202020204" pitchFamily="34" charset="0"/>
              </a:rPr>
              <a:t>Роксоляна</a:t>
            </a:r>
            <a:r>
              <a:rPr lang="uk-UA" sz="1600" kern="100" dirty="0">
                <a:effectLst/>
                <a:latin typeface="Liberation Serif"/>
                <a:ea typeface="NSimSun" panose="02010609030101010101" pitchFamily="49" charset="-122"/>
                <a:cs typeface="Arial" panose="020B0604020202020204" pitchFamily="34" charset="0"/>
              </a:rPr>
              <a:t> Ігорівна (ФПШ-32с) - Диплом </a:t>
            </a:r>
            <a:r>
              <a:rPr lang="en-US" sz="1600" kern="100" dirty="0">
                <a:effectLst/>
                <a:latin typeface="Liberation Serif"/>
                <a:ea typeface="NSimSun" panose="02010609030101010101" pitchFamily="49" charset="-122"/>
                <a:cs typeface="Arial" panose="020B0604020202020204" pitchFamily="34" charset="0"/>
              </a:rPr>
              <a:t>III</a:t>
            </a:r>
            <a:r>
              <a:rPr lang="uk-UA" sz="1600" kern="100" dirty="0">
                <a:effectLst/>
                <a:latin typeface="Liberation Serif"/>
                <a:ea typeface="NSimSun" panose="02010609030101010101" pitchFamily="49" charset="-122"/>
                <a:cs typeface="Arial" panose="020B0604020202020204" pitchFamily="34" charset="0"/>
              </a:rPr>
              <a:t> ступеня.</a:t>
            </a:r>
            <a:endParaRPr lang="uk-UA" sz="1600" dirty="0">
              <a:effectLst/>
              <a:latin typeface="Calibri" panose="020F0502020204030204" pitchFamily="34" charset="0"/>
              <a:ea typeface="Times New Roman" panose="02020603050405020304" pitchFamily="18" charset="0"/>
              <a:cs typeface="Times New Roman" panose="02020603050405020304" pitchFamily="18" charset="0"/>
            </a:endParaRPr>
          </a:p>
          <a:p>
            <a:pPr fontAlgn="base">
              <a:lnSpc>
                <a:spcPct val="115000"/>
              </a:lnSpc>
              <a:spcAft>
                <a:spcPts val="1000"/>
              </a:spcAft>
            </a:pPr>
            <a:r>
              <a:rPr lang="uk-UA" sz="1600" b="1" kern="100" dirty="0">
                <a:effectLst/>
                <a:latin typeface="Times New Roman" panose="02020603050405020304" pitchFamily="18" charset="0"/>
                <a:ea typeface="NSimSun" panose="02010609030101010101" pitchFamily="49" charset="-122"/>
                <a:cs typeface="Times New Roman" panose="02020603050405020304" pitchFamily="18" charset="0"/>
              </a:rPr>
              <a:t>“</a:t>
            </a:r>
            <a:r>
              <a:rPr lang="uk-UA" sz="1600" b="1" kern="100" dirty="0">
                <a:solidFill>
                  <a:srgbClr val="0070C0"/>
                </a:solidFill>
                <a:effectLst/>
                <a:latin typeface="Times New Roman" panose="02020603050405020304" pitchFamily="18" charset="0"/>
                <a:ea typeface="NSimSun" panose="02010609030101010101" pitchFamily="49" charset="-122"/>
                <a:cs typeface="Times New Roman" panose="02020603050405020304" pitchFamily="18" charset="0"/>
              </a:rPr>
              <a:t>Актуальні проблеми інклюзивної освіти”(3): </a:t>
            </a:r>
            <a:r>
              <a:rPr lang="uk-UA" sz="1600" kern="100" dirty="0" err="1">
                <a:effectLst/>
                <a:latin typeface="Liberation Serif"/>
                <a:ea typeface="NSimSun" panose="02010609030101010101" pitchFamily="49" charset="-122"/>
                <a:cs typeface="Arial" panose="020B0604020202020204" pitchFamily="34" charset="0"/>
              </a:rPr>
              <a:t>Пахвій</a:t>
            </a:r>
            <a:r>
              <a:rPr lang="uk-UA" sz="1600" kern="100" dirty="0">
                <a:effectLst/>
                <a:latin typeface="Liberation Serif"/>
                <a:ea typeface="NSimSun" panose="02010609030101010101" pitchFamily="49" charset="-122"/>
                <a:cs typeface="Arial" panose="020B0604020202020204" pitchFamily="34" charset="0"/>
              </a:rPr>
              <a:t> Любов Романівна (ФПЛ-1 Із) - </a:t>
            </a:r>
            <a:r>
              <a:rPr lang="uk-UA" sz="1600" kern="100" dirty="0">
                <a:effectLst/>
                <a:latin typeface="Times New Roman" panose="02020603050405020304" pitchFamily="18" charset="0"/>
                <a:ea typeface="NSimSun" panose="02010609030101010101" pitchFamily="49" charset="-122"/>
                <a:cs typeface="Times New Roman" panose="02020603050405020304" pitchFamily="18" charset="0"/>
              </a:rPr>
              <a:t>Диплом </a:t>
            </a:r>
            <a:r>
              <a:rPr lang="en-US" sz="1600" kern="100" dirty="0">
                <a:effectLst/>
                <a:latin typeface="Times New Roman" panose="02020603050405020304" pitchFamily="18" charset="0"/>
                <a:ea typeface="NSimSun" panose="02010609030101010101" pitchFamily="49" charset="-122"/>
                <a:cs typeface="Times New Roman" panose="02020603050405020304" pitchFamily="18" charset="0"/>
              </a:rPr>
              <a:t>I</a:t>
            </a:r>
            <a:r>
              <a:rPr lang="uk-UA" sz="1600" kern="100" dirty="0">
                <a:effectLst/>
                <a:latin typeface="Times New Roman" panose="02020603050405020304" pitchFamily="18" charset="0"/>
                <a:ea typeface="NSimSun" panose="02010609030101010101" pitchFamily="49" charset="-122"/>
                <a:cs typeface="Times New Roman" panose="02020603050405020304" pitchFamily="18" charset="0"/>
              </a:rPr>
              <a:t> ступеня, </a:t>
            </a:r>
            <a:r>
              <a:rPr lang="uk-UA" sz="1600" kern="100" dirty="0" err="1">
                <a:effectLst/>
                <a:latin typeface="Liberation Serif"/>
                <a:ea typeface="NSimSun" panose="02010609030101010101" pitchFamily="49" charset="-122"/>
                <a:cs typeface="Arial" panose="020B0604020202020204" pitchFamily="34" charset="0"/>
              </a:rPr>
              <a:t>Богоніс</a:t>
            </a:r>
            <a:r>
              <a:rPr lang="uk-UA" sz="1600" kern="100" dirty="0">
                <a:effectLst/>
                <a:latin typeface="Liberation Serif"/>
                <a:ea typeface="NSimSun" panose="02010609030101010101" pitchFamily="49" charset="-122"/>
                <a:cs typeface="Arial" panose="020B0604020202020204" pitchFamily="34" charset="0"/>
              </a:rPr>
              <a:t> Юлія Володимирівна (ФПЛ-42с) - Диплом </a:t>
            </a:r>
            <a:r>
              <a:rPr lang="en-US" sz="1600" kern="100" dirty="0">
                <a:effectLst/>
                <a:latin typeface="Liberation Serif"/>
                <a:ea typeface="NSimSun" panose="02010609030101010101" pitchFamily="49" charset="-122"/>
                <a:cs typeface="Arial" panose="020B0604020202020204" pitchFamily="34" charset="0"/>
              </a:rPr>
              <a:t>II</a:t>
            </a:r>
            <a:r>
              <a:rPr lang="uk-UA" sz="1600" kern="100" dirty="0">
                <a:effectLst/>
                <a:latin typeface="Liberation Serif"/>
                <a:ea typeface="NSimSun" panose="02010609030101010101" pitchFamily="49" charset="-122"/>
                <a:cs typeface="Arial" panose="020B0604020202020204" pitchFamily="34" charset="0"/>
              </a:rPr>
              <a:t> ступеня, Граб Юлія Степанівна (ФПЛ-41с) - Диплом </a:t>
            </a:r>
            <a:r>
              <a:rPr lang="en-US" sz="1600" kern="100" dirty="0">
                <a:effectLst/>
                <a:latin typeface="Liberation Serif"/>
                <a:ea typeface="NSimSun" panose="02010609030101010101" pitchFamily="49" charset="-122"/>
                <a:cs typeface="Arial" panose="020B0604020202020204" pitchFamily="34" charset="0"/>
              </a:rPr>
              <a:t>III</a:t>
            </a:r>
            <a:r>
              <a:rPr lang="uk-UA" sz="1600" kern="100" dirty="0">
                <a:effectLst/>
                <a:latin typeface="Liberation Serif"/>
                <a:ea typeface="NSimSun" panose="02010609030101010101" pitchFamily="49" charset="-122"/>
                <a:cs typeface="Arial" panose="020B0604020202020204" pitchFamily="34" charset="0"/>
              </a:rPr>
              <a:t> ступеня.</a:t>
            </a:r>
            <a:endParaRPr lang="uk-UA"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69017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484F14-D270-4A76-9BD9-E432DDFD7176}"/>
              </a:ext>
            </a:extLst>
          </p:cNvPr>
          <p:cNvSpPr>
            <a:spLocks noGrp="1"/>
          </p:cNvSpPr>
          <p:nvPr>
            <p:ph type="title"/>
          </p:nvPr>
        </p:nvSpPr>
        <p:spPr/>
        <p:txBody>
          <a:bodyPr/>
          <a:lstStyle/>
          <a:p>
            <a:endParaRPr lang="uk-UA"/>
          </a:p>
        </p:txBody>
      </p:sp>
      <p:pic>
        <p:nvPicPr>
          <p:cNvPr id="8194" name="Picture 2">
            <a:extLst>
              <a:ext uri="{FF2B5EF4-FFF2-40B4-BE49-F238E27FC236}">
                <a16:creationId xmlns:a16="http://schemas.microsoft.com/office/drawing/2014/main" id="{9374F844-A6E0-44C5-8196-B50F78B995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60096" y="1556289"/>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647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548680"/>
            <a:ext cx="8686800" cy="595536"/>
          </a:xfrm>
        </p:spPr>
        <p:txBody>
          <a:bodyPr>
            <a:noAutofit/>
          </a:bodyPr>
          <a:lstStyle/>
          <a:p>
            <a:pPr algn="ctr"/>
            <a:r>
              <a:rPr lang="uk-UA" sz="1800" b="1" dirty="0"/>
              <a:t>Наукова робота: </a:t>
            </a:r>
            <a:r>
              <a:rPr lang="uk-UA" altLang="uk-UA" sz="1800" b="1" dirty="0"/>
              <a:t>Теми, які виконуються в межах робочого часу викладачів</a:t>
            </a:r>
            <a:r>
              <a:rPr lang="uk-UA" sz="1800" b="1" dirty="0"/>
              <a:t>          </a:t>
            </a:r>
          </a:p>
        </p:txBody>
      </p:sp>
      <p:sp>
        <p:nvSpPr>
          <p:cNvPr id="5" name="Объект 4"/>
          <p:cNvSpPr>
            <a:spLocks noGrp="1"/>
          </p:cNvSpPr>
          <p:nvPr>
            <p:ph sz="half" idx="1"/>
          </p:nvPr>
        </p:nvSpPr>
        <p:spPr>
          <a:xfrm>
            <a:off x="1775520" y="1144216"/>
            <a:ext cx="2232248" cy="4589040"/>
          </a:xfrm>
        </p:spPr>
        <p:txBody>
          <a:bodyPr>
            <a:noAutofit/>
          </a:bodyPr>
          <a:lstStyle/>
          <a:p>
            <a:pPr marL="0" indent="0">
              <a:spcBef>
                <a:spcPts val="0"/>
              </a:spcBef>
              <a:buNone/>
            </a:pPr>
            <a:r>
              <a:rPr lang="uk-UA" sz="1600" b="1"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a:t>
            </a:r>
            <a:r>
              <a:rPr lang="uk-UA" sz="1600" b="1" dirty="0">
                <a:latin typeface="Times New Roman" panose="02020603050405020304" pitchFamily="18" charset="0"/>
                <a:cs typeface="Times New Roman" panose="02020603050405020304" pitchFamily="18" charset="0"/>
              </a:rPr>
              <a:t>Забезпечення наступності дошкільної та початкової освіти в контексті освітньої політики держави</a:t>
            </a:r>
            <a:r>
              <a:rPr lang="en-US" sz="1600" b="1" dirty="0">
                <a:latin typeface="Times New Roman" panose="02020603050405020304" pitchFamily="18" charset="0"/>
                <a:cs typeface="Times New Roman" panose="02020603050405020304" pitchFamily="18" charset="0"/>
              </a:rPr>
              <a:t>”</a:t>
            </a:r>
            <a:r>
              <a:rPr lang="uk-UA" sz="1600" b="1" dirty="0">
                <a:latin typeface="Times New Roman" panose="02020603050405020304" pitchFamily="18" charset="0"/>
                <a:cs typeface="Times New Roman" panose="02020603050405020304" pitchFamily="18" charset="0"/>
              </a:rPr>
              <a:t>, </a:t>
            </a:r>
          </a:p>
          <a:p>
            <a:pPr marL="0" indent="0">
              <a:spcBef>
                <a:spcPts val="0"/>
              </a:spcBef>
              <a:buNone/>
            </a:pPr>
            <a:r>
              <a:rPr lang="uk-UA" sz="1600" b="1" dirty="0">
                <a:latin typeface="Times New Roman" panose="02020603050405020304" pitchFamily="18" charset="0"/>
                <a:cs typeface="Times New Roman" panose="02020603050405020304" pitchFamily="18" charset="0"/>
              </a:rPr>
              <a:t>науковий керівник док. пед. наук, проф. </a:t>
            </a:r>
            <a:r>
              <a:rPr lang="uk-UA" sz="1600" b="1" dirty="0" err="1">
                <a:latin typeface="Times New Roman" panose="02020603050405020304" pitchFamily="18" charset="0"/>
                <a:cs typeface="Times New Roman" panose="02020603050405020304" pitchFamily="18" charset="0"/>
              </a:rPr>
              <a:t>Мачинська</a:t>
            </a:r>
            <a:r>
              <a:rPr lang="uk-UA" sz="1600" b="1" dirty="0">
                <a:latin typeface="Times New Roman" panose="02020603050405020304" pitchFamily="18" charset="0"/>
                <a:cs typeface="Times New Roman" panose="02020603050405020304" pitchFamily="18" charset="0"/>
              </a:rPr>
              <a:t> Н.І.,</a:t>
            </a:r>
            <a:endParaRPr lang="en-US" sz="1600" b="1" dirty="0">
              <a:latin typeface="Times New Roman" panose="02020603050405020304" pitchFamily="18" charset="0"/>
              <a:cs typeface="Times New Roman" panose="02020603050405020304" pitchFamily="18" charset="0"/>
            </a:endParaRPr>
          </a:p>
          <a:p>
            <a:pPr marL="0" indent="0">
              <a:spcBef>
                <a:spcPts val="0"/>
              </a:spcBef>
              <a:buNone/>
            </a:pPr>
            <a:endParaRPr lang="en-US" sz="1600" b="1" dirty="0">
              <a:latin typeface="Times New Roman" panose="02020603050405020304" pitchFamily="18" charset="0"/>
              <a:cs typeface="Times New Roman" panose="02020603050405020304" pitchFamily="18" charset="0"/>
            </a:endParaRPr>
          </a:p>
          <a:p>
            <a:pPr marL="0" indent="0">
              <a:spcBef>
                <a:spcPts val="0"/>
              </a:spcBef>
              <a:buNone/>
            </a:pPr>
            <a:r>
              <a:rPr lang="en-US" sz="1600" b="1" dirty="0">
                <a:latin typeface="Times New Roman" panose="02020603050405020304" pitchFamily="18" charset="0"/>
                <a:cs typeface="Times New Roman" panose="02020603050405020304" pitchFamily="18" charset="0"/>
              </a:rPr>
              <a:t>(</a:t>
            </a:r>
            <a:r>
              <a:rPr lang="uk-UA" sz="1600" b="1" dirty="0">
                <a:latin typeface="Times New Roman" panose="02020603050405020304" pitchFamily="18" charset="0"/>
                <a:cs typeface="Times New Roman" panose="02020603050405020304" pitchFamily="18" charset="0"/>
              </a:rPr>
              <a:t>кафедра початкової та дошкільної освіти) </a:t>
            </a:r>
            <a:endParaRPr lang="en-US" sz="1600" b="1" dirty="0">
              <a:latin typeface="Times New Roman" panose="02020603050405020304" pitchFamily="18" charset="0"/>
              <a:cs typeface="Times New Roman" panose="02020603050405020304" pitchFamily="18" charset="0"/>
            </a:endParaRPr>
          </a:p>
          <a:p>
            <a:pPr marL="0" indent="0">
              <a:spcBef>
                <a:spcPts val="0"/>
              </a:spcBef>
              <a:buNone/>
            </a:pPr>
            <a:r>
              <a:rPr lang="uk-UA" sz="1600" b="1" dirty="0">
                <a:latin typeface="Times New Roman" panose="02020603050405020304" pitchFamily="18" charset="0"/>
                <a:cs typeface="Times New Roman" panose="02020603050405020304" pitchFamily="18" charset="0"/>
              </a:rPr>
              <a:t>№ </a:t>
            </a:r>
            <a:r>
              <a:rPr lang="uk-UA" sz="1600" b="1" dirty="0" err="1">
                <a:latin typeface="Times New Roman" panose="02020603050405020304" pitchFamily="18" charset="0"/>
                <a:cs typeface="Times New Roman" panose="02020603050405020304" pitchFamily="18" charset="0"/>
              </a:rPr>
              <a:t>держреєстрації</a:t>
            </a:r>
            <a:r>
              <a:rPr lang="uk-UA" sz="1600" b="1" dirty="0">
                <a:latin typeface="Times New Roman" panose="02020603050405020304" pitchFamily="18" charset="0"/>
                <a:cs typeface="Times New Roman" panose="02020603050405020304" pitchFamily="18" charset="0"/>
              </a:rPr>
              <a:t>  0121U110128, </a:t>
            </a:r>
          </a:p>
          <a:p>
            <a:pPr marL="0" indent="0">
              <a:spcBef>
                <a:spcPts val="0"/>
              </a:spcBef>
              <a:buNone/>
            </a:pPr>
            <a:r>
              <a:rPr lang="uk-UA" sz="1600" b="1" dirty="0">
                <a:latin typeface="Times New Roman" panose="02020603050405020304" pitchFamily="18" charset="0"/>
                <a:cs typeface="Times New Roman" panose="02020603050405020304" pitchFamily="18" charset="0"/>
              </a:rPr>
              <a:t>термін виконання: 2021-2024 рр. </a:t>
            </a:r>
            <a:endParaRPr lang="uk-UA" sz="1600" dirty="0">
              <a:latin typeface="Times New Roman" panose="02020603050405020304" pitchFamily="18" charset="0"/>
              <a:cs typeface="Times New Roman" panose="02020603050405020304" pitchFamily="18" charset="0"/>
            </a:endParaRPr>
          </a:p>
          <a:p>
            <a:pPr marL="0" indent="0">
              <a:spcBef>
                <a:spcPts val="0"/>
              </a:spcBef>
              <a:buNone/>
            </a:pPr>
            <a:endParaRPr lang="uk-UA" sz="1600"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4007768" y="1144216"/>
            <a:ext cx="6264696" cy="4982264"/>
          </a:xfrm>
        </p:spPr>
        <p:txBody>
          <a:bodyPr>
            <a:noAutofit/>
          </a:bodyPr>
          <a:lstStyle/>
          <a:p>
            <a:pPr marL="0" indent="0" algn="just">
              <a:spcBef>
                <a:spcPts val="0"/>
              </a:spcBef>
              <a:buNone/>
            </a:pPr>
            <a:r>
              <a:rPr lang="uk-UA" sz="1600" b="1" i="1" dirty="0">
                <a:latin typeface="Times New Roman" panose="02020603050405020304" pitchFamily="18" charset="0"/>
                <a:ea typeface="Calibri" panose="020F0502020204030204" pitchFamily="34" charset="0"/>
              </a:rPr>
              <a:t>Досліджено:</a:t>
            </a:r>
            <a:r>
              <a:rPr lang="uk-UA" sz="1600" b="1" dirty="0">
                <a:latin typeface="Times New Roman" panose="02020603050405020304" pitchFamily="18" charset="0"/>
                <a:ea typeface="Calibri" panose="020F0502020204030204" pitchFamily="34" charset="0"/>
              </a:rPr>
              <a:t> </a:t>
            </a:r>
            <a:r>
              <a:rPr lang="uk-UA" sz="1600" dirty="0">
                <a:latin typeface="Times New Roman" panose="02020603050405020304" pitchFamily="18" charset="0"/>
                <a:ea typeface="Calibri" panose="020F0502020204030204" pitchFamily="34" charset="0"/>
              </a:rPr>
              <a:t>нормативно-правову базу організації наступності в країнах Європейського Союзу; наукові публікації зарубіжних дослідників у контексті вивчення проблеми наступності дошкільної та початкової освіти; можливості використання комп’ютерних технологій у забезпеченні наступності в організації освітнього процесу у закладі дошкільної освіти та початковій школі.</a:t>
            </a:r>
            <a:endParaRPr lang="uk-UA" sz="1600" dirty="0">
              <a:latin typeface="Calibri" panose="020F0502020204030204" pitchFamily="34" charset="0"/>
              <a:ea typeface="Calibri" panose="020F0502020204030204" pitchFamily="34" charset="0"/>
            </a:endParaRPr>
          </a:p>
          <a:p>
            <a:pPr marL="0" indent="0" algn="just">
              <a:spcBef>
                <a:spcPts val="0"/>
              </a:spcBef>
              <a:buNone/>
            </a:pPr>
            <a:r>
              <a:rPr lang="uk-UA" sz="1600" b="1" i="1" dirty="0">
                <a:latin typeface="Times New Roman" panose="02020603050405020304" pitchFamily="18" charset="0"/>
                <a:ea typeface="Calibri" panose="020F0502020204030204" pitchFamily="34" charset="0"/>
              </a:rPr>
              <a:t>Проаналізовано:</a:t>
            </a:r>
            <a:r>
              <a:rPr lang="uk-UA" sz="1600" b="1" dirty="0">
                <a:latin typeface="Times New Roman" panose="02020603050405020304" pitchFamily="18" charset="0"/>
                <a:ea typeface="Calibri" panose="020F0502020204030204" pitchFamily="34" charset="0"/>
              </a:rPr>
              <a:t> </a:t>
            </a:r>
            <a:r>
              <a:rPr lang="uk-UA" sz="1600" dirty="0">
                <a:latin typeface="Times New Roman" panose="02020603050405020304" pitchFamily="18" charset="0"/>
                <a:ea typeface="Calibri" panose="020F0502020204030204" pitchFamily="34" charset="0"/>
              </a:rPr>
              <a:t>поняттєвий апарат проблеми наступності в системі дошкільна освіта – початкова освіта; кращий педагогічний досвід педагогів-практиків щодо реалізації проблеми наступності; практичні аспекти забезпечення наступності в реальних ОПП професійної підготовки здобувачів освіти в умовах ЗВО; особливості забезпечення наступності в навчально-виховних комплексах</a:t>
            </a:r>
          </a:p>
          <a:p>
            <a:pPr marL="0" indent="0" algn="just">
              <a:spcBef>
                <a:spcPts val="0"/>
              </a:spcBef>
              <a:buNone/>
            </a:pPr>
            <a:r>
              <a:rPr lang="uk-UA" sz="1600" b="1" i="1" dirty="0">
                <a:latin typeface="Times New Roman" panose="02020603050405020304" pitchFamily="18" charset="0"/>
                <a:ea typeface="Calibri" panose="020F0502020204030204" pitchFamily="34" charset="0"/>
              </a:rPr>
              <a:t>Розроблено:</a:t>
            </a:r>
            <a:r>
              <a:rPr lang="uk-UA" sz="1600" b="1" dirty="0">
                <a:latin typeface="Times New Roman" panose="02020603050405020304" pitchFamily="18" charset="0"/>
                <a:ea typeface="Calibri" panose="020F0502020204030204" pitchFamily="34" charset="0"/>
              </a:rPr>
              <a:t> </a:t>
            </a:r>
            <a:r>
              <a:rPr lang="uk-UA" sz="1600" dirty="0">
                <a:latin typeface="Times New Roman" panose="02020603050405020304" pitchFamily="18" charset="0"/>
                <a:ea typeface="Calibri" panose="020F0502020204030204" pitchFamily="34" charset="0"/>
              </a:rPr>
              <a:t>методичні аспекти організації освітнього середовища в умовах навчально-виховних комплексів; практичні аспекти досвіду забезпечення наступності на рівні професійної підготовки майбутніх вихователів ЗДО та вчителів початкової школи.</a:t>
            </a:r>
            <a:r>
              <a:rPr lang="uk-UA" sz="1800" b="1" dirty="0">
                <a:latin typeface="Times New Roman" panose="02020603050405020304" pitchFamily="18" charset="0"/>
                <a:ea typeface="Calibri" panose="020F0502020204030204" pitchFamily="34" charset="0"/>
              </a:rPr>
              <a:t> </a:t>
            </a:r>
          </a:p>
          <a:p>
            <a:pPr marL="0" indent="0" algn="just">
              <a:spcBef>
                <a:spcPts val="0"/>
              </a:spcBef>
              <a:buNone/>
            </a:pPr>
            <a:r>
              <a:rPr lang="uk-UA" sz="1600" b="1" dirty="0">
                <a:latin typeface="Times New Roman" panose="02020603050405020304" pitchFamily="18" charset="0"/>
                <a:ea typeface="Calibri" panose="020F0502020204030204" pitchFamily="34" charset="0"/>
              </a:rPr>
              <a:t>Захищені дисертації </a:t>
            </a:r>
            <a:r>
              <a:rPr lang="uk-UA" sz="1600" dirty="0">
                <a:latin typeface="Times New Roman" panose="02020603050405020304" pitchFamily="18" charset="0"/>
                <a:ea typeface="Calibri" panose="020F0502020204030204" pitchFamily="34" charset="0"/>
              </a:rPr>
              <a:t>(на здобуття ступеня доктора філософії)</a:t>
            </a:r>
            <a:r>
              <a:rPr lang="uk-UA" sz="1600" b="1" dirty="0">
                <a:latin typeface="Times New Roman" panose="02020603050405020304" pitchFamily="18" charset="0"/>
                <a:ea typeface="Calibri" panose="020F0502020204030204" pitchFamily="34" charset="0"/>
              </a:rPr>
              <a:t>- 2</a:t>
            </a:r>
            <a:r>
              <a:rPr lang="uk-UA" sz="1600" dirty="0">
                <a:latin typeface="Calibri" panose="020F0502020204030204" pitchFamily="34" charset="0"/>
                <a:ea typeface="Calibri" panose="020F0502020204030204" pitchFamily="34" charset="0"/>
              </a:rPr>
              <a:t>; </a:t>
            </a:r>
            <a:r>
              <a:rPr lang="uk-UA" sz="1600" b="1" dirty="0">
                <a:solidFill>
                  <a:srgbClr val="000000"/>
                </a:solidFill>
                <a:latin typeface="Times New Roman" panose="02020603050405020304" pitchFamily="18" charset="0"/>
                <a:ea typeface="Calibri" panose="020F0502020204030204" pitchFamily="34" charset="0"/>
              </a:rPr>
              <a:t>Опубліковано:</a:t>
            </a:r>
            <a:r>
              <a:rPr lang="uk-UA" sz="1600" i="1" dirty="0">
                <a:solidFill>
                  <a:srgbClr val="000000"/>
                </a:solidFill>
                <a:latin typeface="Times New Roman" panose="02020603050405020304" pitchFamily="18" charset="0"/>
                <a:ea typeface="Calibri" panose="020F0502020204030204" pitchFamily="34" charset="0"/>
              </a:rPr>
              <a:t> 2 монографії,  2 посібники, 5 статей  у  виданнях, які включені до міжнародних </a:t>
            </a:r>
            <a:r>
              <a:rPr lang="uk-UA" sz="1600" i="1" dirty="0" err="1">
                <a:solidFill>
                  <a:srgbClr val="000000"/>
                </a:solidFill>
                <a:latin typeface="Times New Roman" panose="02020603050405020304" pitchFamily="18" charset="0"/>
                <a:ea typeface="Calibri" panose="020F0502020204030204" pitchFamily="34" charset="0"/>
              </a:rPr>
              <a:t>наукометричних</a:t>
            </a:r>
            <a:r>
              <a:rPr lang="uk-UA" sz="1600" i="1" dirty="0">
                <a:solidFill>
                  <a:srgbClr val="000000"/>
                </a:solidFill>
                <a:latin typeface="Times New Roman" panose="02020603050405020304" pitchFamily="18" charset="0"/>
                <a:ea typeface="Calibri" panose="020F0502020204030204" pitchFamily="34" charset="0"/>
              </a:rPr>
              <a:t> баз даних </a:t>
            </a:r>
            <a:r>
              <a:rPr lang="uk-UA" sz="1600" i="1" dirty="0" err="1">
                <a:solidFill>
                  <a:srgbClr val="000000"/>
                </a:solidFill>
                <a:latin typeface="Times New Roman" panose="02020603050405020304" pitchFamily="18" charset="0"/>
                <a:ea typeface="Calibri" panose="020F0502020204030204" pitchFamily="34" charset="0"/>
              </a:rPr>
              <a:t>Web</a:t>
            </a:r>
            <a:r>
              <a:rPr lang="uk-UA" sz="1600" i="1" dirty="0">
                <a:solidFill>
                  <a:srgbClr val="000000"/>
                </a:solidFill>
                <a:latin typeface="Times New Roman" panose="02020603050405020304" pitchFamily="18" charset="0"/>
                <a:ea typeface="Calibri" panose="020F0502020204030204" pitchFamily="34" charset="0"/>
              </a:rPr>
              <a:t> </a:t>
            </a:r>
            <a:r>
              <a:rPr lang="uk-UA" sz="1600" i="1" dirty="0" err="1">
                <a:solidFill>
                  <a:srgbClr val="000000"/>
                </a:solidFill>
                <a:latin typeface="Times New Roman" panose="02020603050405020304" pitchFamily="18" charset="0"/>
                <a:ea typeface="Calibri" panose="020F0502020204030204" pitchFamily="34" charset="0"/>
              </a:rPr>
              <a:t>of</a:t>
            </a:r>
            <a:r>
              <a:rPr lang="uk-UA" sz="1600" i="1" dirty="0">
                <a:solidFill>
                  <a:srgbClr val="000000"/>
                </a:solidFill>
                <a:latin typeface="Times New Roman" panose="02020603050405020304" pitchFamily="18" charset="0"/>
                <a:ea typeface="Calibri" panose="020F0502020204030204" pitchFamily="34" charset="0"/>
              </a:rPr>
              <a:t> </a:t>
            </a:r>
            <a:r>
              <a:rPr lang="uk-UA" sz="1600" i="1" dirty="0" err="1">
                <a:solidFill>
                  <a:srgbClr val="000000"/>
                </a:solidFill>
                <a:latin typeface="Times New Roman" panose="02020603050405020304" pitchFamily="18" charset="0"/>
                <a:ea typeface="Calibri" panose="020F0502020204030204" pitchFamily="34" charset="0"/>
              </a:rPr>
              <a:t>Science</a:t>
            </a:r>
            <a:r>
              <a:rPr lang="uk-UA" sz="1600" i="1" dirty="0">
                <a:solidFill>
                  <a:srgbClr val="000000"/>
                </a:solidFill>
                <a:latin typeface="Times New Roman" panose="02020603050405020304" pitchFamily="18" charset="0"/>
                <a:ea typeface="Calibri" panose="020F0502020204030204" pitchFamily="34" charset="0"/>
              </a:rPr>
              <a:t>, </a:t>
            </a:r>
            <a:r>
              <a:rPr lang="uk-UA" sz="1600" i="1" dirty="0" err="1">
                <a:solidFill>
                  <a:srgbClr val="000000"/>
                </a:solidFill>
                <a:latin typeface="Times New Roman" panose="02020603050405020304" pitchFamily="18" charset="0"/>
                <a:ea typeface="Calibri" panose="020F0502020204030204" pitchFamily="34" charset="0"/>
              </a:rPr>
              <a:t>Scopus</a:t>
            </a:r>
            <a:r>
              <a:rPr lang="uk-UA" sz="1600" i="1" dirty="0">
                <a:solidFill>
                  <a:srgbClr val="000000"/>
                </a:solidFill>
                <a:latin typeface="Times New Roman" panose="02020603050405020304" pitchFamily="18" charset="0"/>
                <a:ea typeface="Calibri" panose="020F0502020204030204" pitchFamily="34" charset="0"/>
              </a:rPr>
              <a:t>, 19 статей у</a:t>
            </a:r>
            <a:r>
              <a:rPr lang="uk-UA" sz="1600" dirty="0">
                <a:solidFill>
                  <a:srgbClr val="000000"/>
                </a:solidFill>
                <a:latin typeface="Times New Roman" panose="02020603050405020304" pitchFamily="18" charset="0"/>
                <a:ea typeface="Calibri" panose="020F0502020204030204" pitchFamily="34" charset="0"/>
              </a:rPr>
              <a:t> </a:t>
            </a:r>
            <a:r>
              <a:rPr lang="uk-UA" sz="1600" i="1" dirty="0">
                <a:solidFill>
                  <a:srgbClr val="000000"/>
                </a:solidFill>
                <a:latin typeface="Times New Roman" panose="02020603050405020304" pitchFamily="18" charset="0"/>
                <a:ea typeface="Calibri" panose="020F0502020204030204" pitchFamily="34" charset="0"/>
              </a:rPr>
              <a:t>фахових виданнях України,   у інших наукових виданнях - 3 статей,  34 тез доповідей на конференціях. </a:t>
            </a:r>
            <a:endParaRPr lang="uk-UA" sz="1600" dirty="0">
              <a:latin typeface="Calibri" panose="020F0502020204030204" pitchFamily="34" charset="0"/>
              <a:ea typeface="Calibri" panose="020F0502020204030204" pitchFamily="34" charset="0"/>
            </a:endParaRPr>
          </a:p>
          <a:p>
            <a:pPr marL="0" indent="0" algn="just">
              <a:spcBef>
                <a:spcPts val="0"/>
              </a:spcBef>
              <a:buNone/>
            </a:pPr>
            <a:endParaRPr lang="uk-UA" sz="1600" dirty="0">
              <a:latin typeface="Calibri" panose="020F0502020204030204" pitchFamily="34" charset="0"/>
              <a:ea typeface="Calibri" panose="020F0502020204030204" pitchFamily="34" charset="0"/>
            </a:endParaRPr>
          </a:p>
          <a:p>
            <a:pPr algn="just">
              <a:spcBef>
                <a:spcPts val="0"/>
              </a:spcBef>
            </a:pPr>
            <a:endParaRPr lang="uk-UA" sz="1400" dirty="0"/>
          </a:p>
        </p:txBody>
      </p:sp>
    </p:spTree>
    <p:extLst>
      <p:ext uri="{BB962C8B-B14F-4D97-AF65-F5344CB8AC3E}">
        <p14:creationId xmlns:p14="http://schemas.microsoft.com/office/powerpoint/2010/main" val="2503390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626A08-3138-4EAD-B973-DD06FDF8A77B}"/>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BE3B116D-AF56-4E76-B61E-AFA4F1D7C44F}"/>
              </a:ext>
            </a:extLst>
          </p:cNvPr>
          <p:cNvSpPr>
            <a:spLocks noGrp="1"/>
          </p:cNvSpPr>
          <p:nvPr>
            <p:ph idx="1"/>
          </p:nvPr>
        </p:nvSpPr>
        <p:spPr/>
        <p:txBody>
          <a:bodyPr/>
          <a:lstStyle/>
          <a:p>
            <a:r>
              <a:rPr lang="uk-UA" dirty="0"/>
              <a:t>0 березня 2023 року розпочала свою роботу І Міжнародна конференція «МИ – ВОНИ: перспектива колективної безпеки України», яка триватиме два дні. Організували наукове зібрання ГО «Справа </a:t>
            </a:r>
            <a:r>
              <a:rPr lang="uk-UA" dirty="0" err="1"/>
              <a:t>Кольпінга</a:t>
            </a:r>
            <a:r>
              <a:rPr lang="uk-UA" dirty="0"/>
              <a:t> в Україні», ГО «Український центр психології безпеки», Львівський національний університет імені Івана Франка за участю Міністерства освіти і науки України, Львівської обласної державної адміністрації, Національного університету оборони України та Національної академії наук України. Конференція проходила у змішаному форматі: очно у конференц-залі Будинку Паломника у Брюховичах та дистанційно та платформі </a:t>
            </a:r>
            <a:r>
              <a:rPr lang="en-US" dirty="0"/>
              <a:t>Zoom.</a:t>
            </a:r>
            <a:endParaRPr lang="uk-UA" dirty="0"/>
          </a:p>
        </p:txBody>
      </p:sp>
    </p:spTree>
    <p:extLst>
      <p:ext uri="{BB962C8B-B14F-4D97-AF65-F5344CB8AC3E}">
        <p14:creationId xmlns:p14="http://schemas.microsoft.com/office/powerpoint/2010/main" val="38624354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7BC051-1836-4922-A711-D01757D9DF26}"/>
              </a:ext>
            </a:extLst>
          </p:cNvPr>
          <p:cNvSpPr>
            <a:spLocks noGrp="1"/>
          </p:cNvSpPr>
          <p:nvPr>
            <p:ph type="title"/>
          </p:nvPr>
        </p:nvSpPr>
        <p:spPr/>
        <p:txBody>
          <a:bodyPr/>
          <a:lstStyle/>
          <a:p>
            <a:endParaRPr lang="uk-UA"/>
          </a:p>
        </p:txBody>
      </p:sp>
      <p:pic>
        <p:nvPicPr>
          <p:cNvPr id="11266" name="Picture 2">
            <a:extLst>
              <a:ext uri="{FF2B5EF4-FFF2-40B4-BE49-F238E27FC236}">
                <a16:creationId xmlns:a16="http://schemas.microsoft.com/office/drawing/2014/main" id="{03D5101B-9958-4830-AB3D-27A7C2DCF1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85556" y="1447800"/>
            <a:ext cx="5820330" cy="4876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53600C4-516D-4CAB-8633-6D286376D2D3}"/>
              </a:ext>
            </a:extLst>
          </p:cNvPr>
          <p:cNvSpPr txBox="1"/>
          <p:nvPr/>
        </p:nvSpPr>
        <p:spPr>
          <a:xfrm>
            <a:off x="609601" y="1916833"/>
            <a:ext cx="5175956" cy="3416320"/>
          </a:xfrm>
          <a:prstGeom prst="rect">
            <a:avLst/>
          </a:prstGeom>
          <a:noFill/>
        </p:spPr>
        <p:txBody>
          <a:bodyPr wrap="square">
            <a:spAutoFit/>
          </a:bodyPr>
          <a:lstStyle/>
          <a:p>
            <a:r>
              <a:rPr lang="uk-UA" dirty="0" err="1"/>
              <a:t>еред</a:t>
            </a:r>
            <a:r>
              <a:rPr lang="uk-UA" dirty="0"/>
              <a:t> тематичних напрямів роботи конференції організатори виділили, зокрема, питання онтології безпеки взаємин суспільства і особи в періоди глобальних змін, недержавного потенціалу забезпечення перспектив колективної безпеки України, діяльності психологічних служб в Україні і за кордоном, колективної </a:t>
            </a:r>
            <a:r>
              <a:rPr lang="uk-UA" dirty="0" err="1"/>
              <a:t>психотравми</a:t>
            </a:r>
            <a:r>
              <a:rPr lang="uk-UA" dirty="0"/>
              <a:t> війни як глобальної проблеми, з якою зіштовхуються українці, соціальної проблематики колективної безпеки України в післявоєнний відновлювальний період тощо.</a:t>
            </a:r>
          </a:p>
        </p:txBody>
      </p:sp>
    </p:spTree>
    <p:extLst>
      <p:ext uri="{BB962C8B-B14F-4D97-AF65-F5344CB8AC3E}">
        <p14:creationId xmlns:p14="http://schemas.microsoft.com/office/powerpoint/2010/main" val="38588786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2B2945-1BB0-47B0-9A14-845FAD9880F0}"/>
              </a:ext>
            </a:extLst>
          </p:cNvPr>
          <p:cNvSpPr>
            <a:spLocks noGrp="1"/>
          </p:cNvSpPr>
          <p:nvPr>
            <p:ph type="title"/>
          </p:nvPr>
        </p:nvSpPr>
        <p:spPr/>
        <p:txBody>
          <a:bodyPr/>
          <a:lstStyle/>
          <a:p>
            <a:endParaRPr lang="uk-UA"/>
          </a:p>
        </p:txBody>
      </p:sp>
      <p:pic>
        <p:nvPicPr>
          <p:cNvPr id="12290" name="Picture 2">
            <a:extLst>
              <a:ext uri="{FF2B5EF4-FFF2-40B4-BE49-F238E27FC236}">
                <a16:creationId xmlns:a16="http://schemas.microsoft.com/office/drawing/2014/main" id="{95D6DF9A-0F0C-4953-8328-8044CF101C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flipH="1">
            <a:off x="7524749" y="2276873"/>
            <a:ext cx="4556077" cy="25665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3DD1B80-0834-46FC-89FF-C788727BAE84}"/>
              </a:ext>
            </a:extLst>
          </p:cNvPr>
          <p:cNvSpPr txBox="1"/>
          <p:nvPr/>
        </p:nvSpPr>
        <p:spPr>
          <a:xfrm>
            <a:off x="335360" y="2276872"/>
            <a:ext cx="6408712" cy="3416320"/>
          </a:xfrm>
          <a:prstGeom prst="rect">
            <a:avLst/>
          </a:prstGeom>
          <a:noFill/>
        </p:spPr>
        <p:txBody>
          <a:bodyPr wrap="square">
            <a:spAutoFit/>
          </a:bodyPr>
          <a:lstStyle/>
          <a:p>
            <a:r>
              <a:rPr lang="en-US" dirty="0"/>
              <a:t>XIV </a:t>
            </a:r>
            <a:r>
              <a:rPr lang="uk-UA" dirty="0"/>
              <a:t>Всеукраїнської науково-практичної конференції «Теоретико-методичні основи організації фізичного виховання молоді» звернулась заступник декана факультету педагогічної освіти з наукової роботи, доцент Любов Степанівна Нос, яка побажала плідної наукової співпраці, цікавих дискусій та обговорень, вирішення проблемних питань стосовно організації фізичного виховання молоді.</a:t>
            </a:r>
          </a:p>
          <a:p>
            <a:r>
              <a:rPr lang="uk-UA" dirty="0"/>
              <a:t>Географія цьогорічного заходу була вельми широкою, свої праці опублікували науковці з Латвії, понад 10 областей України, які представили 23 ЗВО, наукові і освітні установи.</a:t>
            </a:r>
          </a:p>
        </p:txBody>
      </p:sp>
    </p:spTree>
    <p:extLst>
      <p:ext uri="{BB962C8B-B14F-4D97-AF65-F5344CB8AC3E}">
        <p14:creationId xmlns:p14="http://schemas.microsoft.com/office/powerpoint/2010/main" val="39727222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B82478-12EA-4769-8C87-1D64AC89A2F6}"/>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8FD6904A-53D2-49E8-9BB6-706F93D749F5}"/>
              </a:ext>
            </a:extLst>
          </p:cNvPr>
          <p:cNvSpPr>
            <a:spLocks noGrp="1"/>
          </p:cNvSpPr>
          <p:nvPr>
            <p:ph idx="1"/>
          </p:nvPr>
        </p:nvSpPr>
        <p:spPr/>
        <p:txBody>
          <a:bodyPr/>
          <a:lstStyle/>
          <a:p>
            <a:r>
              <a:rPr lang="uk-UA" dirty="0"/>
              <a:t>продовж тижня з 16 по 20 жовтня 2023 року студенти магістранти 1-ого та 2-ого курсів спеціальності 231 "Соціальна робота" з науковим візитом перебували у Варшавському університет на кафедрі соціальної педагогіки. Програма передбачала спільні заняття для польських та українських студентів із соціальної педагогіки, де обговорювалися питання організації системи опіки над дітьми в Польщі та Україні, а також проведення невеликого дослідження.</a:t>
            </a:r>
          </a:p>
        </p:txBody>
      </p:sp>
    </p:spTree>
    <p:extLst>
      <p:ext uri="{BB962C8B-B14F-4D97-AF65-F5344CB8AC3E}">
        <p14:creationId xmlns:p14="http://schemas.microsoft.com/office/powerpoint/2010/main" val="13283364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D362C3-00A3-4E06-A643-E74BF33DE0A8}"/>
              </a:ext>
            </a:extLst>
          </p:cNvPr>
          <p:cNvSpPr>
            <a:spLocks noGrp="1"/>
          </p:cNvSpPr>
          <p:nvPr>
            <p:ph type="title"/>
          </p:nvPr>
        </p:nvSpPr>
        <p:spPr/>
        <p:txBody>
          <a:bodyPr/>
          <a:lstStyle/>
          <a:p>
            <a:endParaRPr lang="uk-UA"/>
          </a:p>
        </p:txBody>
      </p:sp>
      <p:pic>
        <p:nvPicPr>
          <p:cNvPr id="16386" name="Picture 2">
            <a:extLst>
              <a:ext uri="{FF2B5EF4-FFF2-40B4-BE49-F238E27FC236}">
                <a16:creationId xmlns:a16="http://schemas.microsoft.com/office/drawing/2014/main" id="{10C41BCC-0405-4F61-8030-FD48E5CD088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48128" y="1559737"/>
            <a:ext cx="36576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5A9F4F66-83F0-4A4B-AD8F-CD7912D10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873" y="18864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1932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E1729D-40B2-4C47-A3B9-97938FB3EAD2}"/>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7B87B405-DC8E-47C8-8BB6-65B4089B6F8F}"/>
              </a:ext>
            </a:extLst>
          </p:cNvPr>
          <p:cNvSpPr>
            <a:spLocks noGrp="1"/>
          </p:cNvSpPr>
          <p:nvPr>
            <p:ph idx="1"/>
          </p:nvPr>
        </p:nvSpPr>
        <p:spPr/>
        <p:txBody>
          <a:bodyPr/>
          <a:lstStyle/>
          <a:p>
            <a:r>
              <a:rPr lang="uk-UA" dirty="0" err="1"/>
              <a:t>ніверситетському</a:t>
            </a:r>
            <a:r>
              <a:rPr lang="uk-UA" dirty="0"/>
              <a:t> коледжі У рамках </a:t>
            </a:r>
            <a:r>
              <a:rPr lang="uk-UA" dirty="0">
                <a:hlinkClick r:id="rId2"/>
              </a:rPr>
              <a:t>програми мобільності </a:t>
            </a:r>
            <a:r>
              <a:rPr lang="en-US" dirty="0" err="1">
                <a:hlinkClick r:id="rId2"/>
              </a:rPr>
              <a:t>OeAd</a:t>
            </a:r>
            <a:r>
              <a:rPr lang="en-US" dirty="0">
                <a:hlinkClick r:id="rId2"/>
              </a:rPr>
              <a:t>.  </a:t>
            </a:r>
            <a:r>
              <a:rPr lang="uk-UA" dirty="0"/>
              <a:t>доцент кафедри початкової та дошкільної освіти Надія </a:t>
            </a:r>
            <a:r>
              <a:rPr lang="uk-UA" dirty="0" err="1"/>
              <a:t>Ростикус</a:t>
            </a:r>
            <a:r>
              <a:rPr lang="uk-UA" dirty="0"/>
              <a:t> з 1 жовтня по 23 жовтня 2023 року проходила наукове стажування  під керівництвом </a:t>
            </a:r>
            <a:r>
              <a:rPr lang="en-US" dirty="0"/>
              <a:t>Prof. </a:t>
            </a:r>
            <a:r>
              <a:rPr lang="en-US" dirty="0" err="1"/>
              <a:t>Petera</a:t>
            </a:r>
            <a:r>
              <a:rPr lang="en-US" dirty="0"/>
              <a:t> </a:t>
            </a:r>
            <a:r>
              <a:rPr lang="en-US" dirty="0" err="1"/>
              <a:t>Riglera</a:t>
            </a:r>
            <a:r>
              <a:rPr lang="en-US" dirty="0"/>
              <a:t> </a:t>
            </a:r>
            <a:r>
              <a:rPr lang="uk-UA" dirty="0"/>
              <a:t>у </a:t>
            </a:r>
            <a:r>
              <a:rPr lang="en-US" dirty="0">
                <a:hlinkClick r:id="rId3"/>
              </a:rPr>
              <a:t>University College of Teacher Education Vienna</a:t>
            </a:r>
            <a:r>
              <a:rPr lang="en-US" dirty="0"/>
              <a:t> Allgemeine </a:t>
            </a:r>
            <a:r>
              <a:rPr lang="en-US" dirty="0" err="1"/>
              <a:t>bildungswissenschafliche</a:t>
            </a:r>
            <a:r>
              <a:rPr lang="en-US" dirty="0"/>
              <a:t> </a:t>
            </a:r>
            <a:r>
              <a:rPr lang="en-US" dirty="0" err="1"/>
              <a:t>Grundlagen</a:t>
            </a:r>
            <a:r>
              <a:rPr lang="en-US" dirty="0"/>
              <a:t> und </a:t>
            </a:r>
            <a:r>
              <a:rPr lang="en-US" dirty="0" err="1"/>
              <a:t>refekterte</a:t>
            </a:r>
            <a:r>
              <a:rPr lang="en-US" dirty="0"/>
              <a:t> Praxis (IBG) </a:t>
            </a:r>
            <a:r>
              <a:rPr lang="uk-UA" dirty="0"/>
              <a:t>з метою дослідження проблеми </a:t>
            </a:r>
            <a:r>
              <a:rPr lang="en-US" dirty="0"/>
              <a:t>Training of future primary school teachers during pedagogical </a:t>
            </a:r>
            <a:r>
              <a:rPr lang="en-US" dirty="0" err="1"/>
              <a:t>practces</a:t>
            </a:r>
            <a:r>
              <a:rPr lang="en-US" dirty="0"/>
              <a:t>.</a:t>
            </a:r>
            <a:endParaRPr lang="uk-UA" dirty="0"/>
          </a:p>
        </p:txBody>
      </p:sp>
    </p:spTree>
    <p:extLst>
      <p:ext uri="{BB962C8B-B14F-4D97-AF65-F5344CB8AC3E}">
        <p14:creationId xmlns:p14="http://schemas.microsoft.com/office/powerpoint/2010/main" val="24336558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B11D44-41B2-44B6-91C0-7DA33F3F35B6}"/>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C977042D-1081-4EF7-8CAF-0B8D92C91EDE}"/>
              </a:ext>
            </a:extLst>
          </p:cNvPr>
          <p:cNvSpPr>
            <a:spLocks noGrp="1"/>
          </p:cNvSpPr>
          <p:nvPr>
            <p:ph idx="1"/>
          </p:nvPr>
        </p:nvSpPr>
        <p:spPr/>
        <p:txBody>
          <a:bodyPr/>
          <a:lstStyle/>
          <a:p>
            <a:r>
              <a:rPr lang="uk-UA" dirty="0"/>
              <a:t>З </a:t>
            </a:r>
            <a:r>
              <a:rPr lang="uk-UA" b="1" dirty="0"/>
              <a:t>20 до 27 листопада 2023 року</a:t>
            </a:r>
            <a:r>
              <a:rPr lang="uk-UA" dirty="0"/>
              <a:t> </a:t>
            </a:r>
            <a:r>
              <a:rPr lang="uk-UA" dirty="0" err="1"/>
              <a:t>доцентка</a:t>
            </a:r>
            <a:r>
              <a:rPr lang="uk-UA" dirty="0"/>
              <a:t> кафедри початкової та дошкільної освіти Юлія Деркач пройшла науково-дидактичне стажування на кафедрі початкової та дошкільної освіти Інституту Педагогіки, Колегіуму Суспільних Наук  </a:t>
            </a:r>
            <a:r>
              <a:rPr lang="uk-UA" dirty="0" err="1"/>
              <a:t>Жешівського</a:t>
            </a:r>
            <a:r>
              <a:rPr lang="uk-UA" dirty="0"/>
              <a:t> університету (м. </a:t>
            </a:r>
            <a:r>
              <a:rPr lang="uk-UA" dirty="0" err="1"/>
              <a:t>Жешів</a:t>
            </a:r>
            <a:r>
              <a:rPr lang="uk-UA" dirty="0"/>
              <a:t>, Республіка Польща).</a:t>
            </a:r>
          </a:p>
        </p:txBody>
      </p:sp>
    </p:spTree>
    <p:extLst>
      <p:ext uri="{BB962C8B-B14F-4D97-AF65-F5344CB8AC3E}">
        <p14:creationId xmlns:p14="http://schemas.microsoft.com/office/powerpoint/2010/main" val="161246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BA63FB-BE88-411F-A6A5-C7FB46BE51D4}"/>
              </a:ext>
            </a:extLst>
          </p:cNvPr>
          <p:cNvSpPr>
            <a:spLocks noGrp="1"/>
          </p:cNvSpPr>
          <p:nvPr>
            <p:ph type="title"/>
          </p:nvPr>
        </p:nvSpPr>
        <p:spPr/>
        <p:txBody>
          <a:bodyPr/>
          <a:lstStyle/>
          <a:p>
            <a:endParaRPr lang="uk-UA"/>
          </a:p>
        </p:txBody>
      </p:sp>
      <p:pic>
        <p:nvPicPr>
          <p:cNvPr id="18434" name="Picture 2">
            <a:extLst>
              <a:ext uri="{FF2B5EF4-FFF2-40B4-BE49-F238E27FC236}">
                <a16:creationId xmlns:a16="http://schemas.microsoft.com/office/drawing/2014/main" id="{586B4EDB-5331-44CF-B46E-23DFD9CFA7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7200" y="1600200"/>
            <a:ext cx="36576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9471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D58A95-2214-4C21-855C-35754482EF90}"/>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51438905-E77E-45C9-8BA7-C949DAEF9A40}"/>
              </a:ext>
            </a:extLst>
          </p:cNvPr>
          <p:cNvSpPr>
            <a:spLocks noGrp="1"/>
          </p:cNvSpPr>
          <p:nvPr>
            <p:ph idx="1"/>
          </p:nvPr>
        </p:nvSpPr>
        <p:spPr/>
        <p:txBody>
          <a:bodyPr/>
          <a:lstStyle/>
          <a:p>
            <a:endParaRPr lang="uk-UA"/>
          </a:p>
        </p:txBody>
      </p:sp>
      <p:pic>
        <p:nvPicPr>
          <p:cNvPr id="14338" name="Picture 2">
            <a:extLst>
              <a:ext uri="{FF2B5EF4-FFF2-40B4-BE49-F238E27FC236}">
                <a16:creationId xmlns:a16="http://schemas.microsoft.com/office/drawing/2014/main" id="{57E94F85-BAD8-413E-93FA-688A79AB2F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979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5BC7C8-148B-4B0E-B74A-3FFECA9F5832}"/>
              </a:ext>
            </a:extLst>
          </p:cNvPr>
          <p:cNvSpPr>
            <a:spLocks noGrp="1"/>
          </p:cNvSpPr>
          <p:nvPr>
            <p:ph type="title"/>
          </p:nvPr>
        </p:nvSpPr>
        <p:spPr/>
        <p:txBody>
          <a:bodyPr/>
          <a:lstStyle/>
          <a:p>
            <a:endParaRPr lang="uk-UA"/>
          </a:p>
        </p:txBody>
      </p:sp>
      <p:pic>
        <p:nvPicPr>
          <p:cNvPr id="15362" name="Picture 2">
            <a:extLst>
              <a:ext uri="{FF2B5EF4-FFF2-40B4-BE49-F238E27FC236}">
                <a16:creationId xmlns:a16="http://schemas.microsoft.com/office/drawing/2014/main" id="{3110B537-439D-4A44-93D7-947BA589FF15}"/>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1524000"/>
            <a:ext cx="36576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0C3DE33A-ACAB-46D6-B6E8-A585599D7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129" y="1500305"/>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75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548680"/>
            <a:ext cx="8686800" cy="595536"/>
          </a:xfrm>
        </p:spPr>
        <p:txBody>
          <a:bodyPr>
            <a:noAutofit/>
          </a:bodyPr>
          <a:lstStyle/>
          <a:p>
            <a:pPr algn="ctr"/>
            <a:r>
              <a:rPr lang="uk-UA" sz="1800" b="1" dirty="0"/>
              <a:t>НАУКОВА РОБОТА: </a:t>
            </a:r>
            <a:r>
              <a:rPr lang="uk-UA" altLang="uk-UA" sz="1800" b="1" dirty="0"/>
              <a:t>ТЕМИ, ЯКІ ВИКОНУЮТЬСЯ В МЕЖАХ РОБОЧОГО ЧАСУ ВИКЛАДАЧІВ</a:t>
            </a:r>
            <a:r>
              <a:rPr lang="uk-UA" sz="1800" b="1" dirty="0"/>
              <a:t>          </a:t>
            </a:r>
          </a:p>
        </p:txBody>
      </p:sp>
      <p:sp>
        <p:nvSpPr>
          <p:cNvPr id="5" name="Объект 4"/>
          <p:cNvSpPr>
            <a:spLocks noGrp="1"/>
          </p:cNvSpPr>
          <p:nvPr>
            <p:ph sz="half" idx="1"/>
          </p:nvPr>
        </p:nvSpPr>
        <p:spPr>
          <a:xfrm>
            <a:off x="1828800" y="1268760"/>
            <a:ext cx="2106960" cy="4464496"/>
          </a:xfrm>
        </p:spPr>
        <p:txBody>
          <a:bodyPr>
            <a:normAutofit fontScale="62500" lnSpcReduction="20000"/>
          </a:bodyPr>
          <a:lstStyle/>
          <a:p>
            <a:pPr marL="0" indent="0">
              <a:buNone/>
            </a:pPr>
            <a:r>
              <a:rPr lang="uk-UA" sz="2600" b="1" dirty="0">
                <a:latin typeface="Times New Roman" panose="02020603050405020304" pitchFamily="18" charset="0"/>
                <a:cs typeface="Times New Roman" panose="02020603050405020304" pitchFamily="18" charset="0"/>
              </a:rPr>
              <a:t>«Теоретичні і практичні виміри </a:t>
            </a:r>
            <a:r>
              <a:rPr lang="uk-UA" sz="2600" b="1" dirty="0" err="1">
                <a:latin typeface="Times New Roman" panose="02020603050405020304" pitchFamily="18" charset="0"/>
                <a:cs typeface="Times New Roman" panose="02020603050405020304" pitchFamily="18" charset="0"/>
              </a:rPr>
              <a:t>лінгводидактики</a:t>
            </a:r>
            <a:r>
              <a:rPr lang="uk-UA" sz="2600" b="1" dirty="0">
                <a:latin typeface="Times New Roman" panose="02020603050405020304" pitchFamily="18" charset="0"/>
                <a:cs typeface="Times New Roman" panose="02020603050405020304" pitchFamily="18" charset="0"/>
              </a:rPr>
              <a:t> в сучасному </a:t>
            </a:r>
            <a:r>
              <a:rPr lang="uk-UA" sz="2600" b="1" dirty="0" err="1">
                <a:latin typeface="Times New Roman" panose="02020603050405020304" pitchFamily="18" charset="0"/>
                <a:cs typeface="Times New Roman" panose="02020603050405020304" pitchFamily="18" charset="0"/>
              </a:rPr>
              <a:t>освітньо-</a:t>
            </a:r>
            <a:endParaRPr lang="uk-UA" sz="2600" dirty="0">
              <a:latin typeface="Times New Roman" panose="02020603050405020304" pitchFamily="18" charset="0"/>
              <a:cs typeface="Times New Roman" panose="02020603050405020304" pitchFamily="18" charset="0"/>
            </a:endParaRPr>
          </a:p>
          <a:p>
            <a:pPr marL="0" indent="0">
              <a:buNone/>
            </a:pPr>
            <a:r>
              <a:rPr lang="uk-UA" sz="2600" b="1" dirty="0">
                <a:latin typeface="Times New Roman" panose="02020603050405020304" pitchFamily="18" charset="0"/>
                <a:cs typeface="Times New Roman" panose="02020603050405020304" pitchFamily="18" charset="0"/>
              </a:rPr>
              <a:t>інформаційному просторі»  </a:t>
            </a:r>
          </a:p>
          <a:p>
            <a:pPr marL="0" indent="0">
              <a:buNone/>
            </a:pPr>
            <a:r>
              <a:rPr lang="uk-UA" sz="2600" b="1" dirty="0">
                <a:latin typeface="Times New Roman" panose="02020603050405020304" pitchFamily="18" charset="0"/>
                <a:cs typeface="Times New Roman" panose="02020603050405020304" pitchFamily="18" charset="0"/>
              </a:rPr>
              <a:t>(кафедра початкової та дошкільної освіти)</a:t>
            </a:r>
          </a:p>
          <a:p>
            <a:pPr marL="0" indent="0">
              <a:buNone/>
            </a:pPr>
            <a:endParaRPr lang="uk-UA" sz="2600" b="1" dirty="0">
              <a:latin typeface="Times New Roman" panose="02020603050405020304" pitchFamily="18" charset="0"/>
              <a:cs typeface="Times New Roman" panose="02020603050405020304" pitchFamily="18" charset="0"/>
            </a:endParaRPr>
          </a:p>
          <a:p>
            <a:pPr marL="0" indent="0">
              <a:buNone/>
            </a:pPr>
            <a:r>
              <a:rPr lang="uk-UA" sz="2600" b="1" dirty="0">
                <a:latin typeface="Times New Roman" panose="02020603050405020304" pitchFamily="18" charset="0"/>
                <a:cs typeface="Times New Roman" panose="02020603050405020304" pitchFamily="18" charset="0"/>
              </a:rPr>
              <a:t>Науковий керівник </a:t>
            </a:r>
            <a:r>
              <a:rPr lang="uk-UA" sz="2600" b="1" dirty="0" err="1">
                <a:latin typeface="Times New Roman" panose="02020603050405020304" pitchFamily="18" charset="0"/>
                <a:cs typeface="Times New Roman" panose="02020603050405020304" pitchFamily="18" charset="0"/>
              </a:rPr>
              <a:t>к.ф.н</a:t>
            </a:r>
            <a:r>
              <a:rPr lang="uk-UA" sz="2600" b="1" dirty="0">
                <a:latin typeface="Times New Roman" panose="02020603050405020304" pitchFamily="18" charset="0"/>
                <a:cs typeface="Times New Roman" panose="02020603050405020304" pitchFamily="18" charset="0"/>
              </a:rPr>
              <a:t>. </a:t>
            </a:r>
          </a:p>
          <a:p>
            <a:pPr marL="0" indent="0">
              <a:buNone/>
            </a:pPr>
            <a:r>
              <a:rPr lang="uk-UA" sz="2600" b="1" dirty="0">
                <a:latin typeface="Times New Roman" panose="02020603050405020304" pitchFamily="18" charset="0"/>
                <a:cs typeface="Times New Roman" panose="02020603050405020304" pitchFamily="18" charset="0"/>
              </a:rPr>
              <a:t>доц. Крохмальна   Г.І., </a:t>
            </a:r>
          </a:p>
          <a:p>
            <a:pPr marL="0" indent="0">
              <a:buNone/>
            </a:pPr>
            <a:r>
              <a:rPr lang="uk-UA" sz="2600" b="1" dirty="0">
                <a:latin typeface="Times New Roman" panose="02020603050405020304" pitchFamily="18" charset="0"/>
                <a:cs typeface="Times New Roman" panose="02020603050405020304" pitchFamily="18" charset="0"/>
              </a:rPr>
              <a:t>№ </a:t>
            </a:r>
            <a:r>
              <a:rPr lang="uk-UA" sz="2600" b="1" dirty="0" err="1">
                <a:latin typeface="Times New Roman" panose="02020603050405020304" pitchFamily="18" charset="0"/>
                <a:cs typeface="Times New Roman" panose="02020603050405020304" pitchFamily="18" charset="0"/>
              </a:rPr>
              <a:t>держреєстрації</a:t>
            </a:r>
            <a:endParaRPr lang="uk-UA" sz="2600" b="1" dirty="0">
              <a:latin typeface="Times New Roman" panose="02020603050405020304" pitchFamily="18" charset="0"/>
              <a:cs typeface="Times New Roman" panose="02020603050405020304" pitchFamily="18" charset="0"/>
            </a:endParaRPr>
          </a:p>
          <a:p>
            <a:pPr marL="0" indent="0">
              <a:buNone/>
            </a:pPr>
            <a:r>
              <a:rPr lang="uk-UA" sz="2600" b="1" dirty="0">
                <a:latin typeface="Times New Roman" panose="02020603050405020304" pitchFamily="18" charset="0"/>
                <a:cs typeface="Times New Roman" panose="02020603050405020304" pitchFamily="18" charset="0"/>
              </a:rPr>
              <a:t>  0121U110096, </a:t>
            </a:r>
          </a:p>
          <a:p>
            <a:pPr marL="0" indent="0">
              <a:buNone/>
            </a:pPr>
            <a:r>
              <a:rPr lang="uk-UA" sz="2600" b="1" dirty="0">
                <a:latin typeface="Times New Roman" panose="02020603050405020304" pitchFamily="18" charset="0"/>
                <a:cs typeface="Times New Roman" panose="02020603050405020304" pitchFamily="18" charset="0"/>
              </a:rPr>
              <a:t>термін виконання: 2021-2024 рр. </a:t>
            </a:r>
            <a:endParaRPr lang="uk-UA" sz="2600" dirty="0">
              <a:latin typeface="Times New Roman" panose="02020603050405020304" pitchFamily="18" charset="0"/>
              <a:cs typeface="Times New Roman" panose="02020603050405020304" pitchFamily="18" charset="0"/>
            </a:endParaRPr>
          </a:p>
          <a:p>
            <a:pPr marL="0" indent="0">
              <a:buNone/>
            </a:pPr>
            <a:endParaRPr lang="uk-UA" sz="4400" dirty="0"/>
          </a:p>
        </p:txBody>
      </p:sp>
      <p:sp>
        <p:nvSpPr>
          <p:cNvPr id="4" name="Объект 3"/>
          <p:cNvSpPr>
            <a:spLocks noGrp="1"/>
          </p:cNvSpPr>
          <p:nvPr>
            <p:ph sz="half" idx="2"/>
          </p:nvPr>
        </p:nvSpPr>
        <p:spPr>
          <a:xfrm>
            <a:off x="4079776" y="1144216"/>
            <a:ext cx="6283424" cy="5211053"/>
          </a:xfrm>
        </p:spPr>
        <p:txBody>
          <a:bodyPr>
            <a:noAutofit/>
          </a:bodyPr>
          <a:lstStyle/>
          <a:p>
            <a:pPr marL="0" indent="0">
              <a:spcBef>
                <a:spcPts val="0"/>
              </a:spcBef>
              <a:buNone/>
            </a:pPr>
            <a:r>
              <a:rPr lang="uk-UA" sz="1600" b="1" dirty="0"/>
              <a:t>Узагальнені результати виконання теми  за звітний рік:</a:t>
            </a:r>
          </a:p>
          <a:p>
            <a:pPr marL="0" indent="0">
              <a:spcBef>
                <a:spcPts val="0"/>
              </a:spcBef>
              <a:buNone/>
            </a:pPr>
            <a:r>
              <a:rPr lang="uk-UA" sz="1600" i="1" dirty="0">
                <a:latin typeface="Times New Roman" panose="02020603050405020304" pitchFamily="18" charset="0"/>
                <a:ea typeface="Calibri" panose="020F0502020204030204" pitchFamily="34" charset="0"/>
              </a:rPr>
              <a:t>Досліджено: </a:t>
            </a:r>
            <a:r>
              <a:rPr lang="uk-UA" sz="1600" dirty="0">
                <a:latin typeface="Times New Roman" panose="02020603050405020304" pitchFamily="18" charset="0"/>
                <a:ea typeface="Calibri" panose="020F0502020204030204" pitchFamily="34" charset="0"/>
              </a:rPr>
              <a:t>основні аспекти формування громадянської компетентності майбутнього вчителя початкової школи засобами художнього слова; застосування </a:t>
            </a:r>
            <a:r>
              <a:rPr lang="uk-UA" sz="1600" dirty="0" err="1">
                <a:latin typeface="Times New Roman" panose="02020603050405020304" pitchFamily="18" charset="0"/>
                <a:ea typeface="Calibri" panose="020F0502020204030204" pitchFamily="34" charset="0"/>
              </a:rPr>
              <a:t>акмеологічного</a:t>
            </a:r>
            <a:r>
              <a:rPr lang="uk-UA" sz="1600" dirty="0">
                <a:latin typeface="Times New Roman" panose="02020603050405020304" pitchFamily="18" charset="0"/>
                <a:ea typeface="Calibri" panose="020F0502020204030204" pitchFamily="34" charset="0"/>
              </a:rPr>
              <a:t> підходу в процесі удосконалення комунікативної компетентності майбутніх педагогів.</a:t>
            </a:r>
            <a:r>
              <a:rPr lang="uk-UA" sz="1600" dirty="0">
                <a:latin typeface="Calibri" panose="020F0502020204030204" pitchFamily="34" charset="0"/>
                <a:ea typeface="Calibri" panose="020F0502020204030204" pitchFamily="34" charset="0"/>
              </a:rPr>
              <a:t>; </a:t>
            </a:r>
            <a:r>
              <a:rPr lang="uk-UA" sz="1600" dirty="0">
                <a:latin typeface="Times New Roman" panose="02020603050405020304" pitchFamily="18" charset="0"/>
                <a:ea typeface="Calibri" panose="020F0502020204030204" pitchFamily="34" charset="0"/>
              </a:rPr>
              <a:t>прикладний аспект критеріїв добору ілюстративного дидактичного матеріалу у підручниках української мови та читання.   </a:t>
            </a:r>
            <a:endParaRPr lang="uk-UA" sz="1600" dirty="0">
              <a:latin typeface="Calibri" panose="020F0502020204030204" pitchFamily="34" charset="0"/>
              <a:ea typeface="Calibri" panose="020F0502020204030204" pitchFamily="34" charset="0"/>
            </a:endParaRPr>
          </a:p>
          <a:p>
            <a:pPr marL="0" indent="0" algn="just">
              <a:spcBef>
                <a:spcPts val="0"/>
              </a:spcBef>
              <a:buNone/>
            </a:pPr>
            <a:r>
              <a:rPr lang="uk-UA" sz="1600" i="1" dirty="0">
                <a:latin typeface="Times New Roman" panose="02020603050405020304" pitchFamily="18" charset="0"/>
                <a:ea typeface="Calibri" panose="020F0502020204030204" pitchFamily="34" charset="0"/>
              </a:rPr>
              <a:t>Проаналізовано: </a:t>
            </a:r>
            <a:r>
              <a:rPr lang="uk-UA" sz="1600" dirty="0">
                <a:latin typeface="Times New Roman" panose="02020603050405020304" pitchFamily="18" charset="0"/>
                <a:ea typeface="Calibri" panose="020F0502020204030204" pitchFamily="34" charset="0"/>
              </a:rPr>
              <a:t>розвиток мовлення дошкільнят крізь призму поглядів вітчизняних педагогів;  ефективність </a:t>
            </a:r>
            <a:r>
              <a:rPr lang="uk-UA" sz="1600" dirty="0" err="1">
                <a:latin typeface="Times New Roman" panose="02020603050405020304" pitchFamily="18" charset="0"/>
                <a:ea typeface="Calibri" panose="020F0502020204030204" pitchFamily="34" charset="0"/>
              </a:rPr>
              <a:t>мовної</a:t>
            </a:r>
            <a:r>
              <a:rPr lang="uk-UA" sz="1600" dirty="0">
                <a:latin typeface="Times New Roman" panose="02020603050405020304" pitchFamily="18" charset="0"/>
                <a:ea typeface="Calibri" panose="020F0502020204030204" pitchFamily="34" charset="0"/>
              </a:rPr>
              <a:t> педагогічної комунікації; особливості підготовки майбутніх вчителів до формування іншомовної компетентності учнів початкової школи;  </a:t>
            </a:r>
            <a:r>
              <a:rPr lang="uk-UA" sz="1600" dirty="0" err="1">
                <a:latin typeface="Times New Roman" panose="02020603050405020304" pitchFamily="18" charset="0"/>
                <a:ea typeface="Calibri" panose="020F0502020204030204" pitchFamily="34" charset="0"/>
              </a:rPr>
              <a:t>лінгводидактичний</a:t>
            </a:r>
            <a:r>
              <a:rPr lang="uk-UA" sz="1600" dirty="0">
                <a:latin typeface="Times New Roman" panose="02020603050405020304" pitchFamily="18" charset="0"/>
                <a:ea typeface="Calibri" panose="020F0502020204030204" pitchFamily="34" charset="0"/>
              </a:rPr>
              <a:t> аспект розвитку соціальної компетентності майбутніх педагогів у сучасному освітньому середовищі; розвиток мовлення у контексті формування духовності дошкільнят.  </a:t>
            </a:r>
            <a:endParaRPr lang="uk-UA" sz="1600" dirty="0">
              <a:latin typeface="Calibri" panose="020F0502020204030204" pitchFamily="34" charset="0"/>
              <a:ea typeface="Calibri" panose="020F0502020204030204" pitchFamily="34" charset="0"/>
            </a:endParaRPr>
          </a:p>
          <a:p>
            <a:pPr marL="0" indent="0" algn="just">
              <a:spcBef>
                <a:spcPts val="0"/>
              </a:spcBef>
              <a:buNone/>
            </a:pPr>
            <a:r>
              <a:rPr lang="uk-UA" sz="1600" b="1" dirty="0">
                <a:latin typeface="Times New Roman" panose="02020603050405020304" pitchFamily="18" charset="0"/>
                <a:ea typeface="Calibri" panose="020F0502020204030204" pitchFamily="34" charset="0"/>
              </a:rPr>
              <a:t>Захищені дисертації -  1; опубліковано: </a:t>
            </a:r>
            <a:r>
              <a:rPr lang="uk-UA" sz="1600" i="1" dirty="0">
                <a:latin typeface="Times New Roman" panose="02020603050405020304" pitchFamily="18" charset="0"/>
                <a:ea typeface="Calibri" panose="020F0502020204030204" pitchFamily="34" charset="0"/>
              </a:rPr>
              <a:t>  2 монографії, 3 навчальні посібники, 7 статей  у  виданнях, які включені до міжнародних </a:t>
            </a:r>
            <a:r>
              <a:rPr lang="uk-UA" sz="1600" i="1" dirty="0" err="1">
                <a:latin typeface="Times New Roman" panose="02020603050405020304" pitchFamily="18" charset="0"/>
                <a:ea typeface="Calibri" panose="020F0502020204030204" pitchFamily="34" charset="0"/>
              </a:rPr>
              <a:t>наукометричних</a:t>
            </a:r>
            <a:r>
              <a:rPr lang="uk-UA" sz="1600" i="1" dirty="0">
                <a:latin typeface="Times New Roman" panose="02020603050405020304" pitchFamily="18" charset="0"/>
                <a:ea typeface="Calibri" panose="020F0502020204030204" pitchFamily="34" charset="0"/>
              </a:rPr>
              <a:t> баз даних </a:t>
            </a:r>
            <a:r>
              <a:rPr lang="uk-UA" sz="1600" i="1" dirty="0" err="1">
                <a:latin typeface="Times New Roman" panose="02020603050405020304" pitchFamily="18" charset="0"/>
                <a:ea typeface="Calibri" panose="020F0502020204030204" pitchFamily="34" charset="0"/>
              </a:rPr>
              <a:t>Web</a:t>
            </a:r>
            <a:r>
              <a:rPr lang="uk-UA" sz="1600" i="1" dirty="0">
                <a:latin typeface="Times New Roman" panose="02020603050405020304" pitchFamily="18" charset="0"/>
                <a:ea typeface="Calibri" panose="020F0502020204030204" pitchFamily="34" charset="0"/>
              </a:rPr>
              <a:t> </a:t>
            </a:r>
            <a:r>
              <a:rPr lang="uk-UA" sz="1600" i="1" dirty="0" err="1">
                <a:latin typeface="Times New Roman" panose="02020603050405020304" pitchFamily="18" charset="0"/>
                <a:ea typeface="Calibri" panose="020F0502020204030204" pitchFamily="34" charset="0"/>
              </a:rPr>
              <a:t>of</a:t>
            </a:r>
            <a:r>
              <a:rPr lang="uk-UA" sz="1600" i="1" dirty="0">
                <a:latin typeface="Times New Roman" panose="02020603050405020304" pitchFamily="18" charset="0"/>
                <a:ea typeface="Calibri" panose="020F0502020204030204" pitchFamily="34" charset="0"/>
              </a:rPr>
              <a:t> </a:t>
            </a:r>
            <a:r>
              <a:rPr lang="uk-UA" sz="1600" i="1" dirty="0" err="1">
                <a:latin typeface="Times New Roman" panose="02020603050405020304" pitchFamily="18" charset="0"/>
                <a:ea typeface="Calibri" panose="020F0502020204030204" pitchFamily="34" charset="0"/>
              </a:rPr>
              <a:t>Science</a:t>
            </a:r>
            <a:r>
              <a:rPr lang="uk-UA" sz="1600" i="1" dirty="0">
                <a:latin typeface="Times New Roman" panose="02020603050405020304" pitchFamily="18" charset="0"/>
                <a:ea typeface="Calibri" panose="020F0502020204030204" pitchFamily="34" charset="0"/>
              </a:rPr>
              <a:t>, </a:t>
            </a:r>
            <a:r>
              <a:rPr lang="uk-UA" sz="1600" i="1" dirty="0" err="1">
                <a:latin typeface="Times New Roman" panose="02020603050405020304" pitchFamily="18" charset="0"/>
                <a:ea typeface="Calibri" panose="020F0502020204030204" pitchFamily="34" charset="0"/>
              </a:rPr>
              <a:t>Scopus</a:t>
            </a:r>
            <a:r>
              <a:rPr lang="uk-UA" sz="1600" i="1" dirty="0">
                <a:latin typeface="Times New Roman" panose="02020603050405020304" pitchFamily="18" charset="0"/>
                <a:ea typeface="Calibri" panose="020F0502020204030204" pitchFamily="34" charset="0"/>
              </a:rPr>
              <a:t> та інших,  6 статей у</a:t>
            </a:r>
            <a:r>
              <a:rPr lang="uk-UA" sz="1600" dirty="0">
                <a:latin typeface="Times New Roman" panose="02020603050405020304" pitchFamily="18" charset="0"/>
                <a:ea typeface="Calibri" panose="020F0502020204030204" pitchFamily="34" charset="0"/>
              </a:rPr>
              <a:t> </a:t>
            </a:r>
            <a:r>
              <a:rPr lang="uk-UA" sz="1600" i="1" dirty="0">
                <a:latin typeface="Times New Roman" panose="02020603050405020304" pitchFamily="18" charset="0"/>
                <a:ea typeface="Calibri" panose="020F0502020204030204" pitchFamily="34" charset="0"/>
              </a:rPr>
              <a:t>фахових виданнях України,   у інших наукових виданнях - 2 статі,  16 тез доповідей на конференціях</a:t>
            </a:r>
            <a:r>
              <a:rPr lang="uk-UA" sz="1400" i="1" dirty="0">
                <a:latin typeface="Times New Roman" panose="02020603050405020304" pitchFamily="18" charset="0"/>
                <a:ea typeface="Calibri" panose="020F0502020204030204" pitchFamily="34" charset="0"/>
              </a:rPr>
              <a:t>. </a:t>
            </a:r>
            <a:endParaRPr lang="uk-UA" sz="1400" dirty="0">
              <a:latin typeface="Calibri" panose="020F0502020204030204" pitchFamily="34" charset="0"/>
              <a:ea typeface="Calibri" panose="020F0502020204030204" pitchFamily="34" charset="0"/>
            </a:endParaRPr>
          </a:p>
          <a:p>
            <a:pPr algn="just"/>
            <a:r>
              <a:rPr lang="uk-UA" sz="1400" i="1" dirty="0"/>
              <a:t> </a:t>
            </a:r>
            <a:endParaRPr lang="uk-UA" sz="1400" dirty="0"/>
          </a:p>
          <a:p>
            <a:endParaRPr lang="uk-UA" sz="1400" dirty="0"/>
          </a:p>
        </p:txBody>
      </p:sp>
    </p:spTree>
    <p:extLst>
      <p:ext uri="{BB962C8B-B14F-4D97-AF65-F5344CB8AC3E}">
        <p14:creationId xmlns:p14="http://schemas.microsoft.com/office/powerpoint/2010/main" val="3026814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79C92B-4D77-4E45-8252-F5ACD82C761A}"/>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91FA9E98-E795-4A03-8DAE-D9A49FC306A5}"/>
              </a:ext>
            </a:extLst>
          </p:cNvPr>
          <p:cNvSpPr>
            <a:spLocks noGrp="1"/>
          </p:cNvSpPr>
          <p:nvPr>
            <p:ph idx="1"/>
          </p:nvPr>
        </p:nvSpPr>
        <p:spPr/>
        <p:txBody>
          <a:bodyPr/>
          <a:lstStyle/>
          <a:p>
            <a:r>
              <a:rPr lang="uk-UA"/>
              <a:t>Делегація викладачів кафедри спеціальної освіти (Лілія Дробіт, Інга Петровська, Олег Саламон, Роксоляна Призванська) на чолі з професором Катериною Островською, головою Українського Товариства Системної та Короткотермінової Психотерапії, стали учасниками знакової події – щорічної конференції </a:t>
            </a:r>
            <a:r>
              <a:rPr lang="en-US"/>
              <a:t>EBTA (</a:t>
            </a:r>
            <a:r>
              <a:rPr lang="uk-UA"/>
              <a:t>ЄАКТ, Європейська асоціація короткотермінової терапії), що проходила 15-17 вересня 2023 р. в м. Сосновець (Польща).</a:t>
            </a:r>
            <a:endParaRPr lang="uk-UA" dirty="0"/>
          </a:p>
        </p:txBody>
      </p:sp>
    </p:spTree>
    <p:extLst>
      <p:ext uri="{BB962C8B-B14F-4D97-AF65-F5344CB8AC3E}">
        <p14:creationId xmlns:p14="http://schemas.microsoft.com/office/powerpoint/2010/main" val="9554968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DBA66F-165E-4E61-97FB-F81D8AD6BA24}"/>
              </a:ext>
            </a:extLst>
          </p:cNvPr>
          <p:cNvSpPr>
            <a:spLocks noGrp="1"/>
          </p:cNvSpPr>
          <p:nvPr>
            <p:ph type="title"/>
          </p:nvPr>
        </p:nvSpPr>
        <p:spPr/>
        <p:txBody>
          <a:bodyPr/>
          <a:lstStyle/>
          <a:p>
            <a:endParaRPr lang="uk-UA"/>
          </a:p>
        </p:txBody>
      </p:sp>
      <p:pic>
        <p:nvPicPr>
          <p:cNvPr id="13314" name="Picture 2">
            <a:hlinkClick r:id="rId2"/>
            <a:extLst>
              <a:ext uri="{FF2B5EF4-FFF2-40B4-BE49-F238E27FC236}">
                <a16:creationId xmlns:a16="http://schemas.microsoft.com/office/drawing/2014/main" id="{82B9C430-60ED-428C-A101-9EDC707FE8B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9200" y="1790700"/>
            <a:ext cx="97536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255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7FF5FE-3813-451E-916A-10CDB8A4D479}"/>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13D868B9-7A69-4107-9070-C49FD4805FDD}"/>
              </a:ext>
            </a:extLst>
          </p:cNvPr>
          <p:cNvSpPr>
            <a:spLocks noGrp="1"/>
          </p:cNvSpPr>
          <p:nvPr>
            <p:ph idx="1"/>
          </p:nvPr>
        </p:nvSpPr>
        <p:spPr/>
        <p:txBody>
          <a:bodyPr/>
          <a:lstStyle/>
          <a:p>
            <a:r>
              <a:rPr lang="uk-UA" dirty="0"/>
              <a:t>Делегація викладачів кафедри спеціальної освіти (Лілія </a:t>
            </a:r>
            <a:r>
              <a:rPr lang="uk-UA" dirty="0" err="1"/>
              <a:t>Дробіт</a:t>
            </a:r>
            <a:r>
              <a:rPr lang="uk-UA" dirty="0"/>
              <a:t>, Інга Петровська, Олег </a:t>
            </a:r>
            <a:r>
              <a:rPr lang="uk-UA" dirty="0" err="1"/>
              <a:t>Саламон</a:t>
            </a:r>
            <a:r>
              <a:rPr lang="uk-UA" dirty="0"/>
              <a:t>, </a:t>
            </a:r>
            <a:r>
              <a:rPr lang="uk-UA" dirty="0" err="1"/>
              <a:t>Роксоляна</a:t>
            </a:r>
            <a:r>
              <a:rPr lang="uk-UA" dirty="0"/>
              <a:t> Призванська) на чолі з професором Катериною Островською, головою Українського Товариства Системної та Короткотермінової Психотерапії, стали учасниками знакової події – щорічної конференції </a:t>
            </a:r>
            <a:r>
              <a:rPr lang="en-US" dirty="0"/>
              <a:t>EBTA (</a:t>
            </a:r>
            <a:r>
              <a:rPr lang="uk-UA" dirty="0"/>
              <a:t>ЄАКТ, Європейська асоціація короткотермінової терапії), що проходила 15-17 вересня 2023 р. в м. </a:t>
            </a:r>
            <a:r>
              <a:rPr lang="uk-UA" dirty="0" err="1"/>
              <a:t>Сосновець</a:t>
            </a:r>
            <a:r>
              <a:rPr lang="uk-UA" dirty="0"/>
              <a:t> (Польща).</a:t>
            </a:r>
          </a:p>
        </p:txBody>
      </p:sp>
    </p:spTree>
    <p:extLst>
      <p:ext uri="{BB962C8B-B14F-4D97-AF65-F5344CB8AC3E}">
        <p14:creationId xmlns:p14="http://schemas.microsoft.com/office/powerpoint/2010/main" val="3235480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82DFDF-29F2-4D77-99E6-81C4BE9A57D3}"/>
              </a:ext>
            </a:extLst>
          </p:cNvPr>
          <p:cNvSpPr>
            <a:spLocks noGrp="1"/>
          </p:cNvSpPr>
          <p:nvPr>
            <p:ph type="title"/>
          </p:nvPr>
        </p:nvSpPr>
        <p:spPr/>
        <p:txBody>
          <a:bodyPr/>
          <a:lstStyle/>
          <a:p>
            <a:endParaRPr lang="uk-UA"/>
          </a:p>
        </p:txBody>
      </p:sp>
      <p:pic>
        <p:nvPicPr>
          <p:cNvPr id="10242" name="Picture 2">
            <a:extLst>
              <a:ext uri="{FF2B5EF4-FFF2-40B4-BE49-F238E27FC236}">
                <a16:creationId xmlns:a16="http://schemas.microsoft.com/office/drawing/2014/main" id="{2456B8AB-0956-4F52-8746-9A07E5F1542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112224" y="1427553"/>
            <a:ext cx="5760640" cy="4876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1394880-B900-4D12-A4CF-F886CC7034C9}"/>
              </a:ext>
            </a:extLst>
          </p:cNvPr>
          <p:cNvSpPr txBox="1"/>
          <p:nvPr/>
        </p:nvSpPr>
        <p:spPr>
          <a:xfrm>
            <a:off x="1199456" y="2276872"/>
            <a:ext cx="6048672" cy="2862322"/>
          </a:xfrm>
          <a:prstGeom prst="rect">
            <a:avLst/>
          </a:prstGeom>
          <a:noFill/>
        </p:spPr>
        <p:txBody>
          <a:bodyPr wrap="square">
            <a:spAutoFit/>
          </a:bodyPr>
          <a:lstStyle/>
          <a:p>
            <a:r>
              <a:rPr lang="uk-UA" dirty="0"/>
              <a:t>етою </a:t>
            </a:r>
            <a:r>
              <a:rPr lang="uk-UA" dirty="0" err="1"/>
              <a:t>проєкту</a:t>
            </a:r>
            <a:r>
              <a:rPr lang="uk-UA" dirty="0"/>
              <a:t> є розробка державної політики щодо посилення третьої місії українських університетів та поширення найкращих практик співпраці між університетами та громадами на основі застосування відповідного досвіду країн ЄС задля посилення соціальної ролі університетів та активізації їхньої взаємодії з громадами за допомогою використання ефективних моделей кооперації, розроблених для забезпечення соціальної згуртованості, стійкості та сталості.</a:t>
            </a:r>
          </a:p>
        </p:txBody>
      </p:sp>
    </p:spTree>
    <p:extLst>
      <p:ext uri="{BB962C8B-B14F-4D97-AF65-F5344CB8AC3E}">
        <p14:creationId xmlns:p14="http://schemas.microsoft.com/office/powerpoint/2010/main" val="24093516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24E25F-30C4-44F1-A07F-430A0BECCE2D}"/>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D2D8CD42-ACBE-4D86-B7E2-0E09DB5A4930}"/>
              </a:ext>
            </a:extLst>
          </p:cNvPr>
          <p:cNvSpPr>
            <a:spLocks noGrp="1"/>
          </p:cNvSpPr>
          <p:nvPr>
            <p:ph idx="1"/>
          </p:nvPr>
        </p:nvSpPr>
        <p:spPr/>
        <p:txBody>
          <a:bodyPr/>
          <a:lstStyle/>
          <a:p>
            <a:endParaRPr lang="uk-UA"/>
          </a:p>
        </p:txBody>
      </p:sp>
      <p:sp>
        <p:nvSpPr>
          <p:cNvPr id="5" name="TextBox 4">
            <a:extLst>
              <a:ext uri="{FF2B5EF4-FFF2-40B4-BE49-F238E27FC236}">
                <a16:creationId xmlns:a16="http://schemas.microsoft.com/office/drawing/2014/main" id="{ECA4B430-3186-4292-9FDC-B734B4B710B4}"/>
              </a:ext>
            </a:extLst>
          </p:cNvPr>
          <p:cNvSpPr txBox="1"/>
          <p:nvPr/>
        </p:nvSpPr>
        <p:spPr>
          <a:xfrm>
            <a:off x="3049732" y="2136339"/>
            <a:ext cx="6099462" cy="2585323"/>
          </a:xfrm>
          <a:prstGeom prst="rect">
            <a:avLst/>
          </a:prstGeom>
          <a:noFill/>
        </p:spPr>
        <p:txBody>
          <a:bodyPr wrap="square">
            <a:spAutoFit/>
          </a:bodyPr>
          <a:lstStyle/>
          <a:p>
            <a:r>
              <a:rPr lang="uk-UA" b="1" dirty="0">
                <a:solidFill>
                  <a:srgbClr val="FF0000"/>
                </a:solidFill>
                <a:effectLst/>
              </a:rPr>
              <a:t>23 березня 2023р</a:t>
            </a:r>
            <a:r>
              <a:rPr lang="uk-UA" b="1" dirty="0"/>
              <a:t>.</a:t>
            </a:r>
            <a:r>
              <a:rPr lang="uk-UA" dirty="0"/>
              <a:t> відбулась </a:t>
            </a:r>
            <a:r>
              <a:rPr lang="en-US" dirty="0"/>
              <a:t>V</a:t>
            </a:r>
            <a:r>
              <a:rPr lang="uk-UA" dirty="0"/>
              <a:t>ІІІ-а Всеукраїнська студентська наукова конференція </a:t>
            </a:r>
            <a:r>
              <a:rPr lang="uk-UA" b="1" dirty="0"/>
              <a:t>«Сучасні погляди та актуальні проблеми педагогічної освіти»</a:t>
            </a:r>
            <a:r>
              <a:rPr lang="uk-UA" dirty="0"/>
              <a:t>, що вже 8 років поспіль з ініціативи кафедри початкової та дошкільної освіти проходить на факультеті педагогічної освіти і має певну традиційність.</a:t>
            </a:r>
          </a:p>
          <a:p>
            <a:r>
              <a:rPr lang="uk-UA" dirty="0"/>
              <a:t>З огляду на воєнний стан в країні, конференція проводилась у дистанційному форматі на онлайн-платформі </a:t>
            </a:r>
            <a:r>
              <a:rPr lang="en-US" dirty="0"/>
              <a:t>Teams.</a:t>
            </a:r>
          </a:p>
        </p:txBody>
      </p:sp>
    </p:spTree>
    <p:extLst>
      <p:ext uri="{BB962C8B-B14F-4D97-AF65-F5344CB8AC3E}">
        <p14:creationId xmlns:p14="http://schemas.microsoft.com/office/powerpoint/2010/main" val="2080006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A0E8D821-5F40-43E3-9797-07F1908B4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85800"/>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4158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F2938E-A879-4D10-8BE4-D33CE60E94C1}"/>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617A4B28-9844-4ED6-AA9D-D8224DBC5E89}"/>
              </a:ext>
            </a:extLst>
          </p:cNvPr>
          <p:cNvSpPr>
            <a:spLocks noGrp="1"/>
          </p:cNvSpPr>
          <p:nvPr>
            <p:ph idx="1"/>
          </p:nvPr>
        </p:nvSpPr>
        <p:spPr/>
        <p:txBody>
          <a:bodyPr>
            <a:normAutofit/>
          </a:bodyPr>
          <a:lstStyle/>
          <a:p>
            <a:endParaRPr lang="uk-UA" dirty="0"/>
          </a:p>
        </p:txBody>
      </p:sp>
    </p:spTree>
    <p:extLst>
      <p:ext uri="{BB962C8B-B14F-4D97-AF65-F5344CB8AC3E}">
        <p14:creationId xmlns:p14="http://schemas.microsoft.com/office/powerpoint/2010/main" val="2444058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FAB072-A49E-452A-BF61-C78569D19F6D}"/>
              </a:ext>
            </a:extLst>
          </p:cNvPr>
          <p:cNvSpPr>
            <a:spLocks noGrp="1"/>
          </p:cNvSpPr>
          <p:nvPr>
            <p:ph type="title"/>
          </p:nvPr>
        </p:nvSpPr>
        <p:spPr/>
        <p:txBody>
          <a:bodyPr/>
          <a:lstStyle/>
          <a:p>
            <a:endParaRPr lang="uk-UA" dirty="0"/>
          </a:p>
        </p:txBody>
      </p:sp>
      <p:graphicFrame>
        <p:nvGraphicFramePr>
          <p:cNvPr id="4" name="Місце для вмісту 3">
            <a:extLst>
              <a:ext uri="{FF2B5EF4-FFF2-40B4-BE49-F238E27FC236}">
                <a16:creationId xmlns:a16="http://schemas.microsoft.com/office/drawing/2014/main" id="{00000000-0008-0000-0000-000006000000}"/>
              </a:ext>
            </a:extLst>
          </p:cNvPr>
          <p:cNvGraphicFramePr>
            <a:graphicFrameLocks noGrp="1"/>
          </p:cNvGraphicFramePr>
          <p:nvPr>
            <p:ph idx="1"/>
            <p:extLst>
              <p:ext uri="{D42A27DB-BD31-4B8C-83A1-F6EECF244321}">
                <p14:modId xmlns:p14="http://schemas.microsoft.com/office/powerpoint/2010/main" val="2708734449"/>
              </p:ext>
            </p:extLst>
          </p:nvPr>
        </p:nvGraphicFramePr>
        <p:xfrm>
          <a:off x="609600" y="1600200"/>
          <a:ext cx="109728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10189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2400" dirty="0"/>
              <a:t>Студенти ФПО – учасники  міжнародної програми академічних обмінів Еразмус +</a:t>
            </a:r>
          </a:p>
        </p:txBody>
      </p:sp>
      <p:sp>
        <p:nvSpPr>
          <p:cNvPr id="7" name="TextBox 6">
            <a:extLst>
              <a:ext uri="{FF2B5EF4-FFF2-40B4-BE49-F238E27FC236}">
                <a16:creationId xmlns:a16="http://schemas.microsoft.com/office/drawing/2014/main" id="{1574E865-0F7F-44A7-B551-A7AE123F526A}"/>
              </a:ext>
            </a:extLst>
          </p:cNvPr>
          <p:cNvSpPr txBox="1"/>
          <p:nvPr/>
        </p:nvSpPr>
        <p:spPr>
          <a:xfrm>
            <a:off x="2063552" y="1524000"/>
            <a:ext cx="7848872" cy="400110"/>
          </a:xfrm>
          <a:prstGeom prst="rect">
            <a:avLst/>
          </a:prstGeom>
          <a:noFill/>
        </p:spPr>
        <p:txBody>
          <a:bodyPr wrap="square">
            <a:spAutoFit/>
          </a:bodyPr>
          <a:lstStyle/>
          <a:p>
            <a:pPr indent="228600" algn="just"/>
            <a:r>
              <a:rPr lang="uk-UA" sz="2000" b="1" dirty="0">
                <a:solidFill>
                  <a:srgbClr val="0070C0"/>
                </a:solidFill>
                <a:latin typeface="Times New Roman" panose="02020603050405020304" pitchFamily="18" charset="0"/>
                <a:ea typeface="Calibri" panose="020F0502020204030204" pitchFamily="34" charset="0"/>
              </a:rPr>
              <a:t> </a:t>
            </a:r>
            <a:endParaRPr lang="uk-UA" sz="2000" dirty="0">
              <a:latin typeface="Calibri" panose="020F0502020204030204" pitchFamily="34" charset="0"/>
              <a:ea typeface="Calibri" panose="020F0502020204030204" pitchFamily="34" charset="0"/>
            </a:endParaRPr>
          </a:p>
        </p:txBody>
      </p:sp>
      <p:pic>
        <p:nvPicPr>
          <p:cNvPr id="6" name="Рисунок 5">
            <a:extLst>
              <a:ext uri="{FF2B5EF4-FFF2-40B4-BE49-F238E27FC236}">
                <a16:creationId xmlns:a16="http://schemas.microsoft.com/office/drawing/2014/main" id="{B6B8E77A-C69F-4CCC-8FD3-9F92A054C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00" y="1525742"/>
            <a:ext cx="3744000" cy="4992000"/>
          </a:xfrm>
          <a:prstGeom prst="rect">
            <a:avLst/>
          </a:prstGeom>
        </p:spPr>
      </p:pic>
      <p:pic>
        <p:nvPicPr>
          <p:cNvPr id="8" name="Рисунок 7">
            <a:extLst>
              <a:ext uri="{FF2B5EF4-FFF2-40B4-BE49-F238E27FC236}">
                <a16:creationId xmlns:a16="http://schemas.microsoft.com/office/drawing/2014/main" id="{14D0D1EE-5F50-4172-8C13-3F83665E34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0424" y="3493742"/>
            <a:ext cx="4032000" cy="3024000"/>
          </a:xfrm>
          <a:prstGeom prst="rect">
            <a:avLst/>
          </a:prstGeom>
        </p:spPr>
      </p:pic>
      <p:graphicFrame>
        <p:nvGraphicFramePr>
          <p:cNvPr id="3" name="Таблиця 3">
            <a:extLst>
              <a:ext uri="{FF2B5EF4-FFF2-40B4-BE49-F238E27FC236}">
                <a16:creationId xmlns:a16="http://schemas.microsoft.com/office/drawing/2014/main" id="{E80C6754-9CDF-40FF-816F-D8B51C61C62B}"/>
              </a:ext>
            </a:extLst>
          </p:cNvPr>
          <p:cNvGraphicFramePr>
            <a:graphicFrameLocks noGrp="1"/>
          </p:cNvGraphicFramePr>
          <p:nvPr>
            <p:extLst>
              <p:ext uri="{D42A27DB-BD31-4B8C-83A1-F6EECF244321}">
                <p14:modId xmlns:p14="http://schemas.microsoft.com/office/powerpoint/2010/main" val="2309236498"/>
              </p:ext>
            </p:extLst>
          </p:nvPr>
        </p:nvGraphicFramePr>
        <p:xfrm>
          <a:off x="6096000" y="1772816"/>
          <a:ext cx="3898776" cy="1188720"/>
        </p:xfrm>
        <a:graphic>
          <a:graphicData uri="http://schemas.openxmlformats.org/drawingml/2006/table">
            <a:tbl>
              <a:tblPr firstRow="1" bandRow="1">
                <a:tableStyleId>{5C22544A-7EE6-4342-B048-85BDC9FD1C3A}</a:tableStyleId>
              </a:tblPr>
              <a:tblGrid>
                <a:gridCol w="3898776">
                  <a:extLst>
                    <a:ext uri="{9D8B030D-6E8A-4147-A177-3AD203B41FA5}">
                      <a16:colId xmlns:a16="http://schemas.microsoft.com/office/drawing/2014/main" val="3739562879"/>
                    </a:ext>
                  </a:extLst>
                </a:gridCol>
              </a:tblGrid>
              <a:tr h="1141894">
                <a:tc>
                  <a:txBody>
                    <a:bodyPr/>
                    <a:lstStyle/>
                    <a:p>
                      <a:r>
                        <a:rPr lang="uk-UA" dirty="0"/>
                        <a:t>Ольга Литвиненко – </a:t>
                      </a:r>
                      <a:r>
                        <a:rPr lang="uk-UA" dirty="0" err="1"/>
                        <a:t>магістрантка</a:t>
                      </a:r>
                      <a:r>
                        <a:rPr lang="uk-UA" dirty="0"/>
                        <a:t> ФПО  </a:t>
                      </a:r>
                    </a:p>
                    <a:p>
                      <a:r>
                        <a:rPr lang="uk-UA" dirty="0"/>
                        <a:t> Університет імені Яна </a:t>
                      </a:r>
                      <a:r>
                        <a:rPr lang="uk-UA" dirty="0" err="1"/>
                        <a:t>Длугоша</a:t>
                      </a:r>
                      <a:r>
                        <a:rPr lang="uk-UA" dirty="0"/>
                        <a:t> (</a:t>
                      </a:r>
                      <a:r>
                        <a:rPr lang="uk-UA" dirty="0" err="1"/>
                        <a:t>Ченстохова</a:t>
                      </a:r>
                      <a:r>
                        <a:rPr lang="uk-UA" dirty="0"/>
                        <a:t>, Польща) </a:t>
                      </a:r>
                    </a:p>
                  </a:txBody>
                  <a:tcPr/>
                </a:tc>
                <a:extLst>
                  <a:ext uri="{0D108BD9-81ED-4DB2-BD59-A6C34878D82A}">
                    <a16:rowId xmlns:a16="http://schemas.microsoft.com/office/drawing/2014/main" val="387779135"/>
                  </a:ext>
                </a:extLst>
              </a:tr>
            </a:tbl>
          </a:graphicData>
        </a:graphic>
      </p:graphicFrame>
    </p:spTree>
    <p:extLst>
      <p:ext uri="{BB962C8B-B14F-4D97-AF65-F5344CB8AC3E}">
        <p14:creationId xmlns:p14="http://schemas.microsoft.com/office/powerpoint/2010/main" val="39778582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776" y="3284985"/>
            <a:ext cx="5969000"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4418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548680"/>
            <a:ext cx="8686800" cy="595536"/>
          </a:xfrm>
        </p:spPr>
        <p:txBody>
          <a:bodyPr>
            <a:noAutofit/>
          </a:bodyPr>
          <a:lstStyle/>
          <a:p>
            <a:pPr algn="ctr"/>
            <a:r>
              <a:rPr lang="uk-UA" sz="1800" b="1" dirty="0"/>
              <a:t>НАУКОВА РОБОТА: </a:t>
            </a:r>
            <a:r>
              <a:rPr lang="uk-UA" altLang="uk-UA" sz="1800" b="1" dirty="0"/>
              <a:t>ТЕМИ, ЯКІ ВИКОНУЮТЬСЯ В МЕЖАХ РОБОЧОГО ЧАСУ ВИКЛАДАЧІВ</a:t>
            </a:r>
            <a:r>
              <a:rPr lang="uk-UA" sz="1800" b="1" dirty="0"/>
              <a:t>          </a:t>
            </a:r>
          </a:p>
        </p:txBody>
      </p:sp>
      <p:sp>
        <p:nvSpPr>
          <p:cNvPr id="5" name="Объект 4"/>
          <p:cNvSpPr>
            <a:spLocks noGrp="1"/>
          </p:cNvSpPr>
          <p:nvPr>
            <p:ph sz="half" idx="1"/>
          </p:nvPr>
        </p:nvSpPr>
        <p:spPr>
          <a:xfrm>
            <a:off x="1775520" y="1484784"/>
            <a:ext cx="3115072" cy="4839816"/>
          </a:xfrm>
        </p:spPr>
        <p:txBody>
          <a:bodyPr>
            <a:noAutofit/>
          </a:bodyPr>
          <a:lstStyle/>
          <a:p>
            <a:pPr marL="0" indent="0">
              <a:buNone/>
            </a:pPr>
            <a:r>
              <a:rPr lang="ru-RU" sz="1600" b="1" dirty="0"/>
              <a:t> </a:t>
            </a:r>
            <a:endParaRPr lang="uk-UA" sz="1600" b="1" dirty="0"/>
          </a:p>
        </p:txBody>
      </p:sp>
      <p:sp>
        <p:nvSpPr>
          <p:cNvPr id="4" name="Объект 3"/>
          <p:cNvSpPr>
            <a:spLocks noGrp="1"/>
          </p:cNvSpPr>
          <p:nvPr>
            <p:ph sz="half" idx="2"/>
          </p:nvPr>
        </p:nvSpPr>
        <p:spPr>
          <a:xfrm>
            <a:off x="4295800" y="1144216"/>
            <a:ext cx="5976664" cy="5237112"/>
          </a:xfrm>
        </p:spPr>
        <p:txBody>
          <a:bodyPr>
            <a:normAutofit fontScale="25000" lnSpcReduction="20000"/>
          </a:bodyPr>
          <a:lstStyle/>
          <a:p>
            <a:pPr marL="0" indent="0">
              <a:buNone/>
            </a:pPr>
            <a:r>
              <a:rPr lang="uk-UA" sz="2000" dirty="0"/>
              <a:t> </a:t>
            </a:r>
          </a:p>
          <a:p>
            <a:pPr marL="0" indent="0" algn="just">
              <a:lnSpc>
                <a:spcPct val="115000"/>
              </a:lnSpc>
              <a:spcAft>
                <a:spcPts val="1000"/>
              </a:spcAft>
              <a:buNone/>
            </a:pPr>
            <a:r>
              <a:rPr lang="uk-UA" sz="6400" b="1" i="1" dirty="0">
                <a:solidFill>
                  <a:srgbClr val="000000"/>
                </a:solidFill>
                <a:latin typeface="Times New Roman" panose="02020603050405020304" pitchFamily="18" charset="0"/>
                <a:ea typeface="Calibri" panose="020F0502020204030204" pitchFamily="34" charset="0"/>
              </a:rPr>
              <a:t>Досліджено</a:t>
            </a:r>
            <a:r>
              <a:rPr lang="uk-UA" sz="6400" i="1" dirty="0">
                <a:solidFill>
                  <a:srgbClr val="000000"/>
                </a:solidFill>
                <a:latin typeface="Times New Roman" panose="02020603050405020304" pitchFamily="18" charset="0"/>
                <a:ea typeface="Calibri" panose="020F0502020204030204" pitchFamily="34" charset="0"/>
              </a:rPr>
              <a:t> </a:t>
            </a:r>
            <a:r>
              <a:rPr lang="uk-UA" sz="6400" dirty="0">
                <a:solidFill>
                  <a:srgbClr val="000000"/>
                </a:solidFill>
                <a:latin typeface="Times New Roman" panose="02020603050405020304" pitchFamily="18" charset="0"/>
                <a:ea typeface="Calibri" panose="020F0502020204030204" pitchFamily="34" charset="0"/>
              </a:rPr>
              <a:t>основні особливості та умови диференційованого підходу до дітей з порушеннями психічного розвитку у порівнянні з індивідуальним підходом до таких дітей в інклюзивному освітньому процесі у контексті універсального дизайну у навчанні; психологічні засади </a:t>
            </a:r>
            <a:r>
              <a:rPr lang="uk-UA" sz="6400" dirty="0" err="1">
                <a:solidFill>
                  <a:srgbClr val="000000"/>
                </a:solidFill>
                <a:latin typeface="Times New Roman" panose="02020603050405020304" pitchFamily="18" charset="0"/>
                <a:ea typeface="Calibri" panose="020F0502020204030204" pitchFamily="34" charset="0"/>
              </a:rPr>
              <a:t>музикотерапевтичної</a:t>
            </a:r>
            <a:r>
              <a:rPr lang="uk-UA" sz="6400" dirty="0">
                <a:solidFill>
                  <a:srgbClr val="000000"/>
                </a:solidFill>
                <a:latin typeface="Times New Roman" panose="02020603050405020304" pitchFamily="18" charset="0"/>
                <a:ea typeface="Calibri" panose="020F0502020204030204" pitchFamily="34" charset="0"/>
              </a:rPr>
              <a:t> роботи з дітьми з розладами </a:t>
            </a:r>
            <a:r>
              <a:rPr lang="uk-UA" sz="6400" dirty="0" err="1">
                <a:solidFill>
                  <a:srgbClr val="000000"/>
                </a:solidFill>
                <a:latin typeface="Times New Roman" panose="02020603050405020304" pitchFamily="18" charset="0"/>
                <a:ea typeface="Calibri" panose="020F0502020204030204" pitchFamily="34" charset="0"/>
              </a:rPr>
              <a:t>аутистичного</a:t>
            </a:r>
            <a:r>
              <a:rPr lang="uk-UA" sz="6400" dirty="0">
                <a:solidFill>
                  <a:srgbClr val="000000"/>
                </a:solidFill>
                <a:latin typeface="Times New Roman" panose="02020603050405020304" pitchFamily="18" charset="0"/>
                <a:ea typeface="Calibri" panose="020F0502020204030204" pitchFamily="34" charset="0"/>
              </a:rPr>
              <a:t> спектру; корекція психомоторного розвитку дітей з розладами </a:t>
            </a:r>
            <a:r>
              <a:rPr lang="uk-UA" sz="6400" dirty="0" err="1">
                <a:solidFill>
                  <a:srgbClr val="000000"/>
                </a:solidFill>
                <a:latin typeface="Times New Roman" panose="02020603050405020304" pitchFamily="18" charset="0"/>
                <a:ea typeface="Calibri" panose="020F0502020204030204" pitchFamily="34" charset="0"/>
              </a:rPr>
              <a:t>атистичного</a:t>
            </a:r>
            <a:r>
              <a:rPr lang="uk-UA" sz="6400" dirty="0">
                <a:solidFill>
                  <a:srgbClr val="000000"/>
                </a:solidFill>
                <a:latin typeface="Times New Roman" panose="02020603050405020304" pitchFamily="18" charset="0"/>
                <a:ea typeface="Calibri" panose="020F0502020204030204" pitchFamily="34" charset="0"/>
              </a:rPr>
              <a:t> спектру засобами фізичного виховання; </a:t>
            </a:r>
            <a:endParaRPr lang="uk-UA" sz="6400" dirty="0">
              <a:latin typeface="Calibri" panose="020F0502020204030204" pitchFamily="34" charset="0"/>
              <a:ea typeface="Calibri" panose="020F0502020204030204" pitchFamily="34" charset="0"/>
            </a:endParaRPr>
          </a:p>
          <a:p>
            <a:pPr marL="0" indent="0" algn="just">
              <a:lnSpc>
                <a:spcPct val="115000"/>
              </a:lnSpc>
              <a:spcAft>
                <a:spcPts val="1000"/>
              </a:spcAft>
              <a:buNone/>
            </a:pPr>
            <a:r>
              <a:rPr lang="uk-UA" sz="6400" b="1" i="1" dirty="0">
                <a:solidFill>
                  <a:srgbClr val="000000"/>
                </a:solidFill>
                <a:latin typeface="Times New Roman" panose="02020603050405020304" pitchFamily="18" charset="0"/>
                <a:ea typeface="Calibri" panose="020F0502020204030204" pitchFamily="34" charset="0"/>
              </a:rPr>
              <a:t>Розглянуто </a:t>
            </a:r>
            <a:r>
              <a:rPr lang="uk-UA" sz="6400" dirty="0">
                <a:solidFill>
                  <a:srgbClr val="000000"/>
                </a:solidFill>
                <a:latin typeface="Times New Roman" panose="02020603050405020304" pitchFamily="18" charset="0"/>
                <a:ea typeface="Calibri" panose="020F0502020204030204" pitchFamily="34" charset="0"/>
              </a:rPr>
              <a:t>передумови розвитку мовлення у дітей з аутизмом і дизартрією, особливості комунікативної компетенції у дітей з розладами спектру аутизму використання психотерапевтичних методів у роботі з сім’ями, які виховують дітей із особливими освітніми потребами.</a:t>
            </a:r>
            <a:endParaRPr lang="uk-UA" sz="6400" dirty="0">
              <a:latin typeface="Calibri" panose="020F0502020204030204" pitchFamily="34" charset="0"/>
              <a:ea typeface="Calibri" panose="020F0502020204030204" pitchFamily="34" charset="0"/>
            </a:endParaRPr>
          </a:p>
          <a:p>
            <a:pPr marL="0" indent="0" algn="just">
              <a:lnSpc>
                <a:spcPct val="120000"/>
              </a:lnSpc>
              <a:spcBef>
                <a:spcPts val="0"/>
              </a:spcBef>
              <a:buNone/>
            </a:pPr>
            <a:r>
              <a:rPr lang="uk-UA" sz="6400" b="1" dirty="0">
                <a:latin typeface="Times New Roman" panose="02020603050405020304" pitchFamily="18" charset="0"/>
                <a:ea typeface="Calibri" panose="020F0502020204030204" pitchFamily="34" charset="0"/>
              </a:rPr>
              <a:t>Захищені  дисертації  </a:t>
            </a:r>
            <a:r>
              <a:rPr lang="uk-UA" sz="6400" dirty="0">
                <a:latin typeface="Times New Roman" panose="02020603050405020304" pitchFamily="18" charset="0"/>
                <a:ea typeface="Calibri" panose="020F0502020204030204" pitchFamily="34" charset="0"/>
              </a:rPr>
              <a:t>(на здобуття ступеня доктора філософії)</a:t>
            </a:r>
            <a:r>
              <a:rPr lang="uk-UA" sz="6400" b="1" dirty="0">
                <a:latin typeface="Times New Roman" panose="02020603050405020304" pitchFamily="18" charset="0"/>
                <a:ea typeface="Calibri" panose="020F0502020204030204" pitchFamily="34" charset="0"/>
              </a:rPr>
              <a:t>-  1</a:t>
            </a:r>
            <a:endParaRPr lang="uk-UA" sz="6400" dirty="0">
              <a:latin typeface="Calibri" panose="020F0502020204030204" pitchFamily="34" charset="0"/>
              <a:ea typeface="Calibri" panose="020F0502020204030204" pitchFamily="34" charset="0"/>
            </a:endParaRPr>
          </a:p>
          <a:p>
            <a:pPr marL="0" indent="0" algn="just">
              <a:lnSpc>
                <a:spcPct val="120000"/>
              </a:lnSpc>
              <a:spcBef>
                <a:spcPts val="0"/>
              </a:spcBef>
              <a:buNone/>
            </a:pPr>
            <a:r>
              <a:rPr lang="uk-UA" sz="6400" b="1" dirty="0">
                <a:latin typeface="Times New Roman" panose="02020603050405020304" pitchFamily="18" charset="0"/>
                <a:ea typeface="Calibri" panose="020F0502020204030204" pitchFamily="34" charset="0"/>
              </a:rPr>
              <a:t>Опубліковано</a:t>
            </a:r>
            <a:r>
              <a:rPr lang="uk-UA" sz="6400" dirty="0">
                <a:latin typeface="Times New Roman" panose="02020603050405020304" pitchFamily="18" charset="0"/>
                <a:ea typeface="Calibri" panose="020F0502020204030204" pitchFamily="34" charset="0"/>
              </a:rPr>
              <a:t>: 1</a:t>
            </a:r>
            <a:r>
              <a:rPr lang="uk-UA" sz="6400" i="1" dirty="0">
                <a:latin typeface="Times New Roman" panose="02020603050405020304" pitchFamily="18" charset="0"/>
                <a:ea typeface="Calibri" panose="020F0502020204030204" pitchFamily="34" charset="0"/>
              </a:rPr>
              <a:t> монографія, 4 статті  у  виданнях, які включені до міжнародних </a:t>
            </a:r>
            <a:r>
              <a:rPr lang="uk-UA" sz="6400" i="1" dirty="0" err="1">
                <a:latin typeface="Times New Roman" panose="02020603050405020304" pitchFamily="18" charset="0"/>
                <a:ea typeface="Calibri" panose="020F0502020204030204" pitchFamily="34" charset="0"/>
              </a:rPr>
              <a:t>наукометричних</a:t>
            </a:r>
            <a:r>
              <a:rPr lang="uk-UA" sz="6400" i="1" dirty="0">
                <a:latin typeface="Times New Roman" panose="02020603050405020304" pitchFamily="18" charset="0"/>
                <a:ea typeface="Calibri" panose="020F0502020204030204" pitchFamily="34" charset="0"/>
              </a:rPr>
              <a:t> баз даних </a:t>
            </a:r>
            <a:r>
              <a:rPr lang="uk-UA" sz="6400" i="1" dirty="0" err="1">
                <a:latin typeface="Times New Roman" panose="02020603050405020304" pitchFamily="18" charset="0"/>
                <a:ea typeface="Calibri" panose="020F0502020204030204" pitchFamily="34" charset="0"/>
              </a:rPr>
              <a:t>Web</a:t>
            </a:r>
            <a:r>
              <a:rPr lang="uk-UA" sz="6400" i="1" dirty="0">
                <a:latin typeface="Times New Roman" panose="02020603050405020304" pitchFamily="18" charset="0"/>
                <a:ea typeface="Calibri" panose="020F0502020204030204" pitchFamily="34" charset="0"/>
              </a:rPr>
              <a:t> </a:t>
            </a:r>
            <a:r>
              <a:rPr lang="uk-UA" sz="6400" i="1" dirty="0" err="1">
                <a:latin typeface="Times New Roman" panose="02020603050405020304" pitchFamily="18" charset="0"/>
                <a:ea typeface="Calibri" panose="020F0502020204030204" pitchFamily="34" charset="0"/>
              </a:rPr>
              <a:t>of</a:t>
            </a:r>
            <a:r>
              <a:rPr lang="uk-UA" sz="6400" i="1" dirty="0">
                <a:latin typeface="Times New Roman" panose="02020603050405020304" pitchFamily="18" charset="0"/>
                <a:ea typeface="Calibri" panose="020F0502020204030204" pitchFamily="34" charset="0"/>
              </a:rPr>
              <a:t> </a:t>
            </a:r>
            <a:r>
              <a:rPr lang="uk-UA" sz="6400" i="1" dirty="0" err="1">
                <a:latin typeface="Times New Roman" panose="02020603050405020304" pitchFamily="18" charset="0"/>
                <a:ea typeface="Calibri" panose="020F0502020204030204" pitchFamily="34" charset="0"/>
              </a:rPr>
              <a:t>Science</a:t>
            </a:r>
            <a:r>
              <a:rPr lang="uk-UA" sz="6400" i="1" dirty="0">
                <a:latin typeface="Times New Roman" panose="02020603050405020304" pitchFamily="18" charset="0"/>
                <a:ea typeface="Calibri" panose="020F0502020204030204" pitchFamily="34" charset="0"/>
              </a:rPr>
              <a:t>, </a:t>
            </a:r>
            <a:r>
              <a:rPr lang="uk-UA" sz="6400" i="1" dirty="0" err="1">
                <a:latin typeface="Times New Roman" panose="02020603050405020304" pitchFamily="18" charset="0"/>
                <a:ea typeface="Calibri" panose="020F0502020204030204" pitchFamily="34" charset="0"/>
              </a:rPr>
              <a:t>Scopus</a:t>
            </a:r>
            <a:r>
              <a:rPr lang="uk-UA" sz="6400" i="1" dirty="0">
                <a:latin typeface="Times New Roman" panose="02020603050405020304" pitchFamily="18" charset="0"/>
                <a:ea typeface="Calibri" panose="020F0502020204030204" pitchFamily="34" charset="0"/>
              </a:rPr>
              <a:t>,  у інших наукових виданнях – 25 статей  (14 з яких включені до міжнародних </a:t>
            </a:r>
            <a:r>
              <a:rPr lang="uk-UA" sz="6400" i="1" dirty="0" err="1">
                <a:latin typeface="Times New Roman" panose="02020603050405020304" pitchFamily="18" charset="0"/>
                <a:ea typeface="Calibri" panose="020F0502020204030204" pitchFamily="34" charset="0"/>
              </a:rPr>
              <a:t>наукометричних</a:t>
            </a:r>
            <a:r>
              <a:rPr lang="uk-UA" sz="6400" i="1" dirty="0">
                <a:latin typeface="Times New Roman" panose="02020603050405020304" pitchFamily="18" charset="0"/>
                <a:ea typeface="Calibri" panose="020F0502020204030204" pitchFamily="34" charset="0"/>
              </a:rPr>
              <a:t> баз),  32 тез доповідей на конференціях</a:t>
            </a:r>
            <a:endParaRPr lang="uk-UA" sz="6400" dirty="0">
              <a:latin typeface="Calibri" panose="020F0502020204030204" pitchFamily="34" charset="0"/>
              <a:ea typeface="Calibri" panose="020F0502020204030204" pitchFamily="34" charset="0"/>
            </a:endParaRPr>
          </a:p>
          <a:p>
            <a:pPr marL="0" indent="0">
              <a:buNone/>
            </a:pPr>
            <a:endParaRPr lang="uk-UA" sz="5600" dirty="0"/>
          </a:p>
          <a:p>
            <a:endParaRPr lang="uk-UA" dirty="0"/>
          </a:p>
          <a:p>
            <a:pPr marL="0" indent="0">
              <a:buNone/>
            </a:pPr>
            <a:endParaRPr lang="uk-UA" dirty="0"/>
          </a:p>
          <a:p>
            <a:pPr marL="0" indent="0">
              <a:buNone/>
            </a:pPr>
            <a:r>
              <a:rPr lang="uk-UA" sz="3200" b="1" dirty="0"/>
              <a:t> </a:t>
            </a:r>
            <a:endParaRPr lang="uk-UA" sz="3200" dirty="0"/>
          </a:p>
          <a:p>
            <a:pPr marL="0" indent="0">
              <a:buNone/>
            </a:pPr>
            <a:endParaRPr lang="uk-UA" sz="3400" b="1" dirty="0"/>
          </a:p>
        </p:txBody>
      </p:sp>
      <p:sp>
        <p:nvSpPr>
          <p:cNvPr id="6" name="TextBox 5">
            <a:extLst>
              <a:ext uri="{FF2B5EF4-FFF2-40B4-BE49-F238E27FC236}">
                <a16:creationId xmlns:a16="http://schemas.microsoft.com/office/drawing/2014/main" id="{C6506EDB-BF4D-4C67-90CA-A296F0E991B3}"/>
              </a:ext>
            </a:extLst>
          </p:cNvPr>
          <p:cNvSpPr txBox="1"/>
          <p:nvPr/>
        </p:nvSpPr>
        <p:spPr>
          <a:xfrm>
            <a:off x="2207568" y="1360241"/>
            <a:ext cx="2088232" cy="4031873"/>
          </a:xfrm>
          <a:prstGeom prst="rect">
            <a:avLst/>
          </a:prstGeom>
          <a:noFill/>
        </p:spPr>
        <p:txBody>
          <a:bodyPr wrap="square">
            <a:spAutoFit/>
          </a:bodyPr>
          <a:lstStyle/>
          <a:p>
            <a:pPr algn="just"/>
            <a:r>
              <a:rPr lang="uk-UA" sz="1600" b="1" dirty="0">
                <a:latin typeface="Times New Roman" panose="02020603050405020304" pitchFamily="18" charset="0"/>
                <a:ea typeface="Calibri" panose="020F0502020204030204" pitchFamily="34" charset="0"/>
              </a:rPr>
              <a:t>Трансформації практик розвитку мовлення та </a:t>
            </a:r>
            <a:r>
              <a:rPr lang="uk-UA" sz="1600" b="1" dirty="0" err="1">
                <a:latin typeface="Times New Roman" panose="02020603050405020304" pitchFamily="18" charset="0"/>
                <a:ea typeface="Calibri" panose="020F0502020204030204" pitchFamily="34" charset="0"/>
              </a:rPr>
              <a:t>соціо</a:t>
            </a:r>
            <a:r>
              <a:rPr lang="uk-UA" sz="1600" b="1" dirty="0">
                <a:latin typeface="Times New Roman" panose="02020603050405020304" pitchFamily="18" charset="0"/>
                <a:ea typeface="Calibri" panose="020F0502020204030204" pitchFamily="34" charset="0"/>
              </a:rPr>
              <a:t>-психолого-</a:t>
            </a:r>
            <a:r>
              <a:rPr lang="uk-UA" sz="1600" b="1" dirty="0" err="1">
                <a:latin typeface="Times New Roman" panose="02020603050405020304" pitchFamily="18" charset="0"/>
                <a:ea typeface="Calibri" panose="020F0502020204030204" pitchFamily="34" charset="0"/>
              </a:rPr>
              <a:t>педаго</a:t>
            </a:r>
            <a:r>
              <a:rPr lang="uk-UA" sz="1600" b="1" dirty="0">
                <a:latin typeface="Times New Roman" panose="02020603050405020304" pitchFamily="18" charset="0"/>
                <a:ea typeface="Calibri" panose="020F0502020204030204" pitchFamily="34" charset="0"/>
              </a:rPr>
              <a:t>-</a:t>
            </a:r>
            <a:r>
              <a:rPr lang="uk-UA" sz="1600" b="1" dirty="0" err="1">
                <a:latin typeface="Times New Roman" panose="02020603050405020304" pitchFamily="18" charset="0"/>
                <a:ea typeface="Calibri" panose="020F0502020204030204" pitchFamily="34" charset="0"/>
              </a:rPr>
              <a:t>гічного</a:t>
            </a:r>
            <a:r>
              <a:rPr lang="uk-UA" sz="1600" b="1" dirty="0">
                <a:latin typeface="Times New Roman" panose="02020603050405020304" pitchFamily="18" charset="0"/>
                <a:ea typeface="Calibri" panose="020F0502020204030204" pitchFamily="34" charset="0"/>
              </a:rPr>
              <a:t> супроводу осіб з інтелекту-</a:t>
            </a:r>
            <a:r>
              <a:rPr lang="uk-UA" sz="1600" b="1" dirty="0" err="1">
                <a:latin typeface="Times New Roman" panose="02020603050405020304" pitchFamily="18" charset="0"/>
                <a:ea typeface="Calibri" panose="020F0502020204030204" pitchFamily="34" charset="0"/>
              </a:rPr>
              <a:t>альною</a:t>
            </a:r>
            <a:r>
              <a:rPr lang="uk-UA" sz="1600" b="1" dirty="0">
                <a:latin typeface="Times New Roman" panose="02020603050405020304" pitchFamily="18" charset="0"/>
                <a:ea typeface="Calibri" panose="020F0502020204030204" pitchFamily="34" charset="0"/>
              </a:rPr>
              <a:t> </a:t>
            </a:r>
            <a:r>
              <a:rPr lang="uk-UA" sz="1600" b="1" dirty="0" err="1">
                <a:latin typeface="Times New Roman" panose="02020603050405020304" pitchFamily="18" charset="0"/>
                <a:ea typeface="Calibri" panose="020F0502020204030204" pitchFamily="34" charset="0"/>
              </a:rPr>
              <a:t>недос-татністю</a:t>
            </a:r>
            <a:r>
              <a:rPr lang="uk-UA" sz="1600" b="1" dirty="0">
                <a:latin typeface="Times New Roman" panose="02020603050405020304" pitchFamily="18" charset="0"/>
                <a:ea typeface="Calibri" panose="020F0502020204030204" pitchFamily="34" charset="0"/>
              </a:rPr>
              <a:t>: реалії сьогодення (наук. керівник </a:t>
            </a:r>
            <a:r>
              <a:rPr lang="uk-UA" sz="1600" b="1" dirty="0" err="1">
                <a:latin typeface="Times New Roman" panose="02020603050405020304" pitchFamily="18" charset="0"/>
                <a:ea typeface="Calibri" panose="020F0502020204030204" pitchFamily="34" charset="0"/>
              </a:rPr>
              <a:t>д.п.н</a:t>
            </a:r>
            <a:r>
              <a:rPr lang="uk-UA" sz="1600" b="1" dirty="0">
                <a:latin typeface="Times New Roman" panose="02020603050405020304" pitchFamily="18" charset="0"/>
                <a:ea typeface="Calibri" panose="020F0502020204030204" pitchFamily="34" charset="0"/>
              </a:rPr>
              <a:t>., проф. Островська К.О.; № держреєстрації 0122U200538, термін виконання: 2022-2026 рр.</a:t>
            </a:r>
            <a:endParaRPr lang="uk-UA" sz="16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740294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548680"/>
            <a:ext cx="8686800" cy="595536"/>
          </a:xfrm>
        </p:spPr>
        <p:txBody>
          <a:bodyPr>
            <a:noAutofit/>
          </a:bodyPr>
          <a:lstStyle/>
          <a:p>
            <a:pPr algn="ctr"/>
            <a:r>
              <a:rPr lang="uk-UA" sz="1800" b="1" dirty="0"/>
              <a:t>НАУКОВА РОБОТА: </a:t>
            </a:r>
            <a:r>
              <a:rPr lang="uk-UA" altLang="uk-UA" sz="1800" b="1" dirty="0"/>
              <a:t>ТЕМИ, ЯКІ ВИКОНУЮТЬСЯ В МЕЖАХ РОБОЧОГО ЧАСУ ВИКЛАДАЧІВ</a:t>
            </a:r>
            <a:r>
              <a:rPr lang="uk-UA" sz="1800" b="1" dirty="0"/>
              <a:t>      </a:t>
            </a:r>
            <a:br>
              <a:rPr lang="uk-UA" sz="1800" b="1" dirty="0"/>
            </a:br>
            <a:r>
              <a:rPr lang="uk-UA" sz="1800" b="1" dirty="0"/>
              <a:t>    </a:t>
            </a:r>
          </a:p>
        </p:txBody>
      </p:sp>
      <p:sp>
        <p:nvSpPr>
          <p:cNvPr id="5" name="Объект 4"/>
          <p:cNvSpPr>
            <a:spLocks noGrp="1"/>
          </p:cNvSpPr>
          <p:nvPr>
            <p:ph sz="half" idx="1"/>
          </p:nvPr>
        </p:nvSpPr>
        <p:spPr>
          <a:xfrm>
            <a:off x="1828800" y="1340768"/>
            <a:ext cx="2394992" cy="4983832"/>
          </a:xfrm>
        </p:spPr>
        <p:txBody>
          <a:bodyPr>
            <a:normAutofit fontScale="25000" lnSpcReduction="20000"/>
          </a:bodyPr>
          <a:lstStyle/>
          <a:p>
            <a:pPr marL="0" indent="0">
              <a:buNone/>
            </a:pPr>
            <a:r>
              <a:rPr lang="uk-UA" sz="6400" b="1" dirty="0"/>
              <a:t>Зміст та </a:t>
            </a:r>
            <a:r>
              <a:rPr lang="ru-RU" sz="6400" b="1" dirty="0"/>
              <a:t> </a:t>
            </a:r>
            <a:r>
              <a:rPr lang="uk-UA" sz="6400" b="1" dirty="0"/>
              <a:t>технології професійної підготовки фахівців соціальної сфери </a:t>
            </a:r>
            <a:r>
              <a:rPr lang="uk-UA" altLang="uk-UA" sz="6400" dirty="0"/>
              <a:t>(кафедра  спеціальної освіти та соціальної роботи)</a:t>
            </a:r>
          </a:p>
          <a:p>
            <a:pPr marL="0" indent="0">
              <a:buNone/>
            </a:pPr>
            <a:r>
              <a:rPr lang="uk-UA" altLang="uk-UA" sz="6400" dirty="0"/>
              <a:t>Наук. керівник  -  </a:t>
            </a:r>
            <a:r>
              <a:rPr lang="uk-UA" altLang="uk-UA" sz="6400" dirty="0" err="1"/>
              <a:t>к.п.н</a:t>
            </a:r>
            <a:r>
              <a:rPr lang="uk-UA" altLang="uk-UA" sz="6400" dirty="0"/>
              <a:t>., доц. Корнят В.С.) </a:t>
            </a:r>
          </a:p>
          <a:p>
            <a:pPr marL="0" indent="0">
              <a:buNone/>
            </a:pPr>
            <a:r>
              <a:rPr lang="uk-UA" altLang="uk-UA" sz="6400" dirty="0"/>
              <a:t>термін виконання 2021-2025 рр.)</a:t>
            </a:r>
            <a:r>
              <a:rPr lang="uk-UA" altLang="uk-UA" sz="6400" dirty="0">
                <a:cs typeface="Times New Roman" pitchFamily="18" charset="0"/>
              </a:rPr>
              <a:t>.</a:t>
            </a:r>
          </a:p>
          <a:p>
            <a:pPr marL="0" indent="0">
              <a:buNone/>
            </a:pPr>
            <a:endParaRPr lang="uk-UA" dirty="0"/>
          </a:p>
          <a:p>
            <a:pPr marL="0" indent="0">
              <a:buNone/>
            </a:pPr>
            <a:r>
              <a:rPr lang="uk-UA" dirty="0"/>
              <a:t> </a:t>
            </a:r>
          </a:p>
        </p:txBody>
      </p:sp>
      <p:sp>
        <p:nvSpPr>
          <p:cNvPr id="4" name="Объект 3"/>
          <p:cNvSpPr>
            <a:spLocks noGrp="1"/>
          </p:cNvSpPr>
          <p:nvPr>
            <p:ph sz="half" idx="2"/>
          </p:nvPr>
        </p:nvSpPr>
        <p:spPr>
          <a:xfrm>
            <a:off x="4223792" y="1144216"/>
            <a:ext cx="6264696" cy="5453136"/>
          </a:xfrm>
        </p:spPr>
        <p:txBody>
          <a:bodyPr>
            <a:normAutofit fontScale="25000" lnSpcReduction="20000"/>
          </a:bodyPr>
          <a:lstStyle/>
          <a:p>
            <a:pPr marL="0" indent="0" algn="just">
              <a:lnSpc>
                <a:spcPct val="120000"/>
              </a:lnSpc>
              <a:spcBef>
                <a:spcPts val="0"/>
              </a:spcBef>
              <a:buNone/>
            </a:pPr>
            <a:r>
              <a:rPr lang="uk-UA" sz="5600" dirty="0"/>
              <a:t> </a:t>
            </a:r>
            <a:r>
              <a:rPr lang="uk-UA" sz="6400" i="1" dirty="0">
                <a:solidFill>
                  <a:srgbClr val="000000"/>
                </a:solidFill>
                <a:latin typeface="Times New Roman" panose="02020603050405020304" pitchFamily="18" charset="0"/>
                <a:ea typeface="Calibri" panose="020F0502020204030204" pitchFamily="34" charset="0"/>
              </a:rPr>
              <a:t>Досліджено </a:t>
            </a:r>
            <a:r>
              <a:rPr lang="uk-UA" sz="6400" dirty="0">
                <a:solidFill>
                  <a:srgbClr val="000000"/>
                </a:solidFill>
                <a:latin typeface="Times New Roman" panose="02020603050405020304" pitchFamily="18" charset="0"/>
                <a:ea typeface="Calibri" panose="020F0502020204030204" pitchFamily="34" charset="0"/>
              </a:rPr>
              <a:t>сутність соціальної роботи із сім’ями, які виховують дітей з аутизмом;  особливості освітнього середовища як чинника формування стійкості та опірності особистості до складних життєвих ситуацій;   </a:t>
            </a:r>
            <a:r>
              <a:rPr lang="uk-UA" sz="6400" dirty="0" err="1">
                <a:solidFill>
                  <a:srgbClr val="000000"/>
                </a:solidFill>
                <a:latin typeface="Times New Roman" panose="02020603050405020304" pitchFamily="18" charset="0"/>
                <a:ea typeface="Calibri" panose="020F0502020204030204" pitchFamily="34" charset="0"/>
              </a:rPr>
              <a:t>проєктну</a:t>
            </a:r>
            <a:r>
              <a:rPr lang="uk-UA" sz="6400" dirty="0">
                <a:solidFill>
                  <a:srgbClr val="000000"/>
                </a:solidFill>
                <a:latin typeface="Times New Roman" panose="02020603050405020304" pitchFamily="18" charset="0"/>
                <a:ea typeface="Calibri" panose="020F0502020204030204" pitchFamily="34" charset="0"/>
              </a:rPr>
              <a:t> мозаїку просторового розвитку територіальної громади та практику організації мережевого (P2P) навчання в Спільноті практик; зміст та форми співпраці з роботодавцями у процесі професійної підготовки фахівців соціальної сфери.</a:t>
            </a:r>
            <a:endParaRPr lang="uk-UA" sz="6400" dirty="0">
              <a:latin typeface="Calibri" panose="020F0502020204030204" pitchFamily="34" charset="0"/>
              <a:ea typeface="Calibri" panose="020F0502020204030204" pitchFamily="34" charset="0"/>
            </a:endParaRPr>
          </a:p>
          <a:p>
            <a:pPr marL="0" indent="0" algn="just">
              <a:lnSpc>
                <a:spcPct val="120000"/>
              </a:lnSpc>
              <a:spcBef>
                <a:spcPts val="0"/>
              </a:spcBef>
              <a:buNone/>
            </a:pPr>
            <a:r>
              <a:rPr lang="uk-UA" sz="6400" b="1" i="1" dirty="0">
                <a:solidFill>
                  <a:srgbClr val="000000"/>
                </a:solidFill>
                <a:latin typeface="Times New Roman" panose="02020603050405020304" pitchFamily="18" charset="0"/>
                <a:ea typeface="Calibri" panose="020F0502020204030204" pitchFamily="34" charset="0"/>
              </a:rPr>
              <a:t>Проаналізовано</a:t>
            </a:r>
            <a:r>
              <a:rPr lang="uk-UA" sz="6400" i="1" dirty="0">
                <a:solidFill>
                  <a:srgbClr val="000000"/>
                </a:solidFill>
                <a:latin typeface="Times New Roman" panose="02020603050405020304" pitchFamily="18" charset="0"/>
                <a:ea typeface="Calibri" panose="020F0502020204030204" pitchFamily="34" charset="0"/>
              </a:rPr>
              <a:t> </a:t>
            </a:r>
            <a:r>
              <a:rPr lang="uk-UA" sz="6400" dirty="0">
                <a:solidFill>
                  <a:srgbClr val="000000"/>
                </a:solidFill>
                <a:latin typeface="Times New Roman" panose="02020603050405020304" pitchFamily="18" charset="0"/>
                <a:ea typeface="Calibri" panose="020F0502020204030204" pitchFamily="34" charset="0"/>
              </a:rPr>
              <a:t>зміст ґендерної компетентності у соціальній роботі та її місце у процесі професійної підготовки фахівців соціальної сфери; особливості та ризики організації процесу фахової підготовки під час змішаного навчання у кризових умовах; соціально-психологічні настрої українців у період війни та їх медіа-активність</a:t>
            </a:r>
          </a:p>
          <a:p>
            <a:pPr marL="0" indent="0" algn="just">
              <a:lnSpc>
                <a:spcPct val="120000"/>
              </a:lnSpc>
              <a:spcBef>
                <a:spcPts val="0"/>
              </a:spcBef>
              <a:buNone/>
            </a:pPr>
            <a:r>
              <a:rPr lang="uk-UA" sz="6400" b="1" i="1" dirty="0">
                <a:solidFill>
                  <a:srgbClr val="000000"/>
                </a:solidFill>
                <a:latin typeface="Times New Roman" panose="02020603050405020304" pitchFamily="18" charset="0"/>
                <a:ea typeface="Calibri" panose="020F0502020204030204" pitchFamily="34" charset="0"/>
              </a:rPr>
              <a:t>Розроблено</a:t>
            </a:r>
            <a:r>
              <a:rPr lang="uk-UA" sz="6400" i="1" dirty="0">
                <a:solidFill>
                  <a:srgbClr val="000000"/>
                </a:solidFill>
                <a:latin typeface="Times New Roman" panose="02020603050405020304" pitchFamily="18" charset="0"/>
                <a:ea typeface="Calibri" panose="020F0502020204030204" pitchFamily="34" charset="0"/>
              </a:rPr>
              <a:t> </a:t>
            </a:r>
            <a:r>
              <a:rPr lang="uk-UA" sz="6400" dirty="0">
                <a:solidFill>
                  <a:srgbClr val="000000"/>
                </a:solidFill>
                <a:latin typeface="Times New Roman" panose="02020603050405020304" pitchFamily="18" charset="0"/>
                <a:ea typeface="Calibri" panose="020F0502020204030204" pitchFamily="34" charset="0"/>
              </a:rPr>
              <a:t>програму (інтервенцію) з розвитку сильних сторін сім’ї, яка виховує дітей з аутизмом; тренінгову програму, спрямовану на формування ґендерної компетентності соціальних працівників.</a:t>
            </a:r>
          </a:p>
          <a:p>
            <a:pPr marL="0" indent="0" algn="just">
              <a:lnSpc>
                <a:spcPct val="120000"/>
              </a:lnSpc>
              <a:spcBef>
                <a:spcPts val="0"/>
              </a:spcBef>
              <a:buNone/>
            </a:pPr>
            <a:r>
              <a:rPr lang="uk-UA" sz="6400" b="1" dirty="0">
                <a:solidFill>
                  <a:srgbClr val="000000"/>
                </a:solidFill>
                <a:latin typeface="Times New Roman" panose="02020603050405020304" pitchFamily="18" charset="0"/>
              </a:rPr>
              <a:t>Захищено</a:t>
            </a:r>
            <a:r>
              <a:rPr lang="uk-UA" sz="6400" dirty="0">
                <a:solidFill>
                  <a:srgbClr val="000000"/>
                </a:solidFill>
                <a:latin typeface="Times New Roman" panose="02020603050405020304" pitchFamily="18" charset="0"/>
              </a:rPr>
              <a:t>  дисертацій – 1; </a:t>
            </a:r>
            <a:endParaRPr lang="uk-UA" sz="6400" dirty="0"/>
          </a:p>
          <a:p>
            <a:pPr marL="0" indent="0">
              <a:lnSpc>
                <a:spcPct val="120000"/>
              </a:lnSpc>
              <a:spcBef>
                <a:spcPts val="0"/>
              </a:spcBef>
              <a:buNone/>
            </a:pPr>
            <a:r>
              <a:rPr lang="uk-UA" sz="6400" b="1" dirty="0">
                <a:solidFill>
                  <a:srgbClr val="000000"/>
                </a:solidFill>
                <a:latin typeface="Times New Roman" panose="02020603050405020304" pitchFamily="18" charset="0"/>
                <a:ea typeface="Calibri" panose="020F0502020204030204" pitchFamily="34" charset="0"/>
              </a:rPr>
              <a:t>Опубліковано: </a:t>
            </a:r>
            <a:r>
              <a:rPr lang="uk-UA" sz="6400" dirty="0">
                <a:solidFill>
                  <a:srgbClr val="000000"/>
                </a:solidFill>
                <a:latin typeface="Times New Roman" panose="02020603050405020304" pitchFamily="18" charset="0"/>
                <a:ea typeface="Calibri" panose="020F0502020204030204" pitchFamily="34" charset="0"/>
              </a:rPr>
              <a:t>3 монографії (з них 2 – за кордоном);</a:t>
            </a:r>
            <a:r>
              <a:rPr lang="uk-UA" sz="6400" b="1" dirty="0">
                <a:solidFill>
                  <a:srgbClr val="000000"/>
                </a:solidFill>
                <a:latin typeface="Times New Roman" panose="02020603050405020304" pitchFamily="18" charset="0"/>
                <a:ea typeface="Calibri" panose="020F0502020204030204" pitchFamily="34" charset="0"/>
              </a:rPr>
              <a:t> </a:t>
            </a:r>
            <a:r>
              <a:rPr lang="uk-UA" sz="6400" dirty="0">
                <a:latin typeface="Times New Roman" panose="02020603050405020304" pitchFamily="18" charset="0"/>
                <a:ea typeface="Calibri" panose="020F0502020204030204" pitchFamily="34" charset="0"/>
              </a:rPr>
              <a:t>10 статей у  виданнях, які включені до міжнародних </a:t>
            </a:r>
            <a:r>
              <a:rPr lang="uk-UA" sz="6400" dirty="0" err="1">
                <a:latin typeface="Times New Roman" panose="02020603050405020304" pitchFamily="18" charset="0"/>
                <a:ea typeface="Calibri" panose="020F0502020204030204" pitchFamily="34" charset="0"/>
              </a:rPr>
              <a:t>наукометричних</a:t>
            </a:r>
            <a:r>
              <a:rPr lang="uk-UA" sz="6400" dirty="0">
                <a:latin typeface="Times New Roman" panose="02020603050405020304" pitchFamily="18" charset="0"/>
                <a:ea typeface="Calibri" panose="020F0502020204030204" pitchFamily="34" charset="0"/>
              </a:rPr>
              <a:t> баз даних </a:t>
            </a:r>
            <a:r>
              <a:rPr lang="uk-UA" sz="6400" dirty="0" err="1">
                <a:latin typeface="Times New Roman" panose="02020603050405020304" pitchFamily="18" charset="0"/>
                <a:ea typeface="Calibri" panose="020F0502020204030204" pitchFamily="34" charset="0"/>
              </a:rPr>
              <a:t>Web</a:t>
            </a:r>
            <a:r>
              <a:rPr lang="uk-UA" sz="6400" dirty="0">
                <a:latin typeface="Times New Roman" panose="02020603050405020304" pitchFamily="18" charset="0"/>
                <a:ea typeface="Calibri" panose="020F0502020204030204" pitchFamily="34" charset="0"/>
              </a:rPr>
              <a:t> </a:t>
            </a:r>
            <a:r>
              <a:rPr lang="uk-UA" sz="6400" dirty="0" err="1">
                <a:latin typeface="Times New Roman" panose="02020603050405020304" pitchFamily="18" charset="0"/>
                <a:ea typeface="Calibri" panose="020F0502020204030204" pitchFamily="34" charset="0"/>
              </a:rPr>
              <a:t>of</a:t>
            </a:r>
            <a:r>
              <a:rPr lang="uk-UA" sz="6400" dirty="0">
                <a:latin typeface="Times New Roman" panose="02020603050405020304" pitchFamily="18" charset="0"/>
                <a:ea typeface="Calibri" panose="020F0502020204030204" pitchFamily="34" charset="0"/>
              </a:rPr>
              <a:t> </a:t>
            </a:r>
            <a:r>
              <a:rPr lang="uk-UA" sz="6400" dirty="0" err="1">
                <a:latin typeface="Times New Roman" panose="02020603050405020304" pitchFamily="18" charset="0"/>
                <a:ea typeface="Calibri" panose="020F0502020204030204" pitchFamily="34" charset="0"/>
              </a:rPr>
              <a:t>Science</a:t>
            </a:r>
            <a:r>
              <a:rPr lang="uk-UA" sz="6400" dirty="0">
                <a:latin typeface="Times New Roman" panose="02020603050405020304" pitchFamily="18" charset="0"/>
                <a:ea typeface="Calibri" panose="020F0502020204030204" pitchFamily="34" charset="0"/>
              </a:rPr>
              <a:t>, </a:t>
            </a:r>
            <a:r>
              <a:rPr lang="uk-UA" sz="6400" dirty="0" err="1">
                <a:latin typeface="Times New Roman" panose="02020603050405020304" pitchFamily="18" charset="0"/>
                <a:ea typeface="Calibri" panose="020F0502020204030204" pitchFamily="34" charset="0"/>
              </a:rPr>
              <a:t>Scopus</a:t>
            </a:r>
            <a:r>
              <a:rPr lang="uk-UA" sz="6400" b="1" dirty="0">
                <a:latin typeface="Times New Roman" panose="02020603050405020304" pitchFamily="18" charset="0"/>
                <a:ea typeface="Calibri" panose="020F0502020204030204" pitchFamily="34" charset="0"/>
              </a:rPr>
              <a:t> </a:t>
            </a:r>
            <a:r>
              <a:rPr lang="uk-UA" sz="6400" dirty="0">
                <a:latin typeface="Times New Roman" panose="02020603050405020304" pitchFamily="18" charset="0"/>
                <a:ea typeface="Calibri" panose="020F0502020204030204" pitchFamily="34" charset="0"/>
              </a:rPr>
              <a:t>та інших – </a:t>
            </a:r>
            <a:r>
              <a:rPr lang="uk-UA" sz="6400" dirty="0" err="1">
                <a:latin typeface="Times New Roman" panose="02020603050405020304" pitchFamily="18" charset="0"/>
                <a:ea typeface="Calibri" panose="020F0502020204030204" pitchFamily="34" charset="0"/>
              </a:rPr>
              <a:t>Index</a:t>
            </a:r>
            <a:r>
              <a:rPr lang="uk-UA" sz="6400" dirty="0">
                <a:latin typeface="Times New Roman" panose="02020603050405020304" pitchFamily="18" charset="0"/>
                <a:ea typeface="Calibri" panose="020F0502020204030204" pitchFamily="34" charset="0"/>
              </a:rPr>
              <a:t> </a:t>
            </a:r>
            <a:r>
              <a:rPr lang="uk-UA" sz="6400" dirty="0" err="1">
                <a:latin typeface="Times New Roman" panose="02020603050405020304" pitchFamily="18" charset="0"/>
                <a:ea typeface="Calibri" panose="020F0502020204030204" pitchFamily="34" charset="0"/>
              </a:rPr>
              <a:t>Copernicus</a:t>
            </a:r>
            <a:r>
              <a:rPr lang="uk-UA" sz="6400" dirty="0">
                <a:latin typeface="Times New Roman" panose="02020603050405020304" pitchFamily="18" charset="0"/>
                <a:ea typeface="Calibri" panose="020F0502020204030204" pitchFamily="34" charset="0"/>
              </a:rPr>
              <a:t>, 3 статті у фахових виданнях України категорія Б, в інших наукових виданнях − 1 стаття, 8 тез доповідей на конференціях.</a:t>
            </a:r>
            <a:endParaRPr lang="uk-UA" sz="6400" dirty="0">
              <a:latin typeface="Calibri" panose="020F0502020204030204" pitchFamily="34" charset="0"/>
              <a:ea typeface="Calibri" panose="020F0502020204030204" pitchFamily="34" charset="0"/>
            </a:endParaRPr>
          </a:p>
          <a:p>
            <a:pPr marL="0" indent="0">
              <a:lnSpc>
                <a:spcPct val="120000"/>
              </a:lnSpc>
              <a:spcBef>
                <a:spcPts val="0"/>
              </a:spcBef>
              <a:buNone/>
            </a:pPr>
            <a:endParaRPr lang="uk-UA" b="1" dirty="0">
              <a:solidFill>
                <a:schemeClr val="tx1"/>
              </a:solidFill>
            </a:endParaRPr>
          </a:p>
          <a:p>
            <a:pPr marL="0" indent="0">
              <a:lnSpc>
                <a:spcPct val="120000"/>
              </a:lnSpc>
              <a:spcBef>
                <a:spcPts val="0"/>
              </a:spcBef>
              <a:buNone/>
            </a:pPr>
            <a:r>
              <a:rPr lang="uk-UA" i="1" dirty="0">
                <a:solidFill>
                  <a:schemeClr val="tx1"/>
                </a:solidFill>
              </a:rPr>
              <a:t> </a:t>
            </a:r>
            <a:endParaRPr lang="uk-UA" dirty="0"/>
          </a:p>
          <a:p>
            <a:pPr marL="0" indent="0">
              <a:buNone/>
            </a:pPr>
            <a:endParaRPr lang="uk-UA" sz="3400" b="1" dirty="0"/>
          </a:p>
        </p:txBody>
      </p:sp>
    </p:spTree>
    <p:extLst>
      <p:ext uri="{BB962C8B-B14F-4D97-AF65-F5344CB8AC3E}">
        <p14:creationId xmlns:p14="http://schemas.microsoft.com/office/powerpoint/2010/main" val="3989826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548680"/>
            <a:ext cx="8686800" cy="595536"/>
          </a:xfrm>
        </p:spPr>
        <p:txBody>
          <a:bodyPr>
            <a:noAutofit/>
          </a:bodyPr>
          <a:lstStyle/>
          <a:p>
            <a:pPr algn="ctr"/>
            <a:r>
              <a:rPr lang="uk-UA" sz="1800" b="1" dirty="0"/>
              <a:t>НАУКОВА РОБОТА: </a:t>
            </a:r>
            <a:r>
              <a:rPr lang="uk-UA" altLang="uk-UA" sz="1800" b="1" dirty="0"/>
              <a:t>ТЕМИ, ЯКІ ВИКОНУЮТЬСЯ В МЕЖАХ РОБОЧОГО ЧАСУ ВИКЛАДАЧІВ</a:t>
            </a:r>
            <a:r>
              <a:rPr lang="uk-UA" sz="1800" b="1" dirty="0"/>
              <a:t>          </a:t>
            </a:r>
          </a:p>
        </p:txBody>
      </p:sp>
      <p:sp>
        <p:nvSpPr>
          <p:cNvPr id="5" name="Объект 4"/>
          <p:cNvSpPr>
            <a:spLocks noGrp="1"/>
          </p:cNvSpPr>
          <p:nvPr>
            <p:ph sz="half" idx="1"/>
          </p:nvPr>
        </p:nvSpPr>
        <p:spPr>
          <a:xfrm>
            <a:off x="1828800" y="1144216"/>
            <a:ext cx="2250976" cy="5180384"/>
          </a:xfrm>
        </p:spPr>
        <p:txBody>
          <a:bodyPr>
            <a:normAutofit fontScale="25000" lnSpcReduction="20000"/>
          </a:bodyPr>
          <a:lstStyle/>
          <a:p>
            <a:pPr marL="0" indent="0">
              <a:buNone/>
            </a:pPr>
            <a:r>
              <a:rPr lang="uk-UA" sz="3600" b="1" dirty="0"/>
              <a:t> </a:t>
            </a:r>
            <a:endParaRPr lang="uk-UA" altLang="uk-UA" sz="1700" dirty="0">
              <a:cs typeface="Times New Roman" pitchFamily="18" charset="0"/>
            </a:endParaRPr>
          </a:p>
          <a:p>
            <a:pPr marL="0" indent="0">
              <a:buNone/>
            </a:pPr>
            <a:r>
              <a:rPr lang="uk-UA" sz="6400" b="1" dirty="0">
                <a:latin typeface="Times New Roman" panose="02020603050405020304" pitchFamily="18" charset="0"/>
                <a:cs typeface="Times New Roman" panose="02020603050405020304" pitchFamily="18" charset="0"/>
              </a:rPr>
              <a:t>Організаційні психолого-педагогічні та оздоровчі аспекти фізичного виховання та спорту студентської молоді» </a:t>
            </a:r>
          </a:p>
          <a:p>
            <a:pPr marL="0" indent="0">
              <a:buNone/>
            </a:pPr>
            <a:r>
              <a:rPr lang="uk-UA" sz="6400" dirty="0">
                <a:latin typeface="Times New Roman" panose="02020603050405020304" pitchFamily="18" charset="0"/>
                <a:cs typeface="Times New Roman" panose="02020603050405020304" pitchFamily="18" charset="0"/>
              </a:rPr>
              <a:t>(науковий керівник док. пед. наук, проф. </a:t>
            </a:r>
            <a:r>
              <a:rPr lang="uk-UA" sz="6400" dirty="0" err="1">
                <a:latin typeface="Times New Roman" panose="02020603050405020304" pitchFamily="18" charset="0"/>
                <a:cs typeface="Times New Roman" panose="02020603050405020304" pitchFamily="18" charset="0"/>
              </a:rPr>
              <a:t>Шукатка</a:t>
            </a:r>
            <a:r>
              <a:rPr lang="uk-UA" sz="6400" dirty="0">
                <a:latin typeface="Times New Roman" panose="02020603050405020304" pitchFamily="18" charset="0"/>
                <a:cs typeface="Times New Roman" panose="02020603050405020304" pitchFamily="18" charset="0"/>
              </a:rPr>
              <a:t> О.В., </a:t>
            </a:r>
          </a:p>
          <a:p>
            <a:pPr marL="0" indent="0">
              <a:buNone/>
            </a:pPr>
            <a:r>
              <a:rPr lang="uk-UA" sz="6400" dirty="0">
                <a:latin typeface="Times New Roman" panose="02020603050405020304" pitchFamily="18" charset="0"/>
                <a:cs typeface="Times New Roman" panose="02020603050405020304" pitchFamily="18" charset="0"/>
              </a:rPr>
              <a:t>№ </a:t>
            </a:r>
            <a:r>
              <a:rPr lang="uk-UA" sz="6400" dirty="0" err="1">
                <a:latin typeface="Times New Roman" panose="02020603050405020304" pitchFamily="18" charset="0"/>
                <a:cs typeface="Times New Roman" panose="02020603050405020304" pitchFamily="18" charset="0"/>
              </a:rPr>
              <a:t>держреєстрації</a:t>
            </a:r>
            <a:r>
              <a:rPr lang="uk-UA" sz="6400" dirty="0">
                <a:latin typeface="Times New Roman" panose="02020603050405020304" pitchFamily="18" charset="0"/>
                <a:cs typeface="Times New Roman" panose="02020603050405020304" pitchFamily="18" charset="0"/>
              </a:rPr>
              <a:t> 0120</a:t>
            </a:r>
            <a:r>
              <a:rPr lang="en-US" sz="6400" dirty="0">
                <a:latin typeface="Times New Roman" panose="02020603050405020304" pitchFamily="18" charset="0"/>
                <a:cs typeface="Times New Roman" panose="02020603050405020304" pitchFamily="18" charset="0"/>
              </a:rPr>
              <a:t>U</a:t>
            </a:r>
            <a:r>
              <a:rPr lang="uk-UA" sz="6400" dirty="0">
                <a:latin typeface="Times New Roman" panose="02020603050405020304" pitchFamily="18" charset="0"/>
                <a:cs typeface="Times New Roman" panose="02020603050405020304" pitchFamily="18" charset="0"/>
              </a:rPr>
              <a:t>102544, </a:t>
            </a:r>
          </a:p>
          <a:p>
            <a:pPr marL="0" indent="0">
              <a:buNone/>
            </a:pPr>
            <a:r>
              <a:rPr lang="uk-UA" sz="6400" dirty="0">
                <a:latin typeface="Times New Roman" panose="02020603050405020304" pitchFamily="18" charset="0"/>
                <a:cs typeface="Times New Roman" panose="02020603050405020304" pitchFamily="18" charset="0"/>
              </a:rPr>
              <a:t>термін виконання: 2020-2024 рр.).</a:t>
            </a:r>
          </a:p>
          <a:p>
            <a:pPr marL="0" indent="0">
              <a:buNone/>
            </a:pPr>
            <a:endParaRPr lang="uk-UA" dirty="0"/>
          </a:p>
          <a:p>
            <a:pPr marL="0" indent="0">
              <a:buNone/>
            </a:pPr>
            <a:r>
              <a:rPr lang="uk-UA" dirty="0"/>
              <a:t> </a:t>
            </a:r>
          </a:p>
        </p:txBody>
      </p:sp>
      <p:sp>
        <p:nvSpPr>
          <p:cNvPr id="4" name="Объект 3"/>
          <p:cNvSpPr>
            <a:spLocks noGrp="1"/>
          </p:cNvSpPr>
          <p:nvPr>
            <p:ph sz="half" idx="2"/>
          </p:nvPr>
        </p:nvSpPr>
        <p:spPr>
          <a:xfrm>
            <a:off x="4232176" y="1144216"/>
            <a:ext cx="6040288" cy="5180384"/>
          </a:xfrm>
        </p:spPr>
        <p:txBody>
          <a:bodyPr>
            <a:normAutofit fontScale="25000" lnSpcReduction="20000"/>
          </a:bodyPr>
          <a:lstStyle/>
          <a:p>
            <a:pPr marL="0" indent="0">
              <a:buNone/>
            </a:pPr>
            <a:r>
              <a:rPr lang="uk-UA" sz="2000" dirty="0"/>
              <a:t> </a:t>
            </a:r>
          </a:p>
          <a:p>
            <a:pPr marL="0" indent="0" algn="just">
              <a:lnSpc>
                <a:spcPct val="120000"/>
              </a:lnSpc>
              <a:spcBef>
                <a:spcPts val="0"/>
              </a:spcBef>
              <a:buNone/>
            </a:pPr>
            <a:r>
              <a:rPr lang="uk-UA" sz="6400" b="1" dirty="0">
                <a:latin typeface="Times New Roman" panose="02020603050405020304" pitchFamily="18" charset="0"/>
                <a:ea typeface="Calibri" panose="020F0502020204030204" pitchFamily="34" charset="0"/>
              </a:rPr>
              <a:t>Узагальнені результати виконання теми  за звітний рік:</a:t>
            </a:r>
            <a:endParaRPr lang="uk-UA" sz="6400" dirty="0">
              <a:latin typeface="Calibri" panose="020F0502020204030204" pitchFamily="34" charset="0"/>
              <a:ea typeface="Calibri" panose="020F0502020204030204" pitchFamily="34" charset="0"/>
            </a:endParaRPr>
          </a:p>
          <a:p>
            <a:pPr marL="0" marR="28575" indent="0" algn="just">
              <a:lnSpc>
                <a:spcPct val="120000"/>
              </a:lnSpc>
              <a:spcBef>
                <a:spcPts val="0"/>
              </a:spcBef>
              <a:buNone/>
            </a:pPr>
            <a:r>
              <a:rPr lang="uk-UA" sz="6400" i="1" dirty="0">
                <a:solidFill>
                  <a:srgbClr val="000000"/>
                </a:solidFill>
                <a:latin typeface="Times New Roman" panose="02020603050405020304" pitchFamily="18" charset="0"/>
                <a:ea typeface="Calibri" panose="020F0502020204030204" pitchFamily="34" charset="0"/>
              </a:rPr>
              <a:t>Здійснено</a:t>
            </a:r>
            <a:r>
              <a:rPr lang="uk-UA" sz="6400" dirty="0">
                <a:solidFill>
                  <a:srgbClr val="000000"/>
                </a:solidFill>
                <a:latin typeface="Times New Roman" panose="02020603050405020304" pitchFamily="18" charset="0"/>
                <a:ea typeface="Calibri" panose="020F0502020204030204" pitchFamily="34" charset="0"/>
              </a:rPr>
              <a:t> аналіз перспектив спортивного вдосконалення студентів Університету після перенесеного COVID-19; з’ясовано вплив використання різних засобів фізичного виховання на стан здоров’я та відновлення працездатності студентської молоді та кваліфікованих спортсменів. </a:t>
            </a:r>
          </a:p>
          <a:p>
            <a:pPr marL="0" marR="28575" indent="0" algn="just">
              <a:lnSpc>
                <a:spcPct val="120000"/>
              </a:lnSpc>
              <a:spcBef>
                <a:spcPts val="0"/>
              </a:spcBef>
              <a:buNone/>
            </a:pPr>
            <a:r>
              <a:rPr lang="uk-UA" sz="6400" i="1" dirty="0">
                <a:solidFill>
                  <a:srgbClr val="000000"/>
                </a:solidFill>
                <a:latin typeface="Times New Roman" panose="02020603050405020304" pitchFamily="18" charset="0"/>
                <a:ea typeface="Calibri" panose="020F0502020204030204" pitchFamily="34" charset="0"/>
              </a:rPr>
              <a:t>Проаналізовано</a:t>
            </a:r>
            <a:r>
              <a:rPr lang="uk-UA" sz="6400" dirty="0">
                <a:solidFill>
                  <a:srgbClr val="000000"/>
                </a:solidFill>
                <a:latin typeface="Times New Roman" panose="02020603050405020304" pitchFamily="18" charset="0"/>
                <a:ea typeface="Calibri" panose="020F0502020204030204" pitchFamily="34" charset="0"/>
              </a:rPr>
              <a:t> </a:t>
            </a:r>
            <a:r>
              <a:rPr lang="uk-UA" sz="6400" dirty="0" err="1">
                <a:solidFill>
                  <a:srgbClr val="000000"/>
                </a:solidFill>
                <a:latin typeface="Times New Roman" panose="02020603050405020304" pitchFamily="18" charset="0"/>
                <a:ea typeface="Calibri" panose="020F0502020204030204" pitchFamily="34" charset="0"/>
              </a:rPr>
              <a:t>психо</a:t>
            </a:r>
            <a:r>
              <a:rPr lang="uk-UA" sz="6400" dirty="0">
                <a:solidFill>
                  <a:srgbClr val="000000"/>
                </a:solidFill>
                <a:latin typeface="Times New Roman" panose="02020603050405020304" pitchFamily="18" charset="0"/>
                <a:ea typeface="Calibri" panose="020F0502020204030204" pitchFamily="34" charset="0"/>
              </a:rPr>
              <a:t>-фізіологічні особливості адаптації студентів до навчальної діяльності у закладах вищої  освіти. </a:t>
            </a:r>
            <a:r>
              <a:rPr lang="uk-UA" sz="6400" i="1" dirty="0">
                <a:solidFill>
                  <a:srgbClr val="000000"/>
                </a:solidFill>
                <a:latin typeface="Times New Roman" panose="02020603050405020304" pitchFamily="18" charset="0"/>
                <a:ea typeface="Calibri" panose="020F0502020204030204" pitchFamily="34" charset="0"/>
              </a:rPr>
              <a:t>Розкрито </a:t>
            </a:r>
            <a:r>
              <a:rPr lang="uk-UA" sz="6400" dirty="0">
                <a:solidFill>
                  <a:srgbClr val="000000"/>
                </a:solidFill>
                <a:latin typeface="Times New Roman" panose="02020603050405020304" pitchFamily="18" charset="0"/>
                <a:ea typeface="Calibri" panose="020F0502020204030204" pitchFamily="34" charset="0"/>
              </a:rPr>
              <a:t>роль вибору методів у формуванні фізичних якостей, а також оздоровчого та позитивного впливу на фізичний розвиток студентської молоді. Визначено особливості фізичного виховання в дошкільній освіті,  психологічну готовність батьків до навчання дітей у початковій школі НУШ. </a:t>
            </a:r>
          </a:p>
          <a:p>
            <a:pPr marL="0" marR="28575" indent="0" algn="just">
              <a:lnSpc>
                <a:spcPct val="120000"/>
              </a:lnSpc>
              <a:spcBef>
                <a:spcPts val="0"/>
              </a:spcBef>
              <a:buNone/>
            </a:pPr>
            <a:r>
              <a:rPr lang="uk-UA" sz="6400" i="1" dirty="0">
                <a:solidFill>
                  <a:srgbClr val="000000"/>
                </a:solidFill>
                <a:latin typeface="Times New Roman" panose="02020603050405020304" pitchFamily="18" charset="0"/>
                <a:ea typeface="Calibri" panose="020F0502020204030204" pitchFamily="34" charset="0"/>
              </a:rPr>
              <a:t>Висвітлено</a:t>
            </a:r>
            <a:r>
              <a:rPr lang="uk-UA" sz="6400" dirty="0">
                <a:solidFill>
                  <a:srgbClr val="000000"/>
                </a:solidFill>
                <a:latin typeface="Times New Roman" panose="02020603050405020304" pitchFamily="18" charset="0"/>
                <a:ea typeface="Calibri" panose="020F0502020204030204" pitchFamily="34" charset="0"/>
              </a:rPr>
              <a:t> шляхи набуття особистісно спрямованих </a:t>
            </a:r>
            <a:r>
              <a:rPr lang="uk-UA" sz="6400" dirty="0" err="1">
                <a:solidFill>
                  <a:srgbClr val="000000"/>
                </a:solidFill>
                <a:latin typeface="Times New Roman" panose="02020603050405020304" pitchFamily="18" charset="0"/>
                <a:ea typeface="Calibri" panose="020F0502020204030204" pitchFamily="34" charset="0"/>
              </a:rPr>
              <a:t>здоров’язбережувальних</a:t>
            </a:r>
            <a:r>
              <a:rPr lang="uk-UA" sz="6400" dirty="0">
                <a:solidFill>
                  <a:srgbClr val="000000"/>
                </a:solidFill>
                <a:latin typeface="Times New Roman" panose="02020603050405020304" pitchFamily="18" charset="0"/>
                <a:ea typeface="Calibri" panose="020F0502020204030204" pitchFamily="34" charset="0"/>
              </a:rPr>
              <a:t> </a:t>
            </a:r>
            <a:r>
              <a:rPr lang="uk-UA" sz="6400" dirty="0" err="1">
                <a:solidFill>
                  <a:srgbClr val="000000"/>
                </a:solidFill>
                <a:latin typeface="Times New Roman" panose="02020603050405020304" pitchFamily="18" charset="0"/>
                <a:ea typeface="Calibri" panose="020F0502020204030204" pitchFamily="34" charset="0"/>
              </a:rPr>
              <a:t>компетентностей</a:t>
            </a:r>
            <a:r>
              <a:rPr lang="uk-UA" sz="6400" dirty="0">
                <a:solidFill>
                  <a:srgbClr val="000000"/>
                </a:solidFill>
                <a:latin typeface="Times New Roman" panose="02020603050405020304" pitchFamily="18" charset="0"/>
                <a:ea typeface="Calibri" panose="020F0502020204030204" pitchFamily="34" charset="0"/>
              </a:rPr>
              <a:t> щодо ведення здорового способу життя здобувачів загальної середньої освіти. </a:t>
            </a:r>
            <a:endParaRPr lang="uk-UA" sz="6400" i="1" dirty="0">
              <a:solidFill>
                <a:srgbClr val="000000"/>
              </a:solidFill>
              <a:latin typeface="Times New Roman" panose="02020603050405020304" pitchFamily="18" charset="0"/>
              <a:ea typeface="Calibri" panose="020F0502020204030204" pitchFamily="34" charset="0"/>
            </a:endParaRPr>
          </a:p>
          <a:p>
            <a:pPr marL="0" marR="28575" indent="0" algn="just">
              <a:lnSpc>
                <a:spcPct val="120000"/>
              </a:lnSpc>
              <a:spcBef>
                <a:spcPts val="0"/>
              </a:spcBef>
              <a:buNone/>
            </a:pPr>
            <a:r>
              <a:rPr lang="uk-UA" sz="6400" b="1" dirty="0">
                <a:latin typeface="Times New Roman" panose="02020603050405020304" pitchFamily="18" charset="0"/>
                <a:ea typeface="Calibri" panose="020F0502020204030204" pitchFamily="34" charset="0"/>
              </a:rPr>
              <a:t>Опубліковано:</a:t>
            </a:r>
            <a:r>
              <a:rPr lang="uk-UA" sz="6400" dirty="0">
                <a:latin typeface="Times New Roman" panose="02020603050405020304" pitchFamily="18" charset="0"/>
                <a:ea typeface="Calibri" panose="020F0502020204030204" pitchFamily="34" charset="0"/>
              </a:rPr>
              <a:t> 3 колективні монографії, 16 статей у виданнях, які включені до міжнародних </a:t>
            </a:r>
            <a:r>
              <a:rPr lang="uk-UA" sz="6400" dirty="0" err="1">
                <a:latin typeface="Times New Roman" panose="02020603050405020304" pitchFamily="18" charset="0"/>
                <a:ea typeface="Calibri" panose="020F0502020204030204" pitchFamily="34" charset="0"/>
              </a:rPr>
              <a:t>наукометричних</a:t>
            </a:r>
            <a:r>
              <a:rPr lang="uk-UA" sz="6400" dirty="0">
                <a:latin typeface="Times New Roman" panose="02020603050405020304" pitchFamily="18" charset="0"/>
                <a:ea typeface="Calibri" panose="020F0502020204030204" pitchFamily="34" charset="0"/>
              </a:rPr>
              <a:t> баз даних </a:t>
            </a:r>
            <a:r>
              <a:rPr lang="uk-UA" sz="6400" dirty="0" err="1">
                <a:latin typeface="Times New Roman" panose="02020603050405020304" pitchFamily="18" charset="0"/>
                <a:ea typeface="Calibri" panose="020F0502020204030204" pitchFamily="34" charset="0"/>
              </a:rPr>
              <a:t>Web</a:t>
            </a:r>
            <a:r>
              <a:rPr lang="uk-UA" sz="6400" dirty="0">
                <a:latin typeface="Times New Roman" panose="02020603050405020304" pitchFamily="18" charset="0"/>
                <a:ea typeface="Calibri" panose="020F0502020204030204" pitchFamily="34" charset="0"/>
              </a:rPr>
              <a:t> </a:t>
            </a:r>
            <a:r>
              <a:rPr lang="uk-UA" sz="6400" dirty="0" err="1">
                <a:latin typeface="Times New Roman" panose="02020603050405020304" pitchFamily="18" charset="0"/>
                <a:ea typeface="Calibri" panose="020F0502020204030204" pitchFamily="34" charset="0"/>
              </a:rPr>
              <a:t>of</a:t>
            </a:r>
            <a:r>
              <a:rPr lang="uk-UA" sz="6400" dirty="0">
                <a:latin typeface="Times New Roman" panose="02020603050405020304" pitchFamily="18" charset="0"/>
                <a:ea typeface="Calibri" panose="020F0502020204030204" pitchFamily="34" charset="0"/>
              </a:rPr>
              <a:t> </a:t>
            </a:r>
            <a:r>
              <a:rPr lang="uk-UA" sz="6400" dirty="0" err="1">
                <a:latin typeface="Times New Roman" panose="02020603050405020304" pitchFamily="18" charset="0"/>
                <a:ea typeface="Calibri" panose="020F0502020204030204" pitchFamily="34" charset="0"/>
              </a:rPr>
              <a:t>Science</a:t>
            </a:r>
            <a:r>
              <a:rPr lang="uk-UA" sz="6400" dirty="0">
                <a:latin typeface="Times New Roman" panose="02020603050405020304" pitchFamily="18" charset="0"/>
                <a:ea typeface="Calibri" panose="020F0502020204030204" pitchFamily="34" charset="0"/>
              </a:rPr>
              <a:t>, </a:t>
            </a:r>
            <a:r>
              <a:rPr lang="uk-UA" sz="6400" dirty="0" err="1">
                <a:latin typeface="Times New Roman" panose="02020603050405020304" pitchFamily="18" charset="0"/>
                <a:ea typeface="Calibri" panose="020F0502020204030204" pitchFamily="34" charset="0"/>
              </a:rPr>
              <a:t>Scopus</a:t>
            </a:r>
            <a:r>
              <a:rPr lang="uk-UA" sz="6400" b="1" dirty="0">
                <a:latin typeface="Times New Roman" panose="02020603050405020304" pitchFamily="18" charset="0"/>
                <a:ea typeface="Calibri" panose="020F0502020204030204" pitchFamily="34" charset="0"/>
              </a:rPr>
              <a:t> </a:t>
            </a:r>
            <a:r>
              <a:rPr lang="uk-UA" sz="6400" dirty="0">
                <a:latin typeface="Times New Roman" panose="02020603050405020304" pitchFamily="18" charset="0"/>
                <a:ea typeface="Calibri" panose="020F0502020204030204" pitchFamily="34" charset="0"/>
              </a:rPr>
              <a:t>та інших – </a:t>
            </a:r>
            <a:r>
              <a:rPr lang="uk-UA" sz="6400" dirty="0" err="1">
                <a:latin typeface="Times New Roman" panose="02020603050405020304" pitchFamily="18" charset="0"/>
                <a:ea typeface="Calibri" panose="020F0502020204030204" pitchFamily="34" charset="0"/>
              </a:rPr>
              <a:t>Index</a:t>
            </a:r>
            <a:r>
              <a:rPr lang="uk-UA" sz="6400" dirty="0">
                <a:latin typeface="Times New Roman" panose="02020603050405020304" pitchFamily="18" charset="0"/>
                <a:ea typeface="Calibri" panose="020F0502020204030204" pitchFamily="34" charset="0"/>
              </a:rPr>
              <a:t> </a:t>
            </a:r>
            <a:r>
              <a:rPr lang="uk-UA" sz="6400" dirty="0" err="1">
                <a:latin typeface="Times New Roman" panose="02020603050405020304" pitchFamily="18" charset="0"/>
                <a:ea typeface="Calibri" panose="020F0502020204030204" pitchFamily="34" charset="0"/>
              </a:rPr>
              <a:t>Copernicus</a:t>
            </a:r>
            <a:r>
              <a:rPr lang="uk-UA" sz="6400" dirty="0">
                <a:latin typeface="Times New Roman" panose="02020603050405020304" pitchFamily="18" charset="0"/>
                <a:ea typeface="Calibri" panose="020F0502020204030204" pitchFamily="34" charset="0"/>
              </a:rPr>
              <a:t>, 11 статей у фахових виданнях України, 36 статей в інших виданнях України, 86 тез доповідей на конференціях, з них – 26 міжнародних.</a:t>
            </a:r>
            <a:endParaRPr lang="uk-UA" sz="6400" dirty="0">
              <a:latin typeface="Calibri" panose="020F0502020204030204" pitchFamily="34" charset="0"/>
              <a:ea typeface="Calibri" panose="020F0502020204030204" pitchFamily="34" charset="0"/>
            </a:endParaRPr>
          </a:p>
          <a:p>
            <a:pPr marL="0" indent="0" algn="just">
              <a:buNone/>
            </a:pPr>
            <a:endParaRPr lang="uk-UA" dirty="0"/>
          </a:p>
          <a:p>
            <a:pPr marL="0" indent="0">
              <a:buNone/>
            </a:pPr>
            <a:endParaRPr lang="uk-UA" dirty="0"/>
          </a:p>
          <a:p>
            <a:pPr marL="0" indent="0">
              <a:buNone/>
            </a:pPr>
            <a:endParaRPr lang="uk-UA" sz="3400" b="1" dirty="0"/>
          </a:p>
        </p:txBody>
      </p:sp>
    </p:spTree>
    <p:extLst>
      <p:ext uri="{BB962C8B-B14F-4D97-AF65-F5344CB8AC3E}">
        <p14:creationId xmlns:p14="http://schemas.microsoft.com/office/powerpoint/2010/main" val="1396235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BB9BA7-8A12-4C0E-AA41-FD27E2FF4AEE}"/>
              </a:ext>
            </a:extLst>
          </p:cNvPr>
          <p:cNvSpPr>
            <a:spLocks noGrp="1"/>
          </p:cNvSpPr>
          <p:nvPr>
            <p:ph type="title"/>
          </p:nvPr>
        </p:nvSpPr>
        <p:spPr/>
        <p:txBody>
          <a:bodyPr/>
          <a:lstStyle/>
          <a:p>
            <a:r>
              <a:rPr lang="uk-UA" dirty="0"/>
              <a:t>         Підготовка кадрів  вищої кваліфікації </a:t>
            </a:r>
          </a:p>
        </p:txBody>
      </p:sp>
      <p:graphicFrame>
        <p:nvGraphicFramePr>
          <p:cNvPr id="3" name="Діаграма 2">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2217464040"/>
              </p:ext>
            </p:extLst>
          </p:nvPr>
        </p:nvGraphicFramePr>
        <p:xfrm>
          <a:off x="1415480" y="1628800"/>
          <a:ext cx="9073008" cy="4536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502184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сность">
  <a:themeElements>
    <a:clrScheme name="Ясность">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Классическая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Ясность">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Офіс">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Офіс">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Офіс">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Офіс">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Офіс">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Офіс">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Офіс">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Офіс">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Clarity</Template>
  <TotalTime>6255</TotalTime>
  <Words>2789</Words>
  <Application>Microsoft Office PowerPoint</Application>
  <PresentationFormat>Широкий екран</PresentationFormat>
  <Paragraphs>270</Paragraphs>
  <Slides>59</Slides>
  <Notes>34</Notes>
  <HiddenSlides>0</HiddenSlides>
  <MMClips>1</MMClips>
  <ScaleCrop>false</ScaleCrop>
  <HeadingPairs>
    <vt:vector size="8" baseType="variant">
      <vt:variant>
        <vt:lpstr>Використані шрифти</vt:lpstr>
      </vt:variant>
      <vt:variant>
        <vt:i4>7</vt:i4>
      </vt:variant>
      <vt:variant>
        <vt:lpstr>Тема</vt:lpstr>
      </vt:variant>
      <vt:variant>
        <vt:i4>1</vt:i4>
      </vt:variant>
      <vt:variant>
        <vt:lpstr>Вбудовані сервери OLE</vt:lpstr>
      </vt:variant>
      <vt:variant>
        <vt:i4>1</vt:i4>
      </vt:variant>
      <vt:variant>
        <vt:lpstr>Заголовки слайдів</vt:lpstr>
      </vt:variant>
      <vt:variant>
        <vt:i4>59</vt:i4>
      </vt:variant>
    </vt:vector>
  </HeadingPairs>
  <TitlesOfParts>
    <vt:vector size="68" baseType="lpstr">
      <vt:lpstr>NSimSun</vt:lpstr>
      <vt:lpstr>Arial</vt:lpstr>
      <vt:lpstr>Calibri</vt:lpstr>
      <vt:lpstr>Google Sans</vt:lpstr>
      <vt:lpstr>Liberation Serif</vt:lpstr>
      <vt:lpstr>Times New Roman</vt:lpstr>
      <vt:lpstr>Wingdings</vt:lpstr>
      <vt:lpstr>Ясность</vt:lpstr>
      <vt:lpstr>Adobe Acrobat Document</vt:lpstr>
      <vt:lpstr>                </vt:lpstr>
      <vt:lpstr>        Факультет педагогічної освіти: Загальна характеристика </vt:lpstr>
      <vt:lpstr>Наукова робота: Теми, які виконуються в межах робочого часу викладачів          </vt:lpstr>
      <vt:lpstr>Наукова робота: Теми, які виконуються в межах робочого часу викладачів          </vt:lpstr>
      <vt:lpstr>НАУКОВА РОБОТА: ТЕМИ, ЯКІ ВИКОНУЮТЬСЯ В МЕЖАХ РОБОЧОГО ЧАСУ ВИКЛАДАЧІВ          </vt:lpstr>
      <vt:lpstr>НАУКОВА РОБОТА: ТЕМИ, ЯКІ ВИКОНУЮТЬСЯ В МЕЖАХ РОБОЧОГО ЧАСУ ВИКЛАДАЧІВ          </vt:lpstr>
      <vt:lpstr>НАУКОВА РОБОТА: ТЕМИ, ЯКІ ВИКОНУЮТЬСЯ В МЕЖАХ РОБОЧОГО ЧАСУ ВИКЛАДАЧІВ           </vt:lpstr>
      <vt:lpstr>НАУКОВА РОБОТА: ТЕМИ, ЯКІ ВИКОНУЮТЬСЯ В МЕЖАХ РОБОЧОГО ЧАСУ ВИКЛАДАЧІВ          </vt:lpstr>
      <vt:lpstr>         Підготовка кадрів  вищої кваліфікації </vt:lpstr>
      <vt:lpstr>ЗАХИСТИ   ДИСЕРТАЦІЙ  НА ЗДОБУТТЯ НАУКОВОГО СТУПЕНЯ  КАНДИДАТА ПЕДАГОГІЧНИХ НАУК</vt:lpstr>
      <vt:lpstr>Презентація PowerPoint</vt:lpstr>
      <vt:lpstr>                      ПІДГОТОВКА КАДРІВ ВИЩОЇ КВАЛІФІКАЦІЇ </vt:lpstr>
      <vt:lpstr>   Публікації: монографії, підручники, навчальні посібники</vt:lpstr>
      <vt:lpstr>Презентація PowerPoint</vt:lpstr>
      <vt:lpstr>Презентація PowerPoint</vt:lpstr>
      <vt:lpstr>Презентація PowerPoint</vt:lpstr>
      <vt:lpstr>                  Публікації: наукові статті </vt:lpstr>
      <vt:lpstr>Презентація PowerPoint</vt:lpstr>
      <vt:lpstr>            Науково-навчальні лабораторії </vt:lpstr>
      <vt:lpstr>                        Міжнародна співпраця </vt:lpstr>
      <vt:lpstr>Міжнародна співпраця </vt:lpstr>
      <vt:lpstr>                        Міжнародна співпраця </vt:lpstr>
      <vt:lpstr>                        Міжнародна співпраця </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Міжнародні та всеукраїнські наукові конференції</vt:lpstr>
      <vt:lpstr>Міжнародні та всеукраїнські наукові конференції</vt:lpstr>
      <vt:lpstr>Міжнародні та всеукраїнські наукові конференції</vt:lpstr>
      <vt:lpstr>Міжнародні та всеукраїнські наукові конференції</vt:lpstr>
      <vt:lpstr>Студентська наукова робота</vt:lpstr>
      <vt:lpstr>Презентація PowerPoint</vt:lpstr>
      <vt:lpstr> Студентські наукові конференції</vt:lpstr>
      <vt:lpstr> Наукове товариство студентів, аспірантів, молодих вчених </vt:lpstr>
      <vt:lpstr>Студенти ФПО – переможці   Першого етапу  Всеукраїнського конкурсу  студентських наукових робіт  -   24  </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Студенти ФПО – учасники  міжнародної програми академічних обмінів Еразмус +</vt:lpstr>
      <vt:lpstr>Презентація PowerPoint</vt:lpstr>
    </vt:vector>
  </TitlesOfParts>
  <Company>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LNU</cp:lastModifiedBy>
  <cp:revision>567</cp:revision>
  <cp:lastPrinted>2021-12-14T14:43:48Z</cp:lastPrinted>
  <dcterms:created xsi:type="dcterms:W3CDTF">2012-06-24T18:00:38Z</dcterms:created>
  <dcterms:modified xsi:type="dcterms:W3CDTF">2023-12-11T14:15:46Z</dcterms:modified>
</cp:coreProperties>
</file>