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notesMasterIdLst>
    <p:notesMasterId r:id="rId44"/>
  </p:notesMasterIdLst>
  <p:sldIdLst>
    <p:sldId id="308" r:id="rId2"/>
    <p:sldId id="644" r:id="rId3"/>
    <p:sldId id="643" r:id="rId4"/>
    <p:sldId id="642" r:id="rId5"/>
    <p:sldId id="641" r:id="rId6"/>
    <p:sldId id="640" r:id="rId7"/>
    <p:sldId id="638" r:id="rId8"/>
    <p:sldId id="639" r:id="rId9"/>
    <p:sldId id="600" r:id="rId10"/>
    <p:sldId id="582" r:id="rId11"/>
    <p:sldId id="562" r:id="rId12"/>
    <p:sldId id="599" r:id="rId13"/>
    <p:sldId id="652" r:id="rId14"/>
    <p:sldId id="653" r:id="rId15"/>
    <p:sldId id="659" r:id="rId16"/>
    <p:sldId id="660" r:id="rId17"/>
    <p:sldId id="655" r:id="rId18"/>
    <p:sldId id="654" r:id="rId19"/>
    <p:sldId id="598" r:id="rId20"/>
    <p:sldId id="656" r:id="rId21"/>
    <p:sldId id="557" r:id="rId22"/>
    <p:sldId id="628" r:id="rId23"/>
    <p:sldId id="576" r:id="rId24"/>
    <p:sldId id="657" r:id="rId25"/>
    <p:sldId id="658" r:id="rId26"/>
    <p:sldId id="589" r:id="rId27"/>
    <p:sldId id="629" r:id="rId28"/>
    <p:sldId id="636" r:id="rId29"/>
    <p:sldId id="633" r:id="rId30"/>
    <p:sldId id="586" r:id="rId31"/>
    <p:sldId id="587" r:id="rId32"/>
    <p:sldId id="616" r:id="rId33"/>
    <p:sldId id="634" r:id="rId34"/>
    <p:sldId id="554" r:id="rId35"/>
    <p:sldId id="559" r:id="rId36"/>
    <p:sldId id="571" r:id="rId37"/>
    <p:sldId id="551" r:id="rId38"/>
    <p:sldId id="601" r:id="rId39"/>
    <p:sldId id="637" r:id="rId40"/>
    <p:sldId id="605" r:id="rId41"/>
    <p:sldId id="577" r:id="rId42"/>
    <p:sldId id="282" r:id="rId43"/>
  </p:sldIdLst>
  <p:sldSz cx="12192000" cy="6858000"/>
  <p:notesSz cx="6797675" cy="992822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CE4F124-E004-4BA6-BB7D-EF7A97F431E8}">
          <p14:sldIdLst>
            <p14:sldId id="308"/>
            <p14:sldId id="644"/>
            <p14:sldId id="643"/>
            <p14:sldId id="642"/>
            <p14:sldId id="641"/>
            <p14:sldId id="640"/>
            <p14:sldId id="638"/>
            <p14:sldId id="639"/>
          </p14:sldIdLst>
        </p14:section>
        <p14:section name="Раздел без заголовка" id="{AB75FA38-B650-4F19-8265-555E9C4416E3}">
          <p14:sldIdLst>
            <p14:sldId id="600"/>
            <p14:sldId id="582"/>
            <p14:sldId id="562"/>
            <p14:sldId id="599"/>
            <p14:sldId id="652"/>
            <p14:sldId id="653"/>
            <p14:sldId id="659"/>
            <p14:sldId id="660"/>
            <p14:sldId id="655"/>
            <p14:sldId id="654"/>
            <p14:sldId id="598"/>
            <p14:sldId id="656"/>
            <p14:sldId id="557"/>
            <p14:sldId id="628"/>
            <p14:sldId id="576"/>
            <p14:sldId id="657"/>
            <p14:sldId id="658"/>
            <p14:sldId id="589"/>
            <p14:sldId id="629"/>
            <p14:sldId id="636"/>
            <p14:sldId id="633"/>
            <p14:sldId id="586"/>
            <p14:sldId id="587"/>
            <p14:sldId id="616"/>
            <p14:sldId id="634"/>
            <p14:sldId id="554"/>
            <p14:sldId id="559"/>
            <p14:sldId id="571"/>
            <p14:sldId id="551"/>
            <p14:sldId id="601"/>
            <p14:sldId id="637"/>
            <p14:sldId id="605"/>
            <p14:sldId id="577"/>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о  Герцюк" initials="ДГ" lastIdx="4" clrIdx="0">
    <p:extLst>
      <p:ext uri="{19B8F6BF-5375-455C-9EA6-DF929625EA0E}">
        <p15:presenceInfo xmlns:p15="http://schemas.microsoft.com/office/powerpoint/2012/main" userId="Дмитро  Герцю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61035" autoAdjust="0"/>
  </p:normalViewPr>
  <p:slideViewPr>
    <p:cSldViewPr>
      <p:cViewPr varScale="1">
        <p:scale>
          <a:sx n="74" d="100"/>
          <a:sy n="74" d="100"/>
        </p:scale>
        <p:origin x="1602" y="54"/>
      </p:cViewPr>
      <p:guideLst>
        <p:guide orient="horz" pos="2160"/>
        <p:guide pos="384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Desktop\&#1047;&#1074;&#1110;&#1092;&#1090;%20&#1060;&#1055;&#1054;%20&#1085;&#1072;%20&#1042;&#1095;&#1077;&#1085;&#1075;&#1110;&#1081;%20&#1088;&#1072;&#1076;&#1110;\&#1044;&#1110;&#1072;&#1075;&#1088;&#1072;&#1084;&#1080;%20&#1076;&#1083;&#1103;%20&#1079;&#1074;&#1110;&#1090;&#1091;%202023.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er\Desktop\&#1047;&#1074;&#1110;&#1092;&#1090;%20&#1060;&#1055;&#1054;%20&#1085;&#1072;%20&#1042;&#1095;&#1077;&#1085;&#1075;&#1110;&#1081;%20&#1088;&#1072;&#1076;&#1110;\&#1044;&#1110;&#1072;&#1075;&#1088;&#1072;&#1084;&#1080;%20&#1076;&#1083;&#1103;%20&#1079;&#1074;&#1110;&#1090;&#1091;%202023.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er\Desktop\&#1047;&#1074;&#1110;&#1092;&#1090;%20&#1060;&#1055;&#1054;%20&#1085;&#1072;%20&#1042;&#1095;&#1077;&#1085;&#1075;&#1110;&#1081;%20&#1088;&#1072;&#1076;&#1110;\&#1044;&#1110;&#1072;&#1075;&#1088;&#1072;&#1084;&#1080;%20&#1076;&#1083;&#1103;%20&#1079;&#1074;&#1110;&#1090;&#1091;%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Аркуш1!$A$36</c:f>
              <c:strCache>
                <c:ptCount val="1"/>
                <c:pt idx="0">
                  <c:v>захист докторських дисертацій</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Аркуш1!$B$35:$D$35</c:f>
              <c:numCache>
                <c:formatCode>General</c:formatCode>
                <c:ptCount val="3"/>
                <c:pt idx="0">
                  <c:v>2021</c:v>
                </c:pt>
                <c:pt idx="1">
                  <c:v>2022</c:v>
                </c:pt>
                <c:pt idx="2">
                  <c:v>2023</c:v>
                </c:pt>
              </c:numCache>
            </c:numRef>
          </c:cat>
          <c:val>
            <c:numRef>
              <c:f>Аркуш1!$B$36:$D$36</c:f>
              <c:numCache>
                <c:formatCode>General</c:formatCode>
                <c:ptCount val="3"/>
                <c:pt idx="0">
                  <c:v>5</c:v>
                </c:pt>
                <c:pt idx="1">
                  <c:v>0</c:v>
                </c:pt>
                <c:pt idx="2">
                  <c:v>0</c:v>
                </c:pt>
              </c:numCache>
            </c:numRef>
          </c:val>
          <c:extLst>
            <c:ext xmlns:c16="http://schemas.microsoft.com/office/drawing/2014/chart" uri="{C3380CC4-5D6E-409C-BE32-E72D297353CC}">
              <c16:uniqueId val="{00000000-D32A-46C8-8BC6-C64EA5C60DAA}"/>
            </c:ext>
          </c:extLst>
        </c:ser>
        <c:ser>
          <c:idx val="1"/>
          <c:order val="1"/>
          <c:tx>
            <c:strRef>
              <c:f>Аркуш1!$A$37</c:f>
              <c:strCache>
                <c:ptCount val="1"/>
                <c:pt idx="0">
                  <c:v>з них випускниками докторантури</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numRef>
              <c:f>Аркуш1!$B$35:$D$35</c:f>
              <c:numCache>
                <c:formatCode>General</c:formatCode>
                <c:ptCount val="3"/>
                <c:pt idx="0">
                  <c:v>2021</c:v>
                </c:pt>
                <c:pt idx="1">
                  <c:v>2022</c:v>
                </c:pt>
                <c:pt idx="2">
                  <c:v>2023</c:v>
                </c:pt>
              </c:numCache>
            </c:numRef>
          </c:cat>
          <c:val>
            <c:numRef>
              <c:f>Аркуш1!$B$37:$D$37</c:f>
              <c:numCache>
                <c:formatCode>General</c:formatCode>
                <c:ptCount val="3"/>
                <c:pt idx="0">
                  <c:v>0</c:v>
                </c:pt>
                <c:pt idx="1">
                  <c:v>0</c:v>
                </c:pt>
                <c:pt idx="2">
                  <c:v>0</c:v>
                </c:pt>
              </c:numCache>
            </c:numRef>
          </c:val>
          <c:extLst>
            <c:ext xmlns:c16="http://schemas.microsoft.com/office/drawing/2014/chart" uri="{C3380CC4-5D6E-409C-BE32-E72D297353CC}">
              <c16:uniqueId val="{00000001-D32A-46C8-8BC6-C64EA5C60DAA}"/>
            </c:ext>
          </c:extLst>
        </c:ser>
        <c:ser>
          <c:idx val="2"/>
          <c:order val="2"/>
          <c:tx>
            <c:strRef>
              <c:f>Аркуш1!$A$38</c:f>
              <c:strCache>
                <c:ptCount val="1"/>
                <c:pt idx="0">
                  <c:v>захист кандидатських дисертацій</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Аркуш1!$B$35:$D$35</c:f>
              <c:numCache>
                <c:formatCode>General</c:formatCode>
                <c:ptCount val="3"/>
                <c:pt idx="0">
                  <c:v>2021</c:v>
                </c:pt>
                <c:pt idx="1">
                  <c:v>2022</c:v>
                </c:pt>
                <c:pt idx="2">
                  <c:v>2023</c:v>
                </c:pt>
              </c:numCache>
            </c:numRef>
          </c:cat>
          <c:val>
            <c:numRef>
              <c:f>Аркуш1!$B$38:$D$38</c:f>
              <c:numCache>
                <c:formatCode>General</c:formatCode>
                <c:ptCount val="3"/>
                <c:pt idx="0">
                  <c:v>5</c:v>
                </c:pt>
                <c:pt idx="1">
                  <c:v>5</c:v>
                </c:pt>
                <c:pt idx="2">
                  <c:v>1</c:v>
                </c:pt>
              </c:numCache>
            </c:numRef>
          </c:val>
          <c:extLst>
            <c:ext xmlns:c16="http://schemas.microsoft.com/office/drawing/2014/chart" uri="{C3380CC4-5D6E-409C-BE32-E72D297353CC}">
              <c16:uniqueId val="{00000002-D32A-46C8-8BC6-C64EA5C60DAA}"/>
            </c:ext>
          </c:extLst>
        </c:ser>
        <c:ser>
          <c:idx val="3"/>
          <c:order val="3"/>
          <c:tx>
            <c:strRef>
              <c:f>Аркуш1!$A$39</c:f>
              <c:strCache>
                <c:ptCount val="1"/>
                <c:pt idx="0">
                  <c:v>з них випускниками аспірантури</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Аркуш1!$B$35:$D$35</c:f>
              <c:numCache>
                <c:formatCode>General</c:formatCode>
                <c:ptCount val="3"/>
                <c:pt idx="0">
                  <c:v>2021</c:v>
                </c:pt>
                <c:pt idx="1">
                  <c:v>2022</c:v>
                </c:pt>
                <c:pt idx="2">
                  <c:v>2023</c:v>
                </c:pt>
              </c:numCache>
            </c:numRef>
          </c:cat>
          <c:val>
            <c:numRef>
              <c:f>Аркуш1!$B$39:$D$39</c:f>
              <c:numCache>
                <c:formatCode>General</c:formatCode>
                <c:ptCount val="3"/>
                <c:pt idx="0">
                  <c:v>1</c:v>
                </c:pt>
                <c:pt idx="1">
                  <c:v>3</c:v>
                </c:pt>
                <c:pt idx="2">
                  <c:v>0</c:v>
                </c:pt>
              </c:numCache>
            </c:numRef>
          </c:val>
          <c:extLst>
            <c:ext xmlns:c16="http://schemas.microsoft.com/office/drawing/2014/chart" uri="{C3380CC4-5D6E-409C-BE32-E72D297353CC}">
              <c16:uniqueId val="{00000003-D32A-46C8-8BC6-C64EA5C60DAA}"/>
            </c:ext>
          </c:extLst>
        </c:ser>
        <c:dLbls>
          <c:showLegendKey val="0"/>
          <c:showVal val="0"/>
          <c:showCatName val="0"/>
          <c:showSerName val="0"/>
          <c:showPercent val="0"/>
          <c:showBubbleSize val="0"/>
        </c:dLbls>
        <c:gapWidth val="65"/>
        <c:shape val="box"/>
        <c:axId val="116123136"/>
        <c:axId val="116124672"/>
        <c:axId val="0"/>
      </c:bar3DChart>
      <c:catAx>
        <c:axId val="116123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uk-UA"/>
          </a:p>
        </c:txPr>
        <c:crossAx val="116124672"/>
        <c:crosses val="autoZero"/>
        <c:auto val="1"/>
        <c:lblAlgn val="ctr"/>
        <c:lblOffset val="100"/>
        <c:noMultiLvlLbl val="0"/>
      </c:catAx>
      <c:valAx>
        <c:axId val="11612467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crossAx val="116123136"/>
        <c:crosses val="autoZero"/>
        <c:crossBetween val="between"/>
      </c:valAx>
      <c:spPr>
        <a:noFill/>
        <a:ln>
          <a:noFill/>
        </a:ln>
        <a:effectLst/>
      </c:spPr>
    </c:plotArea>
    <c:legend>
      <c:legendPos val="r"/>
      <c:layout>
        <c:manualLayout>
          <c:xMode val="edge"/>
          <c:yMode val="edge"/>
          <c:x val="0.69260403814780813"/>
          <c:y val="0.28137426541922672"/>
          <c:w val="0.29625684865424307"/>
          <c:h val="0.380603722247622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Аркуш1!$A$2</c:f>
              <c:strCache>
                <c:ptCount val="1"/>
                <c:pt idx="0">
                  <c:v>монографії</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Аркуш1!$B$1:$D$1</c:f>
              <c:numCache>
                <c:formatCode>General</c:formatCode>
                <c:ptCount val="3"/>
                <c:pt idx="0">
                  <c:v>2021</c:v>
                </c:pt>
                <c:pt idx="1">
                  <c:v>2022</c:v>
                </c:pt>
                <c:pt idx="2">
                  <c:v>2023</c:v>
                </c:pt>
              </c:numCache>
            </c:numRef>
          </c:cat>
          <c:val>
            <c:numRef>
              <c:f>Аркуш1!$B$2:$D$2</c:f>
              <c:numCache>
                <c:formatCode>General</c:formatCode>
                <c:ptCount val="3"/>
                <c:pt idx="0">
                  <c:v>6</c:v>
                </c:pt>
                <c:pt idx="1">
                  <c:v>10</c:v>
                </c:pt>
                <c:pt idx="2">
                  <c:v>6</c:v>
                </c:pt>
              </c:numCache>
            </c:numRef>
          </c:val>
          <c:extLst>
            <c:ext xmlns:c16="http://schemas.microsoft.com/office/drawing/2014/chart" uri="{C3380CC4-5D6E-409C-BE32-E72D297353CC}">
              <c16:uniqueId val="{00000000-ADD2-47A8-9AF1-F0CE3EE65E80}"/>
            </c:ext>
          </c:extLst>
        </c:ser>
        <c:ser>
          <c:idx val="1"/>
          <c:order val="1"/>
          <c:tx>
            <c:strRef>
              <c:f>Аркуш1!$A$3</c:f>
              <c:strCache>
                <c:ptCount val="1"/>
                <c:pt idx="0">
                  <c:v>підручники</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Аркуш1!$B$1:$D$1</c:f>
              <c:numCache>
                <c:formatCode>General</c:formatCode>
                <c:ptCount val="3"/>
                <c:pt idx="0">
                  <c:v>2021</c:v>
                </c:pt>
                <c:pt idx="1">
                  <c:v>2022</c:v>
                </c:pt>
                <c:pt idx="2">
                  <c:v>2023</c:v>
                </c:pt>
              </c:numCache>
            </c:numRef>
          </c:cat>
          <c:val>
            <c:numRef>
              <c:f>Аркуш1!$B$3:$D$3</c:f>
              <c:numCache>
                <c:formatCode>General</c:formatCode>
                <c:ptCount val="3"/>
                <c:pt idx="0">
                  <c:v>0</c:v>
                </c:pt>
                <c:pt idx="1">
                  <c:v>0</c:v>
                </c:pt>
                <c:pt idx="2">
                  <c:v>1</c:v>
                </c:pt>
              </c:numCache>
            </c:numRef>
          </c:val>
          <c:extLst>
            <c:ext xmlns:c16="http://schemas.microsoft.com/office/drawing/2014/chart" uri="{C3380CC4-5D6E-409C-BE32-E72D297353CC}">
              <c16:uniqueId val="{00000001-ADD2-47A8-9AF1-F0CE3EE65E80}"/>
            </c:ext>
          </c:extLst>
        </c:ser>
        <c:ser>
          <c:idx val="2"/>
          <c:order val="2"/>
          <c:tx>
            <c:strRef>
              <c:f>Аркуш1!$A$4</c:f>
              <c:strCache>
                <c:ptCount val="1"/>
                <c:pt idx="0">
                  <c:v>навчальні посібники</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Аркуш1!$B$1:$D$1</c:f>
              <c:numCache>
                <c:formatCode>General</c:formatCode>
                <c:ptCount val="3"/>
                <c:pt idx="0">
                  <c:v>2021</c:v>
                </c:pt>
                <c:pt idx="1">
                  <c:v>2022</c:v>
                </c:pt>
                <c:pt idx="2">
                  <c:v>2023</c:v>
                </c:pt>
              </c:numCache>
            </c:numRef>
          </c:cat>
          <c:val>
            <c:numRef>
              <c:f>Аркуш1!$B$4:$D$4</c:f>
              <c:numCache>
                <c:formatCode>General</c:formatCode>
                <c:ptCount val="3"/>
                <c:pt idx="0">
                  <c:v>6</c:v>
                </c:pt>
                <c:pt idx="1">
                  <c:v>3</c:v>
                </c:pt>
                <c:pt idx="2">
                  <c:v>12</c:v>
                </c:pt>
              </c:numCache>
            </c:numRef>
          </c:val>
          <c:extLst>
            <c:ext xmlns:c16="http://schemas.microsoft.com/office/drawing/2014/chart" uri="{C3380CC4-5D6E-409C-BE32-E72D297353CC}">
              <c16:uniqueId val="{00000002-ADD2-47A8-9AF1-F0CE3EE65E80}"/>
            </c:ext>
          </c:extLst>
        </c:ser>
        <c:dLbls>
          <c:showLegendKey val="0"/>
          <c:showVal val="0"/>
          <c:showCatName val="0"/>
          <c:showSerName val="0"/>
          <c:showPercent val="0"/>
          <c:showBubbleSize val="0"/>
        </c:dLbls>
        <c:gapWidth val="65"/>
        <c:shape val="box"/>
        <c:axId val="115852800"/>
        <c:axId val="115854336"/>
        <c:axId val="0"/>
      </c:bar3DChart>
      <c:catAx>
        <c:axId val="115852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uk-UA"/>
          </a:p>
        </c:txPr>
        <c:crossAx val="115854336"/>
        <c:crossesAt val="0"/>
        <c:auto val="1"/>
        <c:lblAlgn val="ctr"/>
        <c:lblOffset val="100"/>
        <c:noMultiLvlLbl val="0"/>
      </c:catAx>
      <c:valAx>
        <c:axId val="11585433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crossAx val="115852800"/>
        <c:crosses val="autoZero"/>
        <c:crossBetween val="between"/>
      </c:valAx>
      <c:spPr>
        <a:noFill/>
        <a:ln>
          <a:noFill/>
        </a:ln>
        <a:effectLst/>
      </c:spPr>
    </c:plotArea>
    <c:legend>
      <c:legendPos val="r"/>
      <c:layout>
        <c:manualLayout>
          <c:xMode val="edge"/>
          <c:yMode val="edge"/>
          <c:x val="0.8203493108862151"/>
          <c:y val="0.31018105867799795"/>
          <c:w val="0.17144746621607074"/>
          <c:h val="0.25899103629208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Аркуш1!$A$19</c:f>
              <c:strCache>
                <c:ptCount val="1"/>
                <c:pt idx="0">
                  <c:v>у виданнях, які включені до міжнародних наукометричних баз даних Web of Science, Scopus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Аркуш1!$B$18:$D$18</c:f>
              <c:numCache>
                <c:formatCode>General</c:formatCode>
                <c:ptCount val="3"/>
                <c:pt idx="0">
                  <c:v>2021</c:v>
                </c:pt>
                <c:pt idx="1">
                  <c:v>2022</c:v>
                </c:pt>
                <c:pt idx="2">
                  <c:v>2023</c:v>
                </c:pt>
              </c:numCache>
            </c:numRef>
          </c:cat>
          <c:val>
            <c:numRef>
              <c:f>Аркуш1!$B$19:$D$19</c:f>
              <c:numCache>
                <c:formatCode>General</c:formatCode>
                <c:ptCount val="3"/>
                <c:pt idx="0">
                  <c:v>8</c:v>
                </c:pt>
                <c:pt idx="1">
                  <c:v>31</c:v>
                </c:pt>
                <c:pt idx="2">
                  <c:v>22</c:v>
                </c:pt>
              </c:numCache>
            </c:numRef>
          </c:val>
          <c:extLst>
            <c:ext xmlns:c16="http://schemas.microsoft.com/office/drawing/2014/chart" uri="{C3380CC4-5D6E-409C-BE32-E72D297353CC}">
              <c16:uniqueId val="{00000000-69DB-4F6A-A716-5C82B366E4DA}"/>
            </c:ext>
          </c:extLst>
        </c:ser>
        <c:ser>
          <c:idx val="1"/>
          <c:order val="1"/>
          <c:tx>
            <c:strRef>
              <c:f>Аркуш1!$A$20</c:f>
              <c:strCache>
                <c:ptCount val="1"/>
                <c:pt idx="0">
                  <c:v>в інших виданнях, які входять у науковометричні бази ( Index Copernicus)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Аркуш1!$B$18:$D$18</c:f>
              <c:numCache>
                <c:formatCode>General</c:formatCode>
                <c:ptCount val="3"/>
                <c:pt idx="0">
                  <c:v>2021</c:v>
                </c:pt>
                <c:pt idx="1">
                  <c:v>2022</c:v>
                </c:pt>
                <c:pt idx="2">
                  <c:v>2023</c:v>
                </c:pt>
              </c:numCache>
            </c:numRef>
          </c:cat>
          <c:val>
            <c:numRef>
              <c:f>Аркуш1!$B$20:$D$20</c:f>
              <c:numCache>
                <c:formatCode>General</c:formatCode>
                <c:ptCount val="3"/>
                <c:pt idx="0">
                  <c:v>51</c:v>
                </c:pt>
                <c:pt idx="1">
                  <c:v>26</c:v>
                </c:pt>
                <c:pt idx="2">
                  <c:v>46</c:v>
                </c:pt>
              </c:numCache>
            </c:numRef>
          </c:val>
          <c:extLst>
            <c:ext xmlns:c16="http://schemas.microsoft.com/office/drawing/2014/chart" uri="{C3380CC4-5D6E-409C-BE32-E72D297353CC}">
              <c16:uniqueId val="{00000001-69DB-4F6A-A716-5C82B366E4DA}"/>
            </c:ext>
          </c:extLst>
        </c:ser>
        <c:ser>
          <c:idx val="2"/>
          <c:order val="2"/>
          <c:tx>
            <c:strRef>
              <c:f>Аркуш1!$A$21</c:f>
              <c:strCache>
                <c:ptCount val="1"/>
                <c:pt idx="0">
                  <c:v>у фахових виданнях України</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Аркуш1!$B$18:$D$18</c:f>
              <c:numCache>
                <c:formatCode>General</c:formatCode>
                <c:ptCount val="3"/>
                <c:pt idx="0">
                  <c:v>2021</c:v>
                </c:pt>
                <c:pt idx="1">
                  <c:v>2022</c:v>
                </c:pt>
                <c:pt idx="2">
                  <c:v>2023</c:v>
                </c:pt>
              </c:numCache>
            </c:numRef>
          </c:cat>
          <c:val>
            <c:numRef>
              <c:f>Аркуш1!$B$21:$D$21</c:f>
              <c:numCache>
                <c:formatCode>General</c:formatCode>
                <c:ptCount val="3"/>
                <c:pt idx="0">
                  <c:v>52</c:v>
                </c:pt>
                <c:pt idx="1">
                  <c:v>96</c:v>
                </c:pt>
                <c:pt idx="2">
                  <c:v>56</c:v>
                </c:pt>
              </c:numCache>
            </c:numRef>
          </c:val>
          <c:extLst>
            <c:ext xmlns:c16="http://schemas.microsoft.com/office/drawing/2014/chart" uri="{C3380CC4-5D6E-409C-BE32-E72D297353CC}">
              <c16:uniqueId val="{00000002-69DB-4F6A-A716-5C82B366E4DA}"/>
            </c:ext>
          </c:extLst>
        </c:ser>
        <c:dLbls>
          <c:showLegendKey val="0"/>
          <c:showVal val="0"/>
          <c:showCatName val="0"/>
          <c:showSerName val="0"/>
          <c:showPercent val="0"/>
          <c:showBubbleSize val="0"/>
        </c:dLbls>
        <c:gapWidth val="65"/>
        <c:shape val="box"/>
        <c:axId val="115993216"/>
        <c:axId val="116064640"/>
        <c:axId val="0"/>
      </c:bar3DChart>
      <c:catAx>
        <c:axId val="115993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uk-UA"/>
          </a:p>
        </c:txPr>
        <c:crossAx val="116064640"/>
        <c:crosses val="autoZero"/>
        <c:auto val="1"/>
        <c:lblAlgn val="ctr"/>
        <c:lblOffset val="100"/>
        <c:noMultiLvlLbl val="0"/>
      </c:catAx>
      <c:valAx>
        <c:axId val="1160646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crossAx val="115993216"/>
        <c:crosses val="autoZero"/>
        <c:crossBetween val="between"/>
      </c:valAx>
      <c:spPr>
        <a:noFill/>
        <a:ln>
          <a:noFill/>
        </a:ln>
        <a:effectLst/>
      </c:spPr>
    </c:plotArea>
    <c:legend>
      <c:legendPos val="r"/>
      <c:layout>
        <c:manualLayout>
          <c:xMode val="edge"/>
          <c:yMode val="edge"/>
          <c:x val="0.6516467656792343"/>
          <c:y val="0.26924987725378186"/>
          <c:w val="0.33789456822805131"/>
          <c:h val="0.36870520133778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Аркуш1!$A$73</c:f>
              <c:strCache>
                <c:ptCount val="1"/>
                <c:pt idx="0">
                  <c:v>кількість статей (самостійно)</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Аркуш1!$B$72:$D$72</c:f>
              <c:numCache>
                <c:formatCode>General</c:formatCode>
                <c:ptCount val="3"/>
                <c:pt idx="0">
                  <c:v>2021</c:v>
                </c:pt>
                <c:pt idx="1">
                  <c:v>2022</c:v>
                </c:pt>
                <c:pt idx="2">
                  <c:v>2023</c:v>
                </c:pt>
              </c:numCache>
            </c:numRef>
          </c:cat>
          <c:val>
            <c:numRef>
              <c:f>Аркуш1!$B$73:$D$73</c:f>
              <c:numCache>
                <c:formatCode>General</c:formatCode>
                <c:ptCount val="3"/>
                <c:pt idx="0">
                  <c:v>29</c:v>
                </c:pt>
                <c:pt idx="1">
                  <c:v>3</c:v>
                </c:pt>
                <c:pt idx="2">
                  <c:v>0</c:v>
                </c:pt>
              </c:numCache>
            </c:numRef>
          </c:val>
          <c:extLst>
            <c:ext xmlns:c16="http://schemas.microsoft.com/office/drawing/2014/chart" uri="{C3380CC4-5D6E-409C-BE32-E72D297353CC}">
              <c16:uniqueId val="{00000000-DD53-42CE-BE45-9BB8A885F601}"/>
            </c:ext>
          </c:extLst>
        </c:ser>
        <c:ser>
          <c:idx val="1"/>
          <c:order val="1"/>
          <c:tx>
            <c:strRef>
              <c:f>Аркуш1!$A$74</c:f>
              <c:strCache>
                <c:ptCount val="1"/>
                <c:pt idx="0">
                  <c:v>кількість статей (у співавторстві)</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Аркуш1!$B$72:$D$72</c:f>
              <c:numCache>
                <c:formatCode>General</c:formatCode>
                <c:ptCount val="3"/>
                <c:pt idx="0">
                  <c:v>2021</c:v>
                </c:pt>
                <c:pt idx="1">
                  <c:v>2022</c:v>
                </c:pt>
                <c:pt idx="2">
                  <c:v>2023</c:v>
                </c:pt>
              </c:numCache>
            </c:numRef>
          </c:cat>
          <c:val>
            <c:numRef>
              <c:f>Аркуш1!$B$74:$D$74</c:f>
              <c:numCache>
                <c:formatCode>General</c:formatCode>
                <c:ptCount val="3"/>
                <c:pt idx="0">
                  <c:v>23</c:v>
                </c:pt>
                <c:pt idx="1">
                  <c:v>57</c:v>
                </c:pt>
                <c:pt idx="2">
                  <c:v>96</c:v>
                </c:pt>
              </c:numCache>
            </c:numRef>
          </c:val>
          <c:extLst>
            <c:ext xmlns:c16="http://schemas.microsoft.com/office/drawing/2014/chart" uri="{C3380CC4-5D6E-409C-BE32-E72D297353CC}">
              <c16:uniqueId val="{00000001-DD53-42CE-BE45-9BB8A885F601}"/>
            </c:ext>
          </c:extLst>
        </c:ser>
        <c:ser>
          <c:idx val="2"/>
          <c:order val="2"/>
          <c:tx>
            <c:strRef>
              <c:f>Аркуш1!$A$75</c:f>
              <c:strCache>
                <c:ptCount val="1"/>
                <c:pt idx="0">
                  <c:v>кількість тез конференцій (самостійно)</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Аркуш1!$B$72:$D$72</c:f>
              <c:numCache>
                <c:formatCode>General</c:formatCode>
                <c:ptCount val="3"/>
                <c:pt idx="0">
                  <c:v>2021</c:v>
                </c:pt>
                <c:pt idx="1">
                  <c:v>2022</c:v>
                </c:pt>
                <c:pt idx="2">
                  <c:v>2023</c:v>
                </c:pt>
              </c:numCache>
            </c:numRef>
          </c:cat>
          <c:val>
            <c:numRef>
              <c:f>Аркуш1!$B$75:$D$75</c:f>
              <c:numCache>
                <c:formatCode>General</c:formatCode>
                <c:ptCount val="3"/>
                <c:pt idx="0">
                  <c:v>125</c:v>
                </c:pt>
                <c:pt idx="1">
                  <c:v>149</c:v>
                </c:pt>
                <c:pt idx="2">
                  <c:v>79</c:v>
                </c:pt>
              </c:numCache>
            </c:numRef>
          </c:val>
          <c:extLst>
            <c:ext xmlns:c16="http://schemas.microsoft.com/office/drawing/2014/chart" uri="{C3380CC4-5D6E-409C-BE32-E72D297353CC}">
              <c16:uniqueId val="{00000002-DD53-42CE-BE45-9BB8A885F601}"/>
            </c:ext>
          </c:extLst>
        </c:ser>
        <c:ser>
          <c:idx val="3"/>
          <c:order val="3"/>
          <c:tx>
            <c:strRef>
              <c:f>Аркуш1!$A$76</c:f>
              <c:strCache>
                <c:ptCount val="1"/>
                <c:pt idx="0">
                  <c:v>кількість тез конференцій (у співавторстві)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Аркуш1!$B$72:$D$72</c:f>
              <c:numCache>
                <c:formatCode>General</c:formatCode>
                <c:ptCount val="3"/>
                <c:pt idx="0">
                  <c:v>2021</c:v>
                </c:pt>
                <c:pt idx="1">
                  <c:v>2022</c:v>
                </c:pt>
                <c:pt idx="2">
                  <c:v>2023</c:v>
                </c:pt>
              </c:numCache>
            </c:numRef>
          </c:cat>
          <c:val>
            <c:numRef>
              <c:f>Аркуш1!$B$76:$D$76</c:f>
              <c:numCache>
                <c:formatCode>General</c:formatCode>
                <c:ptCount val="3"/>
                <c:pt idx="0">
                  <c:v>26</c:v>
                </c:pt>
                <c:pt idx="1">
                  <c:v>109</c:v>
                </c:pt>
                <c:pt idx="2">
                  <c:v>309</c:v>
                </c:pt>
              </c:numCache>
            </c:numRef>
          </c:val>
          <c:extLst>
            <c:ext xmlns:c16="http://schemas.microsoft.com/office/drawing/2014/chart" uri="{C3380CC4-5D6E-409C-BE32-E72D297353CC}">
              <c16:uniqueId val="{00000003-DD53-42CE-BE45-9BB8A885F601}"/>
            </c:ext>
          </c:extLst>
        </c:ser>
        <c:dLbls>
          <c:showLegendKey val="0"/>
          <c:showVal val="0"/>
          <c:showCatName val="0"/>
          <c:showSerName val="0"/>
          <c:showPercent val="0"/>
          <c:showBubbleSize val="0"/>
        </c:dLbls>
        <c:gapWidth val="65"/>
        <c:shape val="box"/>
        <c:axId val="117579776"/>
        <c:axId val="117581312"/>
        <c:axId val="0"/>
      </c:bar3DChart>
      <c:catAx>
        <c:axId val="117579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uk-UA"/>
          </a:p>
        </c:txPr>
        <c:crossAx val="117581312"/>
        <c:crosses val="autoZero"/>
        <c:auto val="1"/>
        <c:lblAlgn val="ctr"/>
        <c:lblOffset val="100"/>
        <c:noMultiLvlLbl val="0"/>
      </c:catAx>
      <c:valAx>
        <c:axId val="1175813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crossAx val="117579776"/>
        <c:crosses val="autoZero"/>
        <c:crossBetween val="between"/>
      </c:valAx>
      <c:spPr>
        <a:noFill/>
        <a:ln>
          <a:noFill/>
        </a:ln>
        <a:effectLst/>
      </c:spPr>
    </c:plotArea>
    <c:legend>
      <c:legendPos val="r"/>
      <c:layout>
        <c:manualLayout>
          <c:xMode val="edge"/>
          <c:yMode val="edge"/>
          <c:x val="0.69150369510225373"/>
          <c:y val="0.38609413768840495"/>
          <c:w val="0.30171287057848273"/>
          <c:h val="0.198416842573047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Аркуш1!$A$90</c:f>
              <c:strCache>
                <c:ptCount val="1"/>
                <c:pt idx="0">
                  <c:v>кількість студентів, які взяли участь у II етапі Всеукраїнської олімпіади</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Аркуш1!$B$89:$D$89</c:f>
              <c:numCache>
                <c:formatCode>General</c:formatCode>
                <c:ptCount val="3"/>
                <c:pt idx="0">
                  <c:v>2021</c:v>
                </c:pt>
                <c:pt idx="1">
                  <c:v>2022</c:v>
                </c:pt>
                <c:pt idx="2">
                  <c:v>2023</c:v>
                </c:pt>
              </c:numCache>
            </c:numRef>
          </c:cat>
          <c:val>
            <c:numRef>
              <c:f>Аркуш1!$B$90:$D$90</c:f>
              <c:numCache>
                <c:formatCode>General</c:formatCode>
                <c:ptCount val="3"/>
                <c:pt idx="0">
                  <c:v>0</c:v>
                </c:pt>
                <c:pt idx="1">
                  <c:v>0</c:v>
                </c:pt>
                <c:pt idx="2">
                  <c:v>0</c:v>
                </c:pt>
              </c:numCache>
            </c:numRef>
          </c:val>
          <c:extLst>
            <c:ext xmlns:c16="http://schemas.microsoft.com/office/drawing/2014/chart" uri="{C3380CC4-5D6E-409C-BE32-E72D297353CC}">
              <c16:uniqueId val="{00000000-E0C8-4843-A4FD-532084A5C10D}"/>
            </c:ext>
          </c:extLst>
        </c:ser>
        <c:ser>
          <c:idx val="1"/>
          <c:order val="1"/>
          <c:tx>
            <c:strRef>
              <c:f>Аркуш1!$A$91</c:f>
              <c:strCache>
                <c:ptCount val="1"/>
                <c:pt idx="0">
                  <c:v>кількість призерів Всеукраїнської олімпіади</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Аркуш1!$B$89:$D$89</c:f>
              <c:numCache>
                <c:formatCode>General</c:formatCode>
                <c:ptCount val="3"/>
                <c:pt idx="0">
                  <c:v>2021</c:v>
                </c:pt>
                <c:pt idx="1">
                  <c:v>2022</c:v>
                </c:pt>
                <c:pt idx="2">
                  <c:v>2023</c:v>
                </c:pt>
              </c:numCache>
            </c:numRef>
          </c:cat>
          <c:val>
            <c:numRef>
              <c:f>Аркуш1!$B$91:$D$91</c:f>
              <c:numCache>
                <c:formatCode>General</c:formatCode>
                <c:ptCount val="3"/>
                <c:pt idx="0">
                  <c:v>0</c:v>
                </c:pt>
                <c:pt idx="1">
                  <c:v>0</c:v>
                </c:pt>
                <c:pt idx="2">
                  <c:v>0</c:v>
                </c:pt>
              </c:numCache>
            </c:numRef>
          </c:val>
          <c:extLst>
            <c:ext xmlns:c16="http://schemas.microsoft.com/office/drawing/2014/chart" uri="{C3380CC4-5D6E-409C-BE32-E72D297353CC}">
              <c16:uniqueId val="{00000001-E0C8-4843-A4FD-532084A5C10D}"/>
            </c:ext>
          </c:extLst>
        </c:ser>
        <c:ser>
          <c:idx val="2"/>
          <c:order val="2"/>
          <c:tx>
            <c:strRef>
              <c:f>Аркуш1!$A$92</c:f>
              <c:strCache>
                <c:ptCount val="1"/>
                <c:pt idx="0">
                  <c:v>кількість переможців конкурсів студентських наукових робіт</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Аркуш1!$B$89:$D$89</c:f>
              <c:numCache>
                <c:formatCode>General</c:formatCode>
                <c:ptCount val="3"/>
                <c:pt idx="0">
                  <c:v>2021</c:v>
                </c:pt>
                <c:pt idx="1">
                  <c:v>2022</c:v>
                </c:pt>
                <c:pt idx="2">
                  <c:v>2023</c:v>
                </c:pt>
              </c:numCache>
            </c:numRef>
          </c:cat>
          <c:val>
            <c:numRef>
              <c:f>Аркуш1!$B$92:$D$92</c:f>
              <c:numCache>
                <c:formatCode>General</c:formatCode>
                <c:ptCount val="3"/>
                <c:pt idx="0">
                  <c:v>1</c:v>
                </c:pt>
                <c:pt idx="1">
                  <c:v>0</c:v>
                </c:pt>
                <c:pt idx="2">
                  <c:v>24</c:v>
                </c:pt>
              </c:numCache>
            </c:numRef>
          </c:val>
          <c:extLst>
            <c:ext xmlns:c16="http://schemas.microsoft.com/office/drawing/2014/chart" uri="{C3380CC4-5D6E-409C-BE32-E72D297353CC}">
              <c16:uniqueId val="{00000002-E0C8-4843-A4FD-532084A5C10D}"/>
            </c:ext>
          </c:extLst>
        </c:ser>
        <c:dLbls>
          <c:showLegendKey val="0"/>
          <c:showVal val="0"/>
          <c:showCatName val="0"/>
          <c:showSerName val="0"/>
          <c:showPercent val="0"/>
          <c:showBubbleSize val="0"/>
        </c:dLbls>
        <c:gapWidth val="65"/>
        <c:shape val="box"/>
        <c:axId val="117634176"/>
        <c:axId val="117635712"/>
        <c:axId val="0"/>
      </c:bar3DChart>
      <c:catAx>
        <c:axId val="117634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uk-UA"/>
          </a:p>
        </c:txPr>
        <c:crossAx val="117635712"/>
        <c:crosses val="autoZero"/>
        <c:auto val="1"/>
        <c:lblAlgn val="ctr"/>
        <c:lblOffset val="100"/>
        <c:noMultiLvlLbl val="0"/>
      </c:catAx>
      <c:valAx>
        <c:axId val="1176357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uk-UA"/>
          </a:p>
        </c:txPr>
        <c:crossAx val="117634176"/>
        <c:crosses val="autoZero"/>
        <c:crossBetween val="between"/>
      </c:valAx>
      <c:spPr>
        <a:noFill/>
        <a:ln>
          <a:noFill/>
        </a:ln>
        <a:effectLst/>
      </c:spPr>
    </c:plotArea>
    <c:legend>
      <c:legendPos val="r"/>
      <c:layout>
        <c:manualLayout>
          <c:xMode val="edge"/>
          <c:yMode val="edge"/>
          <c:x val="0.66854235011066021"/>
          <c:y val="0.25140588259560248"/>
          <c:w val="0.26818469305920095"/>
          <c:h val="0.4626888329689369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2-09T21:37:02.320" idx="3">
    <p:pos x="1643" y="1813"/>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6A88E2BE-4568-40D6-ACCB-38F039D73589}" type="datetimeFigureOut">
              <a:rPr lang="uk-UA" smtClean="0"/>
              <a:pPr/>
              <a:t>07.02.2024</a:t>
            </a:fld>
            <a:endParaRPr lang="uk-UA"/>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7AE28DF2-E67E-4EE4-9E99-F613B300E531}" type="slidenum">
              <a:rPr lang="uk-UA" smtClean="0"/>
              <a:pPr/>
              <a:t>‹№›</a:t>
            </a:fld>
            <a:endParaRPr lang="uk-UA"/>
          </a:p>
        </p:txBody>
      </p:sp>
    </p:spTree>
    <p:extLst>
      <p:ext uri="{BB962C8B-B14F-4D97-AF65-F5344CB8AC3E}">
        <p14:creationId xmlns:p14="http://schemas.microsoft.com/office/powerpoint/2010/main" val="78950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11</a:t>
            </a:fld>
            <a:endParaRPr lang="uk-UA"/>
          </a:p>
        </p:txBody>
      </p:sp>
    </p:spTree>
    <p:extLst>
      <p:ext uri="{BB962C8B-B14F-4D97-AF65-F5344CB8AC3E}">
        <p14:creationId xmlns:p14="http://schemas.microsoft.com/office/powerpoint/2010/main" val="327301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12</a:t>
            </a:fld>
            <a:endParaRPr lang="uk-UA"/>
          </a:p>
        </p:txBody>
      </p:sp>
    </p:spTree>
    <p:extLst>
      <p:ext uri="{BB962C8B-B14F-4D97-AF65-F5344CB8AC3E}">
        <p14:creationId xmlns:p14="http://schemas.microsoft.com/office/powerpoint/2010/main" val="101071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13</a:t>
            </a:fld>
            <a:endParaRPr lang="uk-UA"/>
          </a:p>
        </p:txBody>
      </p:sp>
    </p:spTree>
    <p:extLst>
      <p:ext uri="{BB962C8B-B14F-4D97-AF65-F5344CB8AC3E}">
        <p14:creationId xmlns:p14="http://schemas.microsoft.com/office/powerpoint/2010/main" val="363188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14</a:t>
            </a:fld>
            <a:endParaRPr lang="uk-UA"/>
          </a:p>
        </p:txBody>
      </p:sp>
    </p:spTree>
    <p:extLst>
      <p:ext uri="{BB962C8B-B14F-4D97-AF65-F5344CB8AC3E}">
        <p14:creationId xmlns:p14="http://schemas.microsoft.com/office/powerpoint/2010/main" val="193077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15</a:t>
            </a:fld>
            <a:endParaRPr lang="uk-UA"/>
          </a:p>
        </p:txBody>
      </p:sp>
    </p:spTree>
    <p:extLst>
      <p:ext uri="{BB962C8B-B14F-4D97-AF65-F5344CB8AC3E}">
        <p14:creationId xmlns:p14="http://schemas.microsoft.com/office/powerpoint/2010/main" val="106369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16</a:t>
            </a:fld>
            <a:endParaRPr lang="uk-UA"/>
          </a:p>
        </p:txBody>
      </p:sp>
    </p:spTree>
    <p:extLst>
      <p:ext uri="{BB962C8B-B14F-4D97-AF65-F5344CB8AC3E}">
        <p14:creationId xmlns:p14="http://schemas.microsoft.com/office/powerpoint/2010/main" val="396593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17</a:t>
            </a:fld>
            <a:endParaRPr lang="uk-UA"/>
          </a:p>
        </p:txBody>
      </p:sp>
    </p:spTree>
    <p:extLst>
      <p:ext uri="{BB962C8B-B14F-4D97-AF65-F5344CB8AC3E}">
        <p14:creationId xmlns:p14="http://schemas.microsoft.com/office/powerpoint/2010/main" val="2606123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18</a:t>
            </a:fld>
            <a:endParaRPr lang="uk-UA"/>
          </a:p>
        </p:txBody>
      </p:sp>
    </p:spTree>
    <p:extLst>
      <p:ext uri="{BB962C8B-B14F-4D97-AF65-F5344CB8AC3E}">
        <p14:creationId xmlns:p14="http://schemas.microsoft.com/office/powerpoint/2010/main" val="30597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19</a:t>
            </a:fld>
            <a:endParaRPr lang="uk-UA"/>
          </a:p>
        </p:txBody>
      </p:sp>
    </p:spTree>
    <p:extLst>
      <p:ext uri="{BB962C8B-B14F-4D97-AF65-F5344CB8AC3E}">
        <p14:creationId xmlns:p14="http://schemas.microsoft.com/office/powerpoint/2010/main" val="186978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20</a:t>
            </a:fld>
            <a:endParaRPr lang="uk-UA"/>
          </a:p>
        </p:txBody>
      </p:sp>
    </p:spTree>
    <p:extLst>
      <p:ext uri="{BB962C8B-B14F-4D97-AF65-F5344CB8AC3E}">
        <p14:creationId xmlns:p14="http://schemas.microsoft.com/office/powerpoint/2010/main" val="369568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68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21</a:t>
            </a:fld>
            <a:endParaRPr lang="uk-UA"/>
          </a:p>
        </p:txBody>
      </p:sp>
    </p:spTree>
    <p:extLst>
      <p:ext uri="{BB962C8B-B14F-4D97-AF65-F5344CB8AC3E}">
        <p14:creationId xmlns:p14="http://schemas.microsoft.com/office/powerpoint/2010/main" val="1038847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22</a:t>
            </a:fld>
            <a:endParaRPr lang="uk-UA"/>
          </a:p>
        </p:txBody>
      </p:sp>
    </p:spTree>
    <p:extLst>
      <p:ext uri="{BB962C8B-B14F-4D97-AF65-F5344CB8AC3E}">
        <p14:creationId xmlns:p14="http://schemas.microsoft.com/office/powerpoint/2010/main" val="157816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23</a:t>
            </a:fld>
            <a:endParaRPr lang="uk-UA"/>
          </a:p>
        </p:txBody>
      </p:sp>
    </p:spTree>
    <p:extLst>
      <p:ext uri="{BB962C8B-B14F-4D97-AF65-F5344CB8AC3E}">
        <p14:creationId xmlns:p14="http://schemas.microsoft.com/office/powerpoint/2010/main" val="240351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24</a:t>
            </a:fld>
            <a:endParaRPr lang="uk-UA"/>
          </a:p>
        </p:txBody>
      </p:sp>
    </p:spTree>
    <p:extLst>
      <p:ext uri="{BB962C8B-B14F-4D97-AF65-F5344CB8AC3E}">
        <p14:creationId xmlns:p14="http://schemas.microsoft.com/office/powerpoint/2010/main" val="620434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25</a:t>
            </a:fld>
            <a:endParaRPr lang="uk-UA"/>
          </a:p>
        </p:txBody>
      </p:sp>
    </p:spTree>
    <p:extLst>
      <p:ext uri="{BB962C8B-B14F-4D97-AF65-F5344CB8AC3E}">
        <p14:creationId xmlns:p14="http://schemas.microsoft.com/office/powerpoint/2010/main" val="1968017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26</a:t>
            </a:fld>
            <a:endParaRPr lang="uk-UA"/>
          </a:p>
        </p:txBody>
      </p:sp>
    </p:spTree>
    <p:extLst>
      <p:ext uri="{BB962C8B-B14F-4D97-AF65-F5344CB8AC3E}">
        <p14:creationId xmlns:p14="http://schemas.microsoft.com/office/powerpoint/2010/main" val="2803594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27</a:t>
            </a:fld>
            <a:endParaRPr lang="uk-UA"/>
          </a:p>
        </p:txBody>
      </p:sp>
    </p:spTree>
    <p:extLst>
      <p:ext uri="{BB962C8B-B14F-4D97-AF65-F5344CB8AC3E}">
        <p14:creationId xmlns:p14="http://schemas.microsoft.com/office/powerpoint/2010/main" val="120105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28</a:t>
            </a:fld>
            <a:endParaRPr lang="uk-UA"/>
          </a:p>
        </p:txBody>
      </p:sp>
    </p:spTree>
    <p:extLst>
      <p:ext uri="{BB962C8B-B14F-4D97-AF65-F5344CB8AC3E}">
        <p14:creationId xmlns:p14="http://schemas.microsoft.com/office/powerpoint/2010/main" val="239720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29</a:t>
            </a:fld>
            <a:endParaRPr lang="uk-UA"/>
          </a:p>
        </p:txBody>
      </p:sp>
    </p:spTree>
    <p:extLst>
      <p:ext uri="{BB962C8B-B14F-4D97-AF65-F5344CB8AC3E}">
        <p14:creationId xmlns:p14="http://schemas.microsoft.com/office/powerpoint/2010/main" val="1080976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30</a:t>
            </a:fld>
            <a:endParaRPr lang="uk-UA"/>
          </a:p>
        </p:txBody>
      </p:sp>
    </p:spTree>
    <p:extLst>
      <p:ext uri="{BB962C8B-B14F-4D97-AF65-F5344CB8AC3E}">
        <p14:creationId xmlns:p14="http://schemas.microsoft.com/office/powerpoint/2010/main" val="307162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725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31</a:t>
            </a:fld>
            <a:endParaRPr lang="uk-UA"/>
          </a:p>
        </p:txBody>
      </p:sp>
    </p:spTree>
    <p:extLst>
      <p:ext uri="{BB962C8B-B14F-4D97-AF65-F5344CB8AC3E}">
        <p14:creationId xmlns:p14="http://schemas.microsoft.com/office/powerpoint/2010/main" val="2776236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32</a:t>
            </a:fld>
            <a:endParaRPr lang="uk-UA"/>
          </a:p>
        </p:txBody>
      </p:sp>
    </p:spTree>
    <p:extLst>
      <p:ext uri="{BB962C8B-B14F-4D97-AF65-F5344CB8AC3E}">
        <p14:creationId xmlns:p14="http://schemas.microsoft.com/office/powerpoint/2010/main" val="1521353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33</a:t>
            </a:fld>
            <a:endParaRPr lang="uk-UA"/>
          </a:p>
        </p:txBody>
      </p:sp>
    </p:spTree>
    <p:extLst>
      <p:ext uri="{BB962C8B-B14F-4D97-AF65-F5344CB8AC3E}">
        <p14:creationId xmlns:p14="http://schemas.microsoft.com/office/powerpoint/2010/main" val="3011014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35</a:t>
            </a:fld>
            <a:endParaRPr lang="uk-UA"/>
          </a:p>
        </p:txBody>
      </p:sp>
    </p:spTree>
    <p:extLst>
      <p:ext uri="{BB962C8B-B14F-4D97-AF65-F5344CB8AC3E}">
        <p14:creationId xmlns:p14="http://schemas.microsoft.com/office/powerpoint/2010/main" val="2317925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E28DF2-E67E-4EE4-9E99-F613B300E531}" type="slidenum">
              <a:rPr lang="uk-UA" smtClean="0"/>
              <a:pPr/>
              <a:t>36</a:t>
            </a:fld>
            <a:endParaRPr lang="uk-UA"/>
          </a:p>
        </p:txBody>
      </p:sp>
    </p:spTree>
    <p:extLst>
      <p:ext uri="{BB962C8B-B14F-4D97-AF65-F5344CB8AC3E}">
        <p14:creationId xmlns:p14="http://schemas.microsoft.com/office/powerpoint/2010/main" val="676778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37</a:t>
            </a:fld>
            <a:endParaRPr lang="uk-UA"/>
          </a:p>
        </p:txBody>
      </p:sp>
    </p:spTree>
    <p:extLst>
      <p:ext uri="{BB962C8B-B14F-4D97-AF65-F5344CB8AC3E}">
        <p14:creationId xmlns:p14="http://schemas.microsoft.com/office/powerpoint/2010/main" val="1934674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38</a:t>
            </a:fld>
            <a:endParaRPr lang="uk-UA"/>
          </a:p>
        </p:txBody>
      </p:sp>
    </p:spTree>
    <p:extLst>
      <p:ext uri="{BB962C8B-B14F-4D97-AF65-F5344CB8AC3E}">
        <p14:creationId xmlns:p14="http://schemas.microsoft.com/office/powerpoint/2010/main" val="1476399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39</a:t>
            </a:fld>
            <a:endParaRPr lang="uk-UA"/>
          </a:p>
        </p:txBody>
      </p:sp>
    </p:spTree>
    <p:extLst>
      <p:ext uri="{BB962C8B-B14F-4D97-AF65-F5344CB8AC3E}">
        <p14:creationId xmlns:p14="http://schemas.microsoft.com/office/powerpoint/2010/main" val="3110084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40</a:t>
            </a:fld>
            <a:endParaRPr lang="uk-UA"/>
          </a:p>
        </p:txBody>
      </p:sp>
    </p:spTree>
    <p:extLst>
      <p:ext uri="{BB962C8B-B14F-4D97-AF65-F5344CB8AC3E}">
        <p14:creationId xmlns:p14="http://schemas.microsoft.com/office/powerpoint/2010/main" val="1881350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41</a:t>
            </a:fld>
            <a:endParaRPr lang="uk-UA"/>
          </a:p>
        </p:txBody>
      </p:sp>
    </p:spTree>
    <p:extLst>
      <p:ext uri="{BB962C8B-B14F-4D97-AF65-F5344CB8AC3E}">
        <p14:creationId xmlns:p14="http://schemas.microsoft.com/office/powerpoint/2010/main" val="273749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898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42</a:t>
            </a:fld>
            <a:endParaRPr lang="uk-UA"/>
          </a:p>
        </p:txBody>
      </p:sp>
    </p:spTree>
    <p:extLst>
      <p:ext uri="{BB962C8B-B14F-4D97-AF65-F5344CB8AC3E}">
        <p14:creationId xmlns:p14="http://schemas.microsoft.com/office/powerpoint/2010/main" val="50994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700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61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31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ba86c47b3_1_9: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ba86c47b3_1_9: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70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90488" y="744538"/>
            <a:ext cx="6616700" cy="3722687"/>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10</a:t>
            </a:fld>
            <a:endParaRPr lang="uk-UA"/>
          </a:p>
        </p:txBody>
      </p:sp>
    </p:spTree>
    <p:extLst>
      <p:ext uri="{BB962C8B-B14F-4D97-AF65-F5344CB8AC3E}">
        <p14:creationId xmlns:p14="http://schemas.microsoft.com/office/powerpoint/2010/main" val="394981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25955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34AE0C7-2419-4701-A9BB-2A73286E24F2}" type="slidenum">
              <a:rPr lang="uk-UA" smtClean="0"/>
              <a:pPr/>
              <a:t>‹№›</a:t>
            </a:fld>
            <a:endParaRPr lang="uk-UA"/>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ECBF328-6137-4A20-9A6B-B94298F42692}" type="datetimeFigureOut">
              <a:rPr lang="uk-UA" smtClean="0"/>
              <a:pPr/>
              <a:t>07.02.2024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ECBF328-6137-4A20-9A6B-B94298F42692}" type="datetimeFigureOut">
              <a:rPr lang="uk-UA" smtClean="0"/>
              <a:pPr/>
              <a:t>07.02.2024</a:t>
            </a:fld>
            <a:endParaRPr lang="uk-UA"/>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uk-UA"/>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34AE0C7-2419-4701-A9BB-2A73286E24F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researchgate.net/publication/369417402_Book_WHY_WAR_IN_UKRAINE_AND_IN_EUROPE_PSYCHOANALYSIS_TRAUMA_AND_RESILIEN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pedagogy.lnu.edu.ua/wp-content/uploads/2023/09/IMG-6966426a30f458811de1bd891fac144d-V.jp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217251" y="24503"/>
            <a:ext cx="1177012" cy="6857998"/>
          </a:xfrm>
          <a:prstGeom prst="rect">
            <a:avLst/>
          </a:prstGeom>
          <a:noFill/>
          <a:ln>
            <a:noFill/>
          </a:ln>
        </p:spPr>
      </p:pic>
      <p:cxnSp>
        <p:nvCxnSpPr>
          <p:cNvPr id="65" name="Google Shape;65;p14"/>
          <p:cNvCxnSpPr/>
          <p:nvPr/>
        </p:nvCxnSpPr>
        <p:spPr>
          <a:xfrm>
            <a:off x="4939275" y="1053400"/>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326425"/>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3" name="Прямоугольник 2"/>
          <p:cNvSpPr/>
          <p:nvPr/>
        </p:nvSpPr>
        <p:spPr>
          <a:xfrm>
            <a:off x="5303913" y="1196753"/>
            <a:ext cx="5065149" cy="3416320"/>
          </a:xfrm>
          <a:prstGeom prst="rect">
            <a:avLst/>
          </a:prstGeom>
        </p:spPr>
        <p:txBody>
          <a:bodyPr wrap="square">
            <a:spAutoFit/>
          </a:bodyPr>
          <a:lstStyle/>
          <a:p>
            <a:pPr marL="0" indent="0" algn="ctr">
              <a:spcBef>
                <a:spcPts val="0"/>
              </a:spcBef>
              <a:buNone/>
            </a:pPr>
            <a:endParaRPr lang="uk-UA" sz="3600" b="1" dirty="0"/>
          </a:p>
          <a:p>
            <a:pPr marL="0" indent="0" algn="ctr">
              <a:spcBef>
                <a:spcPts val="0"/>
              </a:spcBef>
              <a:buNone/>
            </a:pPr>
            <a:r>
              <a:rPr lang="uk-UA" sz="3600" b="1" dirty="0"/>
              <a:t>Звіт </a:t>
            </a:r>
            <a:r>
              <a:rPr lang="en-US" sz="3600" b="1" dirty="0"/>
              <a:t> </a:t>
            </a:r>
            <a:endParaRPr lang="uk-UA" sz="3600" b="1" dirty="0"/>
          </a:p>
          <a:p>
            <a:pPr marL="0" indent="0" algn="ctr">
              <a:spcBef>
                <a:spcPts val="0"/>
              </a:spcBef>
              <a:buNone/>
            </a:pPr>
            <a:r>
              <a:rPr lang="uk-UA" sz="3600" b="1" dirty="0"/>
              <a:t>факультету педагогічної освіти</a:t>
            </a:r>
          </a:p>
          <a:p>
            <a:pPr marL="0" indent="0" algn="ctr">
              <a:spcBef>
                <a:spcPts val="0"/>
              </a:spcBef>
              <a:buNone/>
            </a:pPr>
            <a:r>
              <a:rPr lang="uk-UA" sz="3600" b="1" dirty="0"/>
              <a:t>про наукову роботу </a:t>
            </a:r>
          </a:p>
          <a:p>
            <a:pPr marL="0" indent="0" algn="ctr">
              <a:spcBef>
                <a:spcPts val="0"/>
              </a:spcBef>
              <a:buNone/>
            </a:pPr>
            <a:r>
              <a:rPr lang="uk-UA" sz="3600" b="1" dirty="0"/>
              <a:t>у 20</a:t>
            </a:r>
            <a:r>
              <a:rPr lang="en-US" sz="3600" b="1" dirty="0"/>
              <a:t>2</a:t>
            </a:r>
            <a:r>
              <a:rPr lang="uk-UA" sz="3600" b="1" dirty="0"/>
              <a:t>3 році </a:t>
            </a: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088" y="1412776"/>
            <a:ext cx="2412000" cy="324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74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33400"/>
            <a:ext cx="8147248" cy="571602"/>
          </a:xfrm>
        </p:spPr>
        <p:txBody>
          <a:bodyPr>
            <a:noAutofit/>
          </a:bodyPr>
          <a:lstStyle/>
          <a:p>
            <a:pPr algn="ctr"/>
            <a:r>
              <a:rPr lang="uk-UA" sz="1800" b="1" dirty="0"/>
              <a:t>ЗАХИСТИ   ДИСЕРТАЦІЙ  НА ЗДОБУТТЯ НАУКОВОГО СТУПЕНЯ  КАНДИДАТА ПЕДАГОГІЧНИХ НАУК</a:t>
            </a:r>
          </a:p>
        </p:txBody>
      </p:sp>
      <p:sp>
        <p:nvSpPr>
          <p:cNvPr id="4" name="Объект 3"/>
          <p:cNvSpPr>
            <a:spLocks noGrp="1"/>
          </p:cNvSpPr>
          <p:nvPr>
            <p:ph idx="1"/>
          </p:nvPr>
        </p:nvSpPr>
        <p:spPr>
          <a:xfrm>
            <a:off x="2042251" y="1767840"/>
            <a:ext cx="8253586" cy="4660776"/>
          </a:xfrm>
        </p:spPr>
        <p:txBody>
          <a:bodyPr>
            <a:normAutofit/>
          </a:bodyPr>
          <a:lstStyle/>
          <a:p>
            <a:pPr marL="0" indent="0">
              <a:buNone/>
            </a:pPr>
            <a:endParaRPr lang="uk-UA" dirty="0"/>
          </a:p>
          <a:p>
            <a:pPr lvl="0" algn="ctr">
              <a:buFont typeface="Wingdings" pitchFamily="2" charset="2"/>
              <a:buChar char="q"/>
            </a:pPr>
            <a:endParaRPr lang="uk-UA" sz="5600" dirty="0"/>
          </a:p>
          <a:p>
            <a:pPr marL="0" indent="0">
              <a:buNone/>
            </a:pPr>
            <a:endParaRPr lang="uk-UA" sz="5600" dirty="0"/>
          </a:p>
          <a:p>
            <a:pPr marL="0" indent="0">
              <a:buNone/>
            </a:pPr>
            <a:r>
              <a:rPr lang="uk-UA" sz="5600" dirty="0"/>
              <a:t> </a:t>
            </a:r>
          </a:p>
          <a:p>
            <a:pPr>
              <a:buNone/>
            </a:pPr>
            <a:endParaRPr lang="uk-UA" dirty="0"/>
          </a:p>
          <a:p>
            <a:pPr marL="0" indent="0">
              <a:buNone/>
            </a:pPr>
            <a:endParaRPr lang="uk-UA" dirty="0"/>
          </a:p>
        </p:txBody>
      </p:sp>
      <p:graphicFrame>
        <p:nvGraphicFramePr>
          <p:cNvPr id="17" name="Таблица 16"/>
          <p:cNvGraphicFramePr>
            <a:graphicFrameLocks noGrp="1"/>
          </p:cNvGraphicFramePr>
          <p:nvPr>
            <p:extLst>
              <p:ext uri="{D42A27DB-BD31-4B8C-83A1-F6EECF244321}">
                <p14:modId xmlns:p14="http://schemas.microsoft.com/office/powerpoint/2010/main" val="70330914"/>
              </p:ext>
            </p:extLst>
          </p:nvPr>
        </p:nvGraphicFramePr>
        <p:xfrm>
          <a:off x="1775520" y="2059838"/>
          <a:ext cx="4234067" cy="4177474"/>
        </p:xfrm>
        <a:graphic>
          <a:graphicData uri="http://schemas.openxmlformats.org/drawingml/2006/table">
            <a:tbl>
              <a:tblPr firstRow="1" bandRow="1">
                <a:tableStyleId>{5C22544A-7EE6-4342-B048-85BDC9FD1C3A}</a:tableStyleId>
              </a:tblPr>
              <a:tblGrid>
                <a:gridCol w="4234067">
                  <a:extLst>
                    <a:ext uri="{9D8B030D-6E8A-4147-A177-3AD203B41FA5}">
                      <a16:colId xmlns:a16="http://schemas.microsoft.com/office/drawing/2014/main" val="20000"/>
                    </a:ext>
                  </a:extLst>
                </a:gridCol>
              </a:tblGrid>
              <a:tr h="4177474">
                <a:tc>
                  <a:txBody>
                    <a:bodyPr/>
                    <a:lstStyle/>
                    <a:p>
                      <a:pPr algn="ctr">
                        <a:lnSpc>
                          <a:spcPct val="100000"/>
                        </a:lnSpc>
                        <a:spcAft>
                          <a:spcPts val="0"/>
                        </a:spcAft>
                      </a:pPr>
                      <a:r>
                        <a:rPr lang="uk-UA" sz="1600" dirty="0">
                          <a:solidFill>
                            <a:srgbClr val="C00000"/>
                          </a:solidFill>
                          <a:effectLst/>
                          <a:latin typeface="+mj-lt"/>
                          <a:ea typeface="Times New Roman" panose="02020603050405020304" pitchFamily="18" charset="0"/>
                          <a:cs typeface="Times New Roman" panose="02020603050405020304" pitchFamily="18" charset="0"/>
                        </a:rPr>
                        <a:t> </a:t>
                      </a:r>
                    </a:p>
                    <a:p>
                      <a:pPr algn="ctr">
                        <a:lnSpc>
                          <a:spcPct val="100000"/>
                        </a:lnSpc>
                        <a:spcAft>
                          <a:spcPts val="0"/>
                        </a:spcAft>
                      </a:pPr>
                      <a:endParaRPr lang="uk-UA" sz="1600" dirty="0">
                        <a:solidFill>
                          <a:srgbClr val="C00000"/>
                        </a:solidFill>
                        <a:effectLst/>
                        <a:latin typeface="+mj-lt"/>
                        <a:ea typeface="Times New Roman" panose="02020603050405020304" pitchFamily="18" charset="0"/>
                        <a:cs typeface="Times New Roman" panose="02020603050405020304" pitchFamily="18" charset="0"/>
                      </a:endParaRPr>
                    </a:p>
                    <a:p>
                      <a:pPr algn="ctr">
                        <a:lnSpc>
                          <a:spcPct val="100000"/>
                        </a:lnSpc>
                        <a:spcAft>
                          <a:spcPts val="0"/>
                        </a:spcAft>
                      </a:pPr>
                      <a:r>
                        <a:rPr lang="uk-UA" sz="1800" b="0" i="0" kern="1200" dirty="0" err="1">
                          <a:solidFill>
                            <a:schemeClr val="lt1"/>
                          </a:solidFill>
                          <a:effectLst/>
                          <a:latin typeface="+mn-lt"/>
                          <a:ea typeface="+mn-ea"/>
                          <a:cs typeface="+mn-cs"/>
                        </a:rPr>
                        <a:t>Асист</a:t>
                      </a:r>
                      <a:r>
                        <a:rPr lang="uk-UA" sz="1800" b="0" i="0" kern="1200" dirty="0">
                          <a:solidFill>
                            <a:schemeClr val="lt1"/>
                          </a:solidFill>
                          <a:effectLst/>
                          <a:latin typeface="+mn-lt"/>
                          <a:ea typeface="+mn-ea"/>
                          <a:cs typeface="+mn-cs"/>
                        </a:rPr>
                        <a:t>. Валентина </a:t>
                      </a:r>
                      <a:r>
                        <a:rPr lang="uk-UA" sz="1800" b="0" i="0" kern="1200" dirty="0" err="1">
                          <a:solidFill>
                            <a:schemeClr val="lt1"/>
                          </a:solidFill>
                          <a:effectLst/>
                          <a:latin typeface="+mn-lt"/>
                          <a:ea typeface="+mn-ea"/>
                          <a:cs typeface="+mn-cs"/>
                        </a:rPr>
                        <a:t>Деленко</a:t>
                      </a:r>
                      <a:r>
                        <a:rPr lang="uk-UA" sz="1800" b="0" i="0" kern="1200" dirty="0">
                          <a:solidFill>
                            <a:schemeClr val="lt1"/>
                          </a:solidFill>
                          <a:effectLst/>
                          <a:latin typeface="+mn-lt"/>
                          <a:ea typeface="+mn-ea"/>
                          <a:cs typeface="+mn-cs"/>
                        </a:rPr>
                        <a:t> </a:t>
                      </a:r>
                    </a:p>
                    <a:p>
                      <a:pPr algn="ctr">
                        <a:lnSpc>
                          <a:spcPct val="100000"/>
                        </a:lnSpc>
                        <a:spcAft>
                          <a:spcPts val="0"/>
                        </a:spcAft>
                      </a:pPr>
                      <a:r>
                        <a:rPr lang="uk-UA" sz="1800" b="0" i="0" kern="1200" dirty="0">
                          <a:solidFill>
                            <a:schemeClr val="lt1"/>
                          </a:solidFill>
                          <a:effectLst/>
                          <a:latin typeface="+mn-lt"/>
                          <a:ea typeface="+mn-ea"/>
                          <a:cs typeface="+mn-cs"/>
                        </a:rPr>
                        <a:t>26 травня 2023 р. на засіданні спеціалізованої Вченої ради у Прикарпатському національному університеті імені Василя Стефаника відбувся успішний захист дисертації "Українська дитяча література як засіб виховання толерантності у дітей дошкільного віку (друга половина ХХ – початок ХХІ ст.)"</a:t>
                      </a:r>
                      <a:r>
                        <a:rPr lang="uk-UA" sz="1600" dirty="0">
                          <a:effectLst/>
                          <a:latin typeface="+mj-lt"/>
                          <a:ea typeface="Times New Roman" panose="02020603050405020304" pitchFamily="18" charset="0"/>
                          <a:cs typeface="Times New Roman" panose="02020603050405020304" pitchFamily="18" charset="0"/>
                        </a:rPr>
                        <a:t> </a:t>
                      </a:r>
                      <a:endParaRPr lang="uk-UA" sz="1400" dirty="0">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5"/>
                    </a:solidFill>
                  </a:tcPr>
                </a:tc>
                <a:extLst>
                  <a:ext uri="{0D108BD9-81ED-4DB2-BD59-A6C34878D82A}">
                    <a16:rowId xmlns:a16="http://schemas.microsoft.com/office/drawing/2014/main" val="10000"/>
                  </a:ext>
                </a:extLst>
              </a:tr>
            </a:tbl>
          </a:graphicData>
        </a:graphic>
      </p:graphicFrame>
      <p:graphicFrame>
        <p:nvGraphicFramePr>
          <p:cNvPr id="3" name="Таблиця 4">
            <a:extLst>
              <a:ext uri="{FF2B5EF4-FFF2-40B4-BE49-F238E27FC236}">
                <a16:creationId xmlns:a16="http://schemas.microsoft.com/office/drawing/2014/main" id="{45C6AB0F-126E-45AF-8B2A-F8458E0A6E9E}"/>
              </a:ext>
            </a:extLst>
          </p:cNvPr>
          <p:cNvGraphicFramePr>
            <a:graphicFrameLocks noGrp="1"/>
          </p:cNvGraphicFramePr>
          <p:nvPr>
            <p:extLst>
              <p:ext uri="{D42A27DB-BD31-4B8C-83A1-F6EECF244321}">
                <p14:modId xmlns:p14="http://schemas.microsoft.com/office/powerpoint/2010/main" val="51514827"/>
              </p:ext>
            </p:extLst>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82896635"/>
                    </a:ext>
                  </a:extLst>
                </a:gridCol>
              </a:tblGrid>
              <a:tr h="370840">
                <a:tc>
                  <a:txBody>
                    <a:bodyPr/>
                    <a:lstStyle/>
                    <a:p>
                      <a:pPr algn="ctr"/>
                      <a:r>
                        <a:rPr lang="uk-UA" dirty="0"/>
                        <a:t>Співробітники    факультету         </a:t>
                      </a:r>
                    </a:p>
                  </a:txBody>
                  <a:tcPr>
                    <a:solidFill>
                      <a:schemeClr val="accent5"/>
                    </a:solidFill>
                  </a:tcPr>
                </a:tc>
                <a:extLst>
                  <a:ext uri="{0D108BD9-81ED-4DB2-BD59-A6C34878D82A}">
                    <a16:rowId xmlns:a16="http://schemas.microsoft.com/office/drawing/2014/main" val="2320412368"/>
                  </a:ext>
                </a:extLst>
              </a:tr>
            </a:tbl>
          </a:graphicData>
        </a:graphic>
      </p:graphicFrame>
      <p:pic>
        <p:nvPicPr>
          <p:cNvPr id="3074" name="Picture 2">
            <a:extLst>
              <a:ext uri="{FF2B5EF4-FFF2-40B4-BE49-F238E27FC236}">
                <a16:creationId xmlns:a16="http://schemas.microsoft.com/office/drawing/2014/main" id="{E8ECB905-1BA2-416D-9905-F10FBA23E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837" y="1859996"/>
            <a:ext cx="3492000" cy="465600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64;p14">
            <a:extLst>
              <a:ext uri="{FF2B5EF4-FFF2-40B4-BE49-F238E27FC236}">
                <a16:creationId xmlns:a16="http://schemas.microsoft.com/office/drawing/2014/main" id="{9E7C59AA-1760-4777-A1EE-9AA810DD5980}"/>
              </a:ext>
            </a:extLst>
          </p:cNvPr>
          <p:cNvPicPr preferRelativeResize="0"/>
          <p:nvPr/>
        </p:nvPicPr>
        <p:blipFill>
          <a:blip r:embed="rId4">
            <a:alphaModFix/>
          </a:blip>
          <a:stretch>
            <a:fillRect/>
          </a:stretch>
        </p:blipFill>
        <p:spPr>
          <a:xfrm>
            <a:off x="0" y="0"/>
            <a:ext cx="1394263" cy="6882501"/>
          </a:xfrm>
          <a:prstGeom prst="rect">
            <a:avLst/>
          </a:prstGeom>
          <a:noFill/>
          <a:ln>
            <a:noFill/>
          </a:ln>
        </p:spPr>
      </p:pic>
    </p:spTree>
    <p:extLst>
      <p:ext uri="{BB962C8B-B14F-4D97-AF65-F5344CB8AC3E}">
        <p14:creationId xmlns:p14="http://schemas.microsoft.com/office/powerpoint/2010/main" val="110536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426765"/>
            <a:ext cx="9806880" cy="1097235"/>
          </a:xfrm>
        </p:spPr>
        <p:txBody>
          <a:bodyPr>
            <a:normAutofit/>
          </a:bodyPr>
          <a:lstStyle/>
          <a:p>
            <a:r>
              <a:rPr lang="en-US" sz="2800" dirty="0"/>
              <a:t>       </a:t>
            </a:r>
            <a:r>
              <a:rPr lang="uk-UA" sz="2800" dirty="0"/>
              <a:t>               </a:t>
            </a:r>
            <a:r>
              <a:rPr lang="uk-UA" sz="2400" b="1" dirty="0"/>
              <a:t>ПІДГОТОВКА КАДРІВ ВИЩОЇ КВАЛІФІКАЦІЇ </a:t>
            </a:r>
          </a:p>
        </p:txBody>
      </p:sp>
      <p:sp>
        <p:nvSpPr>
          <p:cNvPr id="5" name="Текст 2"/>
          <p:cNvSpPr txBox="1">
            <a:spLocks/>
          </p:cNvSpPr>
          <p:nvPr/>
        </p:nvSpPr>
        <p:spPr>
          <a:xfrm>
            <a:off x="7562713" y="1649328"/>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graphicFrame>
        <p:nvGraphicFramePr>
          <p:cNvPr id="7" name="Таблица 6"/>
          <p:cNvGraphicFramePr>
            <a:graphicFrameLocks noGrp="1"/>
          </p:cNvGraphicFramePr>
          <p:nvPr>
            <p:extLst>
              <p:ext uri="{D42A27DB-BD31-4B8C-83A1-F6EECF244321}">
                <p14:modId xmlns:p14="http://schemas.microsoft.com/office/powerpoint/2010/main" val="865425838"/>
              </p:ext>
            </p:extLst>
          </p:nvPr>
        </p:nvGraphicFramePr>
        <p:xfrm>
          <a:off x="1775520" y="1772816"/>
          <a:ext cx="3432724" cy="3384377"/>
        </p:xfrm>
        <a:graphic>
          <a:graphicData uri="http://schemas.openxmlformats.org/drawingml/2006/table">
            <a:tbl>
              <a:tblPr firstRow="1" bandRow="1">
                <a:tableStyleId>{5C22544A-7EE6-4342-B048-85BDC9FD1C3A}</a:tableStyleId>
              </a:tblPr>
              <a:tblGrid>
                <a:gridCol w="3432724">
                  <a:extLst>
                    <a:ext uri="{9D8B030D-6E8A-4147-A177-3AD203B41FA5}">
                      <a16:colId xmlns:a16="http://schemas.microsoft.com/office/drawing/2014/main" val="20000"/>
                    </a:ext>
                  </a:extLst>
                </a:gridCol>
              </a:tblGrid>
              <a:tr h="3384377">
                <a:tc>
                  <a:txBody>
                    <a:bodyPr/>
                    <a:lstStyle/>
                    <a:p>
                      <a:pPr marL="342900" indent="-342900">
                        <a:buAutoNum type="arabicPeriod"/>
                      </a:pPr>
                      <a:r>
                        <a:rPr lang="uk-UA" sz="1600" b="1" dirty="0"/>
                        <a:t>Освітньо-наукова програма  підготовки доктора  </a:t>
                      </a:r>
                      <a:r>
                        <a:rPr lang="en-US" sz="1600" b="1" dirty="0"/>
                        <a:t>PhD</a:t>
                      </a:r>
                      <a:endParaRPr lang="uk-UA" sz="1600" b="1" dirty="0"/>
                    </a:p>
                    <a:p>
                      <a:pPr marL="0" indent="0">
                        <a:buNone/>
                      </a:pPr>
                      <a:endParaRPr lang="en-US" sz="1600" b="1" dirty="0"/>
                    </a:p>
                    <a:p>
                      <a:pPr marL="0" indent="0">
                        <a:buNone/>
                      </a:pPr>
                      <a:r>
                        <a:rPr lang="uk-UA" sz="1600" dirty="0"/>
                        <a:t>Спеціальність 011 Освітні, педагогічні науки</a:t>
                      </a:r>
                    </a:p>
                    <a:p>
                      <a:endParaRPr lang="uk-UA" sz="1600" dirty="0"/>
                    </a:p>
                    <a:p>
                      <a:r>
                        <a:rPr lang="uk-UA" sz="1600" dirty="0"/>
                        <a:t>2021 -  4 </a:t>
                      </a:r>
                    </a:p>
                    <a:p>
                      <a:pPr marL="342900" indent="-342900">
                        <a:buAutoNum type="arabicPlain" startAt="2022"/>
                      </a:pPr>
                      <a:r>
                        <a:rPr lang="uk-UA" sz="1600" dirty="0"/>
                        <a:t> -  4</a:t>
                      </a:r>
                    </a:p>
                    <a:p>
                      <a:pPr marL="342900" indent="-342900">
                        <a:buAutoNum type="arabicPlain" startAt="2022"/>
                      </a:pPr>
                      <a:r>
                        <a:rPr lang="uk-UA" sz="1600" dirty="0"/>
                        <a:t> -  5</a:t>
                      </a:r>
                    </a:p>
                    <a:p>
                      <a:endParaRPr lang="uk-UA" dirty="0"/>
                    </a:p>
                  </a:txBody>
                  <a:tcPr>
                    <a:solidFill>
                      <a:schemeClr val="accent5"/>
                    </a:solidFill>
                  </a:tcPr>
                </a:tc>
                <a:extLst>
                  <a:ext uri="{0D108BD9-81ED-4DB2-BD59-A6C34878D82A}">
                    <a16:rowId xmlns:a16="http://schemas.microsoft.com/office/drawing/2014/main" val="10000"/>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712791378"/>
              </p:ext>
            </p:extLst>
          </p:nvPr>
        </p:nvGraphicFramePr>
        <p:xfrm>
          <a:off x="7536160" y="1824295"/>
          <a:ext cx="3024336" cy="3384377"/>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tblGrid>
              <a:tr h="3384377">
                <a:tc>
                  <a:txBody>
                    <a:bodyPr/>
                    <a:lstStyle/>
                    <a:p>
                      <a:pPr marL="0" indent="0">
                        <a:buNone/>
                      </a:pPr>
                      <a:r>
                        <a:rPr lang="uk-UA" sz="1400" b="1" dirty="0"/>
                        <a:t>2</a:t>
                      </a:r>
                      <a:r>
                        <a:rPr lang="uk-UA" sz="1400" b="1" baseline="0" dirty="0"/>
                        <a:t>  </a:t>
                      </a:r>
                      <a:r>
                        <a:rPr lang="uk-UA" sz="1600" b="1" dirty="0"/>
                        <a:t>Освітньо-наукова програма  підготовки доктора  </a:t>
                      </a:r>
                      <a:r>
                        <a:rPr lang="en-US" sz="1600" b="1" dirty="0"/>
                        <a:t>PhD</a:t>
                      </a:r>
                    </a:p>
                    <a:p>
                      <a:pPr marL="0" indent="0">
                        <a:buNone/>
                      </a:pPr>
                      <a:endParaRPr lang="uk-UA" sz="1600" dirty="0"/>
                    </a:p>
                    <a:p>
                      <a:pPr marL="0" indent="0">
                        <a:buNone/>
                      </a:pPr>
                      <a:r>
                        <a:rPr lang="uk-UA" sz="1600" dirty="0"/>
                        <a:t>Спеціальність 016 </a:t>
                      </a:r>
                    </a:p>
                    <a:p>
                      <a:pPr marL="0" indent="0">
                        <a:buNone/>
                      </a:pPr>
                      <a:r>
                        <a:rPr lang="uk-UA" sz="1600" dirty="0"/>
                        <a:t>Спеціальна освіта</a:t>
                      </a:r>
                    </a:p>
                    <a:p>
                      <a:pPr marL="0" indent="0">
                        <a:buNone/>
                      </a:pPr>
                      <a:r>
                        <a:rPr lang="uk-UA" sz="1600" dirty="0"/>
                        <a:t>ОНП Психолого-педагогічний супровід осіб з аутизмом </a:t>
                      </a:r>
                    </a:p>
                    <a:p>
                      <a:pPr marL="0" indent="0">
                        <a:buNone/>
                      </a:pPr>
                      <a:endParaRPr lang="uk-UA" sz="1600" dirty="0"/>
                    </a:p>
                    <a:p>
                      <a:pPr marL="0" indent="0">
                        <a:buNone/>
                      </a:pPr>
                      <a:r>
                        <a:rPr lang="uk-UA" sz="1600" dirty="0"/>
                        <a:t>2022 – 3 </a:t>
                      </a:r>
                    </a:p>
                    <a:p>
                      <a:pPr marL="0" indent="0">
                        <a:buNone/>
                      </a:pPr>
                      <a:r>
                        <a:rPr lang="uk-UA" sz="1600" dirty="0"/>
                        <a:t>2023 – 1 </a:t>
                      </a:r>
                    </a:p>
                    <a:p>
                      <a:endParaRPr lang="uk-UA" sz="1600" dirty="0"/>
                    </a:p>
                  </a:txBody>
                  <a:tcPr>
                    <a:solidFill>
                      <a:schemeClr val="accent5"/>
                    </a:solidFill>
                  </a:tcPr>
                </a:tc>
                <a:extLst>
                  <a:ext uri="{0D108BD9-81ED-4DB2-BD59-A6C34878D82A}">
                    <a16:rowId xmlns:a16="http://schemas.microsoft.com/office/drawing/2014/main" val="10000"/>
                  </a:ext>
                </a:extLst>
              </a:tr>
            </a:tbl>
          </a:graphicData>
        </a:graphic>
      </p:graphicFrame>
      <p:pic>
        <p:nvPicPr>
          <p:cNvPr id="2050" name="Picture 2" descr="Підготовка докторів філософії PhD | Кафедра ливарного виробництва">
            <a:extLst>
              <a:ext uri="{FF2B5EF4-FFF2-40B4-BE49-F238E27FC236}">
                <a16:creationId xmlns:a16="http://schemas.microsoft.com/office/drawing/2014/main" id="{B909CB81-7B58-44B8-8A34-B41EAA915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752" y="2348880"/>
            <a:ext cx="2143125" cy="1750293"/>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4">
            <a:alphaModFix/>
          </a:blip>
          <a:stretch>
            <a:fillRect/>
          </a:stretch>
        </p:blipFill>
        <p:spPr>
          <a:xfrm>
            <a:off x="82993" y="0"/>
            <a:ext cx="1394263" cy="6882501"/>
          </a:xfrm>
          <a:prstGeom prst="rect">
            <a:avLst/>
          </a:prstGeom>
          <a:noFill/>
          <a:ln>
            <a:noFill/>
          </a:ln>
        </p:spPr>
      </p:pic>
    </p:spTree>
    <p:extLst>
      <p:ext uri="{BB962C8B-B14F-4D97-AF65-F5344CB8AC3E}">
        <p14:creationId xmlns:p14="http://schemas.microsoft.com/office/powerpoint/2010/main" val="283571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AA92F-3EB2-45D4-889C-31D0A9B10613}"/>
              </a:ext>
            </a:extLst>
          </p:cNvPr>
          <p:cNvSpPr>
            <a:spLocks noGrp="1"/>
          </p:cNvSpPr>
          <p:nvPr>
            <p:ph type="title"/>
          </p:nvPr>
        </p:nvSpPr>
        <p:spPr>
          <a:xfrm>
            <a:off x="1487488" y="620688"/>
            <a:ext cx="10094912" cy="903312"/>
          </a:xfrm>
        </p:spPr>
        <p:txBody>
          <a:bodyPr>
            <a:normAutofit fontScale="90000"/>
          </a:bodyPr>
          <a:lstStyle/>
          <a:p>
            <a:r>
              <a:rPr lang="uk-UA" sz="3200" dirty="0"/>
              <a:t>   Публікації: монографії, підручники, навчальні посібники</a:t>
            </a:r>
          </a:p>
        </p:txBody>
      </p:sp>
      <p:graphicFrame>
        <p:nvGraphicFramePr>
          <p:cNvPr id="3" name="Діаграма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18399579"/>
              </p:ext>
            </p:extLst>
          </p:nvPr>
        </p:nvGraphicFramePr>
        <p:xfrm>
          <a:off x="1703512" y="1524000"/>
          <a:ext cx="9289032" cy="4281264"/>
        </p:xfrm>
        <a:graphic>
          <a:graphicData uri="http://schemas.openxmlformats.org/drawingml/2006/chart">
            <c:chart xmlns:c="http://schemas.openxmlformats.org/drawingml/2006/chart" xmlns:r="http://schemas.openxmlformats.org/officeDocument/2006/relationships" r:id="rId3"/>
          </a:graphicData>
        </a:graphic>
      </p:graphicFrame>
      <p:pic>
        <p:nvPicPr>
          <p:cNvPr id="4" name="Google Shape;64;p14">
            <a:extLst>
              <a:ext uri="{FF2B5EF4-FFF2-40B4-BE49-F238E27FC236}">
                <a16:creationId xmlns:a16="http://schemas.microsoft.com/office/drawing/2014/main" id="{A6F8E07D-CA78-4E19-A016-628632B8E649}"/>
              </a:ext>
            </a:extLst>
          </p:cNvPr>
          <p:cNvPicPr preferRelativeResize="0"/>
          <p:nvPr/>
        </p:nvPicPr>
        <p:blipFill>
          <a:blip r:embed="rId4">
            <a:alphaModFix/>
          </a:blip>
          <a:stretch>
            <a:fillRect/>
          </a:stretch>
        </p:blipFill>
        <p:spPr>
          <a:xfrm>
            <a:off x="-87532" y="-30181"/>
            <a:ext cx="1394263" cy="6882501"/>
          </a:xfrm>
          <a:prstGeom prst="rect">
            <a:avLst/>
          </a:prstGeom>
          <a:noFill/>
          <a:ln>
            <a:noFill/>
          </a:ln>
        </p:spPr>
      </p:pic>
    </p:spTree>
    <p:extLst>
      <p:ext uri="{BB962C8B-B14F-4D97-AF65-F5344CB8AC3E}">
        <p14:creationId xmlns:p14="http://schemas.microsoft.com/office/powerpoint/2010/main" val="338076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Монографії </a:t>
            </a:r>
            <a:endParaRPr lang="uk-UA" sz="2400" b="1" dirty="0"/>
          </a:p>
        </p:txBody>
      </p:sp>
      <p:sp>
        <p:nvSpPr>
          <p:cNvPr id="5" name="Текст 2"/>
          <p:cNvSpPr txBox="1">
            <a:spLocks/>
          </p:cNvSpPr>
          <p:nvPr/>
        </p:nvSpPr>
        <p:spPr>
          <a:xfrm>
            <a:off x="7562713" y="1649328"/>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3">
            <a:alphaModFix/>
          </a:blip>
          <a:stretch>
            <a:fillRect/>
          </a:stretch>
        </p:blipFill>
        <p:spPr>
          <a:xfrm>
            <a:off x="82993" y="0"/>
            <a:ext cx="1394263" cy="6882501"/>
          </a:xfrm>
          <a:prstGeom prst="rect">
            <a:avLst/>
          </a:prstGeom>
          <a:noFill/>
          <a:ln>
            <a:noFill/>
          </a:ln>
        </p:spPr>
      </p:pic>
      <p:sp>
        <p:nvSpPr>
          <p:cNvPr id="6" name="TextBox 5">
            <a:extLst>
              <a:ext uri="{FF2B5EF4-FFF2-40B4-BE49-F238E27FC236}">
                <a16:creationId xmlns:a16="http://schemas.microsoft.com/office/drawing/2014/main" id="{C81B3BD6-2D3A-4845-AD42-17F7815D96A1}"/>
              </a:ext>
            </a:extLst>
          </p:cNvPr>
          <p:cNvSpPr txBox="1"/>
          <p:nvPr/>
        </p:nvSpPr>
        <p:spPr>
          <a:xfrm>
            <a:off x="1633796" y="548688"/>
            <a:ext cx="10222843" cy="5909310"/>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1.Вдосконалення викладання у вищій освіті: теорія та практика / </a:t>
            </a:r>
            <a:r>
              <a:rPr lang="uk-UA" sz="1800" b="1" dirty="0">
                <a:effectLst/>
                <a:latin typeface="Times New Roman" panose="02020603050405020304" pitchFamily="18" charset="0"/>
                <a:ea typeface="Times New Roman" panose="02020603050405020304" pitchFamily="18" charset="0"/>
              </a:rPr>
              <a:t>Горук Н., Квас О.,</a:t>
            </a:r>
            <a:r>
              <a:rPr lang="uk-UA" sz="1800" dirty="0">
                <a:effectLst/>
                <a:latin typeface="Times New Roman" panose="02020603050405020304" pitchFamily="18" charset="0"/>
                <a:ea typeface="Times New Roman" panose="02020603050405020304" pitchFamily="18" charset="0"/>
              </a:rPr>
              <a:t> Кухарський В., </a:t>
            </a:r>
            <a:r>
              <a:rPr lang="uk-UA" sz="1800" b="1" dirty="0" err="1">
                <a:effectLst/>
                <a:latin typeface="Times New Roman" panose="02020603050405020304" pitchFamily="18" charset="0"/>
                <a:ea typeface="Times New Roman" panose="02020603050405020304" pitchFamily="18" charset="0"/>
              </a:rPr>
              <a:t>Осередчук</a:t>
            </a:r>
            <a:r>
              <a:rPr lang="uk-UA" sz="1800" b="1" dirty="0">
                <a:effectLst/>
                <a:latin typeface="Times New Roman" panose="02020603050405020304" pitchFamily="18" charset="0"/>
                <a:ea typeface="Times New Roman" panose="02020603050405020304" pitchFamily="18" charset="0"/>
              </a:rPr>
              <a:t> О</a:t>
            </a:r>
            <a:r>
              <a:rPr lang="uk-UA" sz="1800" dirty="0">
                <a:effectLst/>
                <a:latin typeface="Times New Roman" panose="02020603050405020304" pitchFamily="18" charset="0"/>
                <a:ea typeface="Times New Roman" panose="02020603050405020304" pitchFamily="18" charset="0"/>
              </a:rPr>
              <a:t>. [та ін.] // За наук. ред. С. </a:t>
            </a:r>
            <a:r>
              <a:rPr lang="uk-UA" sz="1800" dirty="0" err="1">
                <a:effectLst/>
                <a:latin typeface="Times New Roman" panose="02020603050405020304" pitchFamily="18" charset="0"/>
                <a:ea typeface="Times New Roman" panose="02020603050405020304" pitchFamily="18" charset="0"/>
              </a:rPr>
              <a:t>Калашнікової</a:t>
            </a:r>
            <a:r>
              <a:rPr lang="uk-UA" sz="1800" dirty="0">
                <a:effectLst/>
                <a:latin typeface="Times New Roman" panose="02020603050405020304" pitchFamily="18" charset="0"/>
                <a:ea typeface="Times New Roman" panose="02020603050405020304" pitchFamily="18" charset="0"/>
              </a:rPr>
              <a:t>. – Київ : Інститут вищої освіти НАПН України, 2023. – 255 с. (С.91-105)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2.</a:t>
            </a:r>
            <a:r>
              <a:rPr lang="uk-UA" sz="1800" b="1" dirty="0">
                <a:effectLst/>
                <a:latin typeface="Times New Roman" panose="02020603050405020304" pitchFamily="18" charset="0"/>
                <a:ea typeface="Times New Roman" panose="02020603050405020304" pitchFamily="18" charset="0"/>
              </a:rPr>
              <a:t>Квас О. В.</a:t>
            </a:r>
            <a:r>
              <a:rPr lang="uk-UA" sz="1800" dirty="0">
                <a:effectLst/>
                <a:latin typeface="Times New Roman" panose="02020603050405020304" pitchFamily="18" charset="0"/>
                <a:ea typeface="Times New Roman" panose="02020603050405020304" pitchFamily="18" charset="0"/>
              </a:rPr>
              <a:t> Психологічна природа схильності особи до «</a:t>
            </a:r>
            <a:r>
              <a:rPr lang="uk-UA" sz="1800" dirty="0" err="1">
                <a:effectLst/>
                <a:latin typeface="Times New Roman" panose="02020603050405020304" pitchFamily="18" charset="0"/>
                <a:ea typeface="Times New Roman" panose="02020603050405020304" pitchFamily="18" charset="0"/>
              </a:rPr>
              <a:t>вимагаючої</a:t>
            </a:r>
            <a:r>
              <a:rPr lang="uk-UA" sz="1800" dirty="0">
                <a:effectLst/>
                <a:latin typeface="Times New Roman" panose="02020603050405020304" pitchFamily="18" charset="0"/>
                <a:ea typeface="Times New Roman" panose="02020603050405020304" pitchFamily="18" charset="0"/>
              </a:rPr>
              <a:t>» поведінки. Людина і суспільство: філософські, психологічні та політологічні виміри. / Т. Б. Партико, Н. П. Гапон, С. Л. Грабовська, О. В. Квас[та ін.] // В 3 </a:t>
            </a:r>
            <a:r>
              <a:rPr lang="uk-UA" sz="1800" dirty="0" err="1">
                <a:effectLst/>
                <a:latin typeface="Times New Roman" panose="02020603050405020304" pitchFamily="18" charset="0"/>
                <a:ea typeface="Times New Roman" panose="02020603050405020304" pitchFamily="18" charset="0"/>
              </a:rPr>
              <a:t>кн</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Кн</a:t>
            </a:r>
            <a:r>
              <a:rPr lang="uk-UA" sz="1800" dirty="0">
                <a:effectLst/>
                <a:latin typeface="Times New Roman" panose="02020603050405020304" pitchFamily="18" charset="0"/>
                <a:ea typeface="Times New Roman" panose="02020603050405020304" pitchFamily="18" charset="0"/>
              </a:rPr>
              <a:t>. 2. Особистість в соціумі: психологічні механізми активності : монографія / За ред. </a:t>
            </a:r>
            <a:r>
              <a:rPr lang="uk-UA" sz="1800" dirty="0" err="1">
                <a:effectLst/>
                <a:latin typeface="Times New Roman" panose="02020603050405020304" pitchFamily="18" charset="0"/>
                <a:ea typeface="Times New Roman" panose="02020603050405020304" pitchFamily="18" charset="0"/>
              </a:rPr>
              <a:t>чл</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кор</a:t>
            </a:r>
            <a:r>
              <a:rPr lang="uk-UA" sz="1800" dirty="0">
                <a:effectLst/>
                <a:latin typeface="Times New Roman" panose="02020603050405020304" pitchFamily="18" charset="0"/>
                <a:ea typeface="Times New Roman" panose="02020603050405020304" pitchFamily="18" charset="0"/>
              </a:rPr>
              <a:t>. НАН України, д-ра </a:t>
            </a:r>
            <a:r>
              <a:rPr lang="uk-UA" sz="1800" dirty="0" err="1">
                <a:effectLst/>
                <a:latin typeface="Times New Roman" panose="02020603050405020304" pitchFamily="18" charset="0"/>
                <a:ea typeface="Times New Roman" panose="02020603050405020304" pitchFamily="18" charset="0"/>
              </a:rPr>
              <a:t>філос</a:t>
            </a:r>
            <a:r>
              <a:rPr lang="uk-UA" sz="1800" dirty="0">
                <a:effectLst/>
                <a:latin typeface="Times New Roman" panose="02020603050405020304" pitchFamily="18" charset="0"/>
                <a:ea typeface="Times New Roman" panose="02020603050405020304" pitchFamily="18" charset="0"/>
              </a:rPr>
              <a:t>. наук, проф. В. П. Мельника. – Львів : ЛНУ ім. Івана Франка, 2022. –  424 с. С. 51-82)  </a:t>
            </a:r>
            <a:endParaRPr lang="uk-UA" sz="1200" dirty="0">
              <a:effectLst/>
              <a:latin typeface="Times New Roman" panose="02020603050405020304" pitchFamily="18" charset="0"/>
              <a:ea typeface="Times New Roman" panose="02020603050405020304" pitchFamily="18" charset="0"/>
            </a:endParaRPr>
          </a:p>
          <a:p>
            <a:r>
              <a:rPr lang="uk-UA" dirty="0">
                <a:latin typeface="Times New Roman" panose="02020603050405020304" pitchFamily="18" charset="0"/>
                <a:ea typeface="Times New Roman" panose="02020603050405020304" pitchFamily="18" charset="0"/>
              </a:rPr>
              <a:t>3. </a:t>
            </a:r>
            <a:r>
              <a:rPr lang="uk-UA" sz="1800" dirty="0">
                <a:effectLst/>
                <a:latin typeface="Times New Roman" panose="02020603050405020304" pitchFamily="18" charset="0"/>
                <a:ea typeface="Times New Roman" panose="02020603050405020304" pitchFamily="18" charset="0"/>
              </a:rPr>
              <a:t>Наступність дошкільної та початкової освіти в умовах сталого розвитку суспільства  / </a:t>
            </a:r>
            <a:r>
              <a:rPr lang="uk-UA" sz="1800" b="1" dirty="0">
                <a:effectLst/>
                <a:latin typeface="Times New Roman" panose="02020603050405020304" pitchFamily="18" charset="0"/>
                <a:ea typeface="Times New Roman" panose="02020603050405020304" pitchFamily="18" charset="0"/>
              </a:rPr>
              <a:t>Бойко, Г.О., Галян О.І., Галюка О.С. [та ін.] // за ред. проф. </a:t>
            </a:r>
            <a:r>
              <a:rPr lang="uk-UA" sz="1800" b="1" dirty="0" err="1">
                <a:effectLst/>
                <a:latin typeface="Times New Roman" panose="02020603050405020304" pitchFamily="18" charset="0"/>
                <a:ea typeface="Times New Roman" panose="02020603050405020304" pitchFamily="18" charset="0"/>
              </a:rPr>
              <a:t>Мачинської</a:t>
            </a:r>
            <a:r>
              <a:rPr lang="uk-UA" sz="1800" b="1" dirty="0">
                <a:effectLst/>
                <a:latin typeface="Times New Roman" panose="02020603050405020304" pitchFamily="18" charset="0"/>
                <a:ea typeface="Times New Roman" panose="02020603050405020304" pitchFamily="18" charset="0"/>
              </a:rPr>
              <a:t> Н. І..</a:t>
            </a:r>
            <a:r>
              <a:rPr lang="uk-UA" sz="1800" dirty="0">
                <a:effectLst/>
                <a:latin typeface="Times New Roman" panose="02020603050405020304" pitchFamily="18" charset="0"/>
                <a:ea typeface="Times New Roman" panose="02020603050405020304" pitchFamily="18" charset="0"/>
              </a:rPr>
              <a:t> – Львів : ЛНУ імені Івана Франка, 2023. – 250 с. </a:t>
            </a:r>
            <a:endParaRPr lang="uk-UA" sz="1200" dirty="0">
              <a:effectLst/>
              <a:latin typeface="Times New Roman" panose="02020603050405020304" pitchFamily="18" charset="0"/>
              <a:ea typeface="Times New Roman" panose="02020603050405020304" pitchFamily="18" charset="0"/>
            </a:endParaRPr>
          </a:p>
          <a:p>
            <a:r>
              <a:rPr lang="uk-UA" dirty="0">
                <a:latin typeface="Times New Roman" panose="02020603050405020304" pitchFamily="18" charset="0"/>
                <a:ea typeface="Times New Roman" panose="02020603050405020304" pitchFamily="18" charset="0"/>
              </a:rPr>
              <a:t>4.</a:t>
            </a:r>
            <a:r>
              <a:rPr lang="uk-UA" sz="1800" dirty="0">
                <a:effectLst/>
                <a:latin typeface="Times New Roman" panose="02020603050405020304" pitchFamily="18" charset="0"/>
                <a:ea typeface="Times New Roman" panose="02020603050405020304" pitchFamily="18" charset="0"/>
              </a:rPr>
              <a:t>.</a:t>
            </a:r>
            <a:r>
              <a:rPr lang="uk-UA" sz="1800" b="1" dirty="0">
                <a:effectLst/>
                <a:latin typeface="Times New Roman" panose="02020603050405020304" pitchFamily="18" charset="0"/>
                <a:ea typeface="Times New Roman" panose="02020603050405020304" pitchFamily="18" charset="0"/>
              </a:rPr>
              <a:t>Шаран О.В.</a:t>
            </a:r>
            <a:r>
              <a:rPr lang="uk-UA" sz="1800" dirty="0">
                <a:effectLst/>
                <a:latin typeface="Times New Roman" panose="02020603050405020304" pitchFamily="18" charset="0"/>
                <a:ea typeface="Times New Roman" panose="02020603050405020304" pitchFamily="18" charset="0"/>
              </a:rPr>
              <a:t> Використання сучасних освітніх технологій у процесі формування методико-математичної компетентності майбутніх учителів початкових класів / </a:t>
            </a:r>
            <a:r>
              <a:rPr lang="uk-UA" sz="1800" dirty="0" err="1">
                <a:effectLst/>
                <a:latin typeface="Times New Roman" panose="02020603050405020304" pitchFamily="18" charset="0"/>
                <a:ea typeface="Times New Roman" panose="02020603050405020304" pitchFamily="18" charset="0"/>
              </a:rPr>
              <a:t>Шаран</a:t>
            </a:r>
            <a:r>
              <a:rPr lang="uk-UA" sz="1800" dirty="0">
                <a:effectLst/>
                <a:latin typeface="Times New Roman" panose="02020603050405020304" pitchFamily="18" charset="0"/>
                <a:ea typeface="Times New Roman" panose="02020603050405020304" pitchFamily="18" charset="0"/>
              </a:rPr>
              <a:t> О.В. // </a:t>
            </a:r>
            <a:r>
              <a:rPr lang="uk-UA" sz="1800" dirty="0" err="1">
                <a:effectLst/>
                <a:latin typeface="Times New Roman" panose="02020603050405020304" pitchFamily="18" charset="0"/>
                <a:ea typeface="Times New Roman" panose="02020603050405020304" pitchFamily="18" charset="0"/>
              </a:rPr>
              <a:t>Innovative</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projects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and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programs</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in</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psychology</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pedagogy</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and</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education</a:t>
            </a:r>
            <a:r>
              <a:rPr lang="uk-UA" sz="1800" dirty="0">
                <a:effectLst/>
                <a:latin typeface="Times New Roman" panose="02020603050405020304" pitchFamily="18" charset="0"/>
                <a:ea typeface="Times New Roman" panose="02020603050405020304" pitchFamily="18" charset="0"/>
              </a:rPr>
              <a:t>  - </a:t>
            </a:r>
            <a:r>
              <a:rPr lang="uk-UA" sz="1800" dirty="0" err="1">
                <a:effectLst/>
                <a:latin typeface="Times New Roman" panose="02020603050405020304" pitchFamily="18" charset="0"/>
                <a:ea typeface="Times New Roman" panose="02020603050405020304" pitchFamily="18" charset="0"/>
              </a:rPr>
              <a:t>Riga</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Latvia</a:t>
            </a:r>
            <a:r>
              <a:rPr lang="uk-UA" sz="1800" dirty="0">
                <a:effectLst/>
                <a:latin typeface="Times New Roman" panose="02020603050405020304" pitchFamily="18" charset="0"/>
                <a:ea typeface="Times New Roman" panose="02020603050405020304" pitchFamily="18" charset="0"/>
              </a:rPr>
              <a:t> : «</a:t>
            </a:r>
            <a:r>
              <a:rPr lang="uk-UA" sz="1800" dirty="0" err="1">
                <a:effectLst/>
                <a:latin typeface="Times New Roman" panose="02020603050405020304" pitchFamily="18" charset="0"/>
                <a:ea typeface="Times New Roman" panose="02020603050405020304" pitchFamily="18" charset="0"/>
              </a:rPr>
              <a:t>Baltija</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Publishing</a:t>
            </a:r>
            <a:r>
              <a:rPr lang="uk-UA" sz="1800" dirty="0">
                <a:effectLst/>
                <a:latin typeface="Times New Roman" panose="02020603050405020304" pitchFamily="18" charset="0"/>
                <a:ea typeface="Times New Roman" panose="02020603050405020304" pitchFamily="18" charset="0"/>
              </a:rPr>
              <a:t>», 2023. - 592 p.  (Р.495 – 530).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5</a:t>
            </a:r>
            <a:r>
              <a:rPr lang="uk-UA" sz="1200" dirty="0">
                <a:latin typeface="Times New Roman" panose="02020603050405020304" pitchFamily="18" charset="0"/>
                <a:ea typeface="Times New Roman" panose="02020603050405020304" pitchFamily="18" charset="0"/>
              </a:rPr>
              <a:t>.</a:t>
            </a:r>
            <a:r>
              <a:rPr lang="uk-UA" sz="1800" b="1" dirty="0">
                <a:effectLst/>
                <a:latin typeface="Times New Roman" panose="02020603050405020304" pitchFamily="18" charset="0"/>
                <a:ea typeface="Times New Roman" panose="02020603050405020304" pitchFamily="18" charset="0"/>
              </a:rPr>
              <a:t>Шевченко В.М.</a:t>
            </a:r>
            <a:r>
              <a:rPr lang="uk-UA" sz="1800" dirty="0">
                <a:effectLst/>
                <a:latin typeface="Times New Roman" panose="02020603050405020304" pitchFamily="18" charset="0"/>
                <a:ea typeface="Times New Roman" panose="02020603050405020304" pitchFamily="18" charset="0"/>
              </a:rPr>
              <a:t> Модернізація та розвиток системи спеціальної освіти в Україні (2012-2022)  // Корекційно-реабілітаційні інновації:  </a:t>
            </a:r>
            <a:r>
              <a:rPr lang="uk-UA" sz="1800" dirty="0" err="1">
                <a:effectLst/>
                <a:latin typeface="Times New Roman" panose="02020603050405020304" pitchFamily="18" charset="0"/>
                <a:ea typeface="Times New Roman" panose="02020603050405020304" pitchFamily="18" charset="0"/>
              </a:rPr>
              <a:t>впрвадження</a:t>
            </a:r>
            <a:r>
              <a:rPr lang="uk-UA" sz="1800" dirty="0">
                <a:effectLst/>
                <a:latin typeface="Times New Roman" panose="02020603050405020304" pitchFamily="18" charset="0"/>
                <a:ea typeface="Times New Roman" panose="02020603050405020304" pitchFamily="18" charset="0"/>
              </a:rPr>
              <a:t> європейського досвіду Рига, Латвія «</a:t>
            </a:r>
            <a:r>
              <a:rPr lang="uk-UA" sz="1800" dirty="0" err="1">
                <a:effectLst/>
                <a:latin typeface="Times New Roman" panose="02020603050405020304" pitchFamily="18" charset="0"/>
                <a:ea typeface="Times New Roman" panose="02020603050405020304" pitchFamily="18" charset="0"/>
              </a:rPr>
              <a:t>Izdevnieciba</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Baltija</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Publishing</a:t>
            </a:r>
            <a:r>
              <a:rPr lang="uk-UA" sz="1800" dirty="0">
                <a:effectLst/>
                <a:latin typeface="Times New Roman" panose="02020603050405020304" pitchFamily="18" charset="0"/>
                <a:ea typeface="Times New Roman" panose="02020603050405020304" pitchFamily="18" charset="0"/>
              </a:rPr>
              <a:t>»», 2023, 360 c. С. 308-330.</a:t>
            </a:r>
            <a:endParaRPr lang="uk-UA" sz="1200" dirty="0">
              <a:effectLst/>
              <a:latin typeface="Times New Roman" panose="02020603050405020304" pitchFamily="18" charset="0"/>
              <a:ea typeface="Times New Roman" panose="02020603050405020304" pitchFamily="18" charset="0"/>
            </a:endParaRPr>
          </a:p>
          <a:p>
            <a:r>
              <a:rPr lang="uk-UA" dirty="0">
                <a:effectLst/>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6</a:t>
            </a:r>
            <a:r>
              <a:rPr lang="uk-UA" sz="1200" i="1" dirty="0">
                <a:latin typeface="Times New Roman" panose="02020603050405020304" pitchFamily="18" charset="0"/>
                <a:ea typeface="Times New Roman" panose="02020603050405020304" pitchFamily="18" charset="0"/>
              </a:rPr>
              <a:t>.</a:t>
            </a:r>
            <a:r>
              <a:rPr lang="ru-RU" sz="1800" b="1" dirty="0">
                <a:solidFill>
                  <a:srgbClr val="000000"/>
                </a:solidFill>
                <a:effectLst/>
                <a:latin typeface="Times New Roman" panose="02020603050405020304" pitchFamily="18" charset="0"/>
                <a:ea typeface="Times New Roman" panose="02020603050405020304" pitchFamily="18" charset="0"/>
              </a:rPr>
              <a:t>Марчук А.В</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Resiliency</a:t>
            </a:r>
            <a:r>
              <a:rPr lang="ru-RU" sz="1800" dirty="0">
                <a:solidFill>
                  <a:srgbClr val="000000"/>
                </a:solidFill>
                <a:effectLst/>
                <a:latin typeface="Times New Roman" panose="02020603050405020304" pitchFamily="18" charset="0"/>
                <a:ea typeface="Times New Roman" panose="02020603050405020304" pitchFamily="18" charset="0"/>
              </a:rPr>
              <a:t> of People </a:t>
            </a:r>
            <a:r>
              <a:rPr lang="ru-RU" sz="1800" dirty="0" err="1">
                <a:solidFill>
                  <a:srgbClr val="000000"/>
                </a:solidFill>
                <a:effectLst/>
                <a:latin typeface="Times New Roman" panose="02020603050405020304" pitchFamily="18" charset="0"/>
                <a:ea typeface="Times New Roman" panose="02020603050405020304" pitchFamily="18" charset="0"/>
              </a:rPr>
              <a:t>facing</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military</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Aggression</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against</a:t>
            </a:r>
            <a:r>
              <a:rPr lang="ru-RU" sz="1800" dirty="0">
                <a:solidFill>
                  <a:srgbClr val="000000"/>
                </a:solidFill>
                <a:effectLst/>
                <a:latin typeface="Times New Roman" panose="02020603050405020304" pitchFamily="18" charset="0"/>
                <a:ea typeface="Times New Roman" panose="02020603050405020304" pitchFamily="18" charset="0"/>
              </a:rPr>
              <a:t> Ukraine / </a:t>
            </a:r>
            <a:r>
              <a:rPr lang="ru-RU" sz="1800" dirty="0" err="1">
                <a:solidFill>
                  <a:srgbClr val="000000"/>
                </a:solidFill>
                <a:effectLst/>
                <a:latin typeface="Times New Roman" panose="02020603050405020304" pitchFamily="18" charset="0"/>
                <a:ea typeface="Times New Roman" panose="02020603050405020304" pitchFamily="18" charset="0"/>
              </a:rPr>
              <a:t>Blikhar</a:t>
            </a:r>
            <a:r>
              <a:rPr lang="ru-RU" sz="1800" dirty="0">
                <a:solidFill>
                  <a:srgbClr val="000000"/>
                </a:solidFill>
                <a:effectLst/>
                <a:latin typeface="Times New Roman" panose="02020603050405020304" pitchFamily="18" charset="0"/>
                <a:ea typeface="Times New Roman" panose="02020603050405020304" pitchFamily="18" charset="0"/>
              </a:rPr>
              <a:t>, V., </a:t>
            </a:r>
            <a:r>
              <a:rPr lang="ru-RU" sz="1800" dirty="0" err="1">
                <a:solidFill>
                  <a:srgbClr val="000000"/>
                </a:solidFill>
                <a:effectLst/>
                <a:latin typeface="Times New Roman" panose="02020603050405020304" pitchFamily="18" charset="0"/>
                <a:ea typeface="Times New Roman" panose="02020603050405020304" pitchFamily="18" charset="0"/>
              </a:rPr>
              <a:t>Kalka</a:t>
            </a:r>
            <a:r>
              <a:rPr lang="ru-RU" sz="1800" dirty="0">
                <a:solidFill>
                  <a:srgbClr val="000000"/>
                </a:solidFill>
                <a:effectLst/>
                <a:latin typeface="Times New Roman" panose="02020603050405020304" pitchFamily="18" charset="0"/>
                <a:ea typeface="Times New Roman" panose="02020603050405020304" pitchFamily="18" charset="0"/>
              </a:rPr>
              <a:t>, N., </a:t>
            </a:r>
            <a:r>
              <a:rPr lang="ru-RU" sz="1800" dirty="0" err="1">
                <a:solidFill>
                  <a:srgbClr val="000000"/>
                </a:solidFill>
                <a:effectLst/>
                <a:latin typeface="Times New Roman" panose="02020603050405020304" pitchFamily="18" charset="0"/>
                <a:ea typeface="Times New Roman" panose="02020603050405020304" pitchFamily="18" charset="0"/>
              </a:rPr>
              <a:t>Katolyk</a:t>
            </a:r>
            <a:r>
              <a:rPr lang="ru-RU" sz="1800" dirty="0">
                <a:solidFill>
                  <a:srgbClr val="000000"/>
                </a:solidFill>
                <a:effectLst/>
                <a:latin typeface="Times New Roman" panose="02020603050405020304" pitchFamily="18" charset="0"/>
                <a:ea typeface="Times New Roman" panose="02020603050405020304" pitchFamily="18" charset="0"/>
              </a:rPr>
              <a:t>, H., </a:t>
            </a:r>
            <a:r>
              <a:rPr lang="ru-RU" sz="1800" dirty="0" err="1">
                <a:solidFill>
                  <a:srgbClr val="000000"/>
                </a:solidFill>
                <a:effectLst/>
                <a:latin typeface="Times New Roman" panose="02020603050405020304" pitchFamily="18" charset="0"/>
                <a:ea typeface="Times New Roman" panose="02020603050405020304" pitchFamily="18" charset="0"/>
              </a:rPr>
              <a:t>Kuzo</a:t>
            </a:r>
            <a:r>
              <a:rPr lang="ru-RU" sz="1800" dirty="0">
                <a:solidFill>
                  <a:srgbClr val="000000"/>
                </a:solidFill>
                <a:effectLst/>
                <a:latin typeface="Times New Roman" panose="02020603050405020304" pitchFamily="18" charset="0"/>
                <a:ea typeface="Times New Roman" panose="02020603050405020304" pitchFamily="18" charset="0"/>
              </a:rPr>
              <a:t>, L., </a:t>
            </a:r>
            <a:r>
              <a:rPr lang="ru-RU" sz="1800" b="1" dirty="0" err="1">
                <a:solidFill>
                  <a:srgbClr val="000000"/>
                </a:solidFill>
                <a:effectLst/>
                <a:latin typeface="Times New Roman" panose="02020603050405020304" pitchFamily="18" charset="0"/>
                <a:ea typeface="Times New Roman" panose="02020603050405020304" pitchFamily="18" charset="0"/>
              </a:rPr>
              <a:t>Marchuk</a:t>
            </a:r>
            <a:r>
              <a:rPr lang="ru-RU" sz="1800" b="1" dirty="0">
                <a:solidFill>
                  <a:srgbClr val="000000"/>
                </a:solidFill>
                <a:effectLst/>
                <a:latin typeface="Times New Roman" panose="02020603050405020304" pitchFamily="18" charset="0"/>
                <a:ea typeface="Times New Roman" panose="02020603050405020304" pitchFamily="18" charset="0"/>
              </a:rPr>
              <a:t>, A.,</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Tsyvinska</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M. // The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monograph</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Why</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war</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in</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Ukraine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and</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in</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Europe?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Psychoanalysis</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trauma</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and</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resiliency</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Frenis</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Zero Press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Paperback</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(2023). (235).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pp</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189-208). (</a:t>
            </a:r>
            <a:r>
              <a:rPr lang="ru-RU" sz="1800" u="none" strike="noStrike" dirty="0" err="1">
                <a:solidFill>
                  <a:srgbClr val="000000"/>
                </a:solidFill>
                <a:effectLst/>
                <a:latin typeface="Times New Roman" panose="02020603050405020304" pitchFamily="18" charset="0"/>
                <a:ea typeface="Times New Roman" panose="02020603050405020304" pitchFamily="18" charset="0"/>
                <a:hlinkClick r:id="rId4"/>
              </a:rPr>
              <a:t>Італія</a:t>
            </a:r>
            <a:r>
              <a:rPr lang="ru-RU" sz="1800" u="none" strike="noStrike" dirty="0">
                <a:solidFill>
                  <a:srgbClr val="000000"/>
                </a:solidFill>
                <a:effectLst/>
                <a:latin typeface="Times New Roman" panose="02020603050405020304" pitchFamily="18" charset="0"/>
                <a:ea typeface="Times New Roman" panose="02020603050405020304" pitchFamily="18" charset="0"/>
                <a:hlinkClick r:id="rId4"/>
              </a:rPr>
              <a:t>) </a:t>
            </a:r>
            <a:r>
              <a:rPr lang="ru-RU" sz="1800" u="none" strike="noStrike" dirty="0">
                <a:solidFill>
                  <a:srgbClr val="000000"/>
                </a:solidFill>
                <a:effectLst/>
                <a:latin typeface="Times New Roman" panose="02020603050405020304" pitchFamily="18" charset="0"/>
                <a:ea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002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Навчальні посібники  </a:t>
            </a:r>
            <a:endParaRPr lang="uk-UA" sz="2400" b="1" dirty="0"/>
          </a:p>
        </p:txBody>
      </p:sp>
      <p:sp>
        <p:nvSpPr>
          <p:cNvPr id="5" name="Текст 2"/>
          <p:cNvSpPr txBox="1">
            <a:spLocks/>
          </p:cNvSpPr>
          <p:nvPr/>
        </p:nvSpPr>
        <p:spPr>
          <a:xfrm>
            <a:off x="7562713" y="1649328"/>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3">
            <a:alphaModFix/>
          </a:blip>
          <a:stretch>
            <a:fillRect/>
          </a:stretch>
        </p:blipFill>
        <p:spPr>
          <a:xfrm>
            <a:off x="82993" y="0"/>
            <a:ext cx="1394263" cy="6882501"/>
          </a:xfrm>
          <a:prstGeom prst="rect">
            <a:avLst/>
          </a:prstGeom>
          <a:noFill/>
          <a:ln>
            <a:noFill/>
          </a:ln>
        </p:spPr>
      </p:pic>
      <p:sp>
        <p:nvSpPr>
          <p:cNvPr id="7" name="TextBox 6">
            <a:extLst>
              <a:ext uri="{FF2B5EF4-FFF2-40B4-BE49-F238E27FC236}">
                <a16:creationId xmlns:a16="http://schemas.microsoft.com/office/drawing/2014/main" id="{5F4A3710-C14D-4D5D-832C-C08CEEEE4247}"/>
              </a:ext>
            </a:extLst>
          </p:cNvPr>
          <p:cNvSpPr txBox="1"/>
          <p:nvPr/>
        </p:nvSpPr>
        <p:spPr>
          <a:xfrm>
            <a:off x="1775520" y="548680"/>
            <a:ext cx="10081120" cy="6186309"/>
          </a:xfrm>
          <a:prstGeom prst="rect">
            <a:avLst/>
          </a:prstGeom>
          <a:noFill/>
        </p:spPr>
        <p:txBody>
          <a:bodyPr wrap="square">
            <a:spAutoFit/>
          </a:bodyPr>
          <a:lstStyle/>
          <a:p>
            <a:r>
              <a:rPr lang="uk-UA" sz="1800" i="1"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Початкової та дошкільної освіти -9</a:t>
            </a:r>
            <a:endParaRPr lang="uk-UA" sz="12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 </a:t>
            </a:r>
            <a:endParaRPr lang="uk-UA" sz="1200" b="1"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1.</a:t>
            </a:r>
            <a:r>
              <a:rPr lang="uk-UA" sz="1800" b="1" dirty="0">
                <a:effectLst/>
                <a:latin typeface="Times New Roman" panose="02020603050405020304" pitchFamily="18" charset="0"/>
                <a:ea typeface="Times New Roman" panose="02020603050405020304" pitchFamily="18" charset="0"/>
              </a:rPr>
              <a:t>Галян О. </a:t>
            </a:r>
            <a:r>
              <a:rPr lang="uk-UA" sz="1800" dirty="0">
                <a:effectLst/>
                <a:latin typeface="Times New Roman" panose="02020603050405020304" pitchFamily="18" charset="0"/>
                <a:ea typeface="Times New Roman" panose="02020603050405020304" pitchFamily="18" charset="0"/>
              </a:rPr>
              <a:t>Психологія дитяча / </a:t>
            </a:r>
            <a:r>
              <a:rPr lang="uk-UA" sz="1800" dirty="0" err="1">
                <a:effectLst/>
                <a:latin typeface="Times New Roman" panose="02020603050405020304" pitchFamily="18" charset="0"/>
                <a:ea typeface="Times New Roman" panose="02020603050405020304" pitchFamily="18" charset="0"/>
              </a:rPr>
              <a:t>О.Галян</a:t>
            </a:r>
            <a:r>
              <a:rPr lang="uk-UA" sz="1800" dirty="0">
                <a:effectLst/>
                <a:latin typeface="Times New Roman" panose="02020603050405020304" pitchFamily="18" charset="0"/>
                <a:ea typeface="Times New Roman" panose="02020603050405020304" pitchFamily="18" charset="0"/>
              </a:rPr>
              <a:t>. – 2-е вид., </a:t>
            </a:r>
            <a:r>
              <a:rPr lang="uk-UA" sz="1800" dirty="0" err="1">
                <a:effectLst/>
                <a:latin typeface="Times New Roman" panose="02020603050405020304" pitchFamily="18" charset="0"/>
                <a:ea typeface="Times New Roman" panose="02020603050405020304" pitchFamily="18" charset="0"/>
              </a:rPr>
              <a:t>доп</a:t>
            </a:r>
            <a:r>
              <a:rPr lang="uk-UA" sz="1800" dirty="0">
                <a:effectLst/>
                <a:latin typeface="Times New Roman" panose="02020603050405020304" pitchFamily="18" charset="0"/>
                <a:ea typeface="Times New Roman" panose="02020603050405020304" pitchFamily="18" charset="0"/>
              </a:rPr>
              <a:t>. та </a:t>
            </a:r>
            <a:r>
              <a:rPr lang="uk-UA" sz="1800" dirty="0" err="1">
                <a:effectLst/>
                <a:latin typeface="Times New Roman" panose="02020603050405020304" pitchFamily="18" charset="0"/>
                <a:ea typeface="Times New Roman" panose="02020603050405020304" pitchFamily="18" charset="0"/>
              </a:rPr>
              <a:t>переробл</a:t>
            </a:r>
            <a:r>
              <a:rPr lang="uk-UA" sz="1800" dirty="0">
                <a:effectLst/>
                <a:latin typeface="Times New Roman" panose="02020603050405020304" pitchFamily="18" charset="0"/>
                <a:ea typeface="Times New Roman" panose="02020603050405020304" pitchFamily="18" charset="0"/>
              </a:rPr>
              <a:t>. – Львів, 2023. – 90 с. URL: https://pedagogy.lnu.edu.ua/wp-content/uploads/2021/09/Psykholohiia-dytiacha.-Posibnyk-dlia-samostiynoi-roboty-1.pdf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2.</a:t>
            </a:r>
            <a:r>
              <a:rPr lang="uk-UA" sz="1800" b="1" dirty="0">
                <a:effectLst/>
                <a:latin typeface="Times New Roman" panose="02020603050405020304" pitchFamily="18" charset="0"/>
                <a:ea typeface="Times New Roman" panose="02020603050405020304" pitchFamily="18" charset="0"/>
              </a:rPr>
              <a:t>Шаран О.В. </a:t>
            </a:r>
            <a:r>
              <a:rPr lang="uk-UA" sz="1800" dirty="0">
                <a:effectLst/>
                <a:latin typeface="Times New Roman" panose="02020603050405020304" pitchFamily="18" charset="0"/>
                <a:ea typeface="Times New Roman" panose="02020603050405020304" pitchFamily="18" charset="0"/>
              </a:rPr>
              <a:t>Методика навчання математичної освітньої галузі у початковій школі / </a:t>
            </a:r>
            <a:r>
              <a:rPr lang="uk-UA" sz="1800" dirty="0" err="1">
                <a:effectLst/>
                <a:latin typeface="Times New Roman" panose="02020603050405020304" pitchFamily="18" charset="0"/>
                <a:ea typeface="Times New Roman" panose="02020603050405020304" pitchFamily="18" charset="0"/>
              </a:rPr>
              <a:t>О.В.Шаран</a:t>
            </a:r>
            <a:r>
              <a:rPr lang="uk-UA" sz="1800" dirty="0">
                <a:effectLst/>
                <a:latin typeface="Times New Roman" panose="02020603050405020304" pitchFamily="18" charset="0"/>
                <a:ea typeface="Times New Roman" panose="02020603050405020304" pitchFamily="18" charset="0"/>
              </a:rPr>
              <a:t>, О.О. </a:t>
            </a:r>
            <a:r>
              <a:rPr lang="uk-UA" sz="1800" dirty="0" err="1">
                <a:effectLst/>
                <a:latin typeface="Times New Roman" panose="02020603050405020304" pitchFamily="18" charset="0"/>
                <a:ea typeface="Times New Roman" panose="02020603050405020304" pitchFamily="18" charset="0"/>
              </a:rPr>
              <a:t>Жигайло</a:t>
            </a:r>
            <a:r>
              <a:rPr lang="uk-UA" sz="1800" dirty="0">
                <a:effectLst/>
                <a:latin typeface="Times New Roman" panose="02020603050405020304" pitchFamily="18" charset="0"/>
                <a:ea typeface="Times New Roman" panose="02020603050405020304" pitchFamily="18" charset="0"/>
              </a:rPr>
              <a:t>. – Дрогобич : Посвіт 2023. - 132 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3,</a:t>
            </a:r>
            <a:r>
              <a:rPr lang="uk-UA" sz="1800" b="1" dirty="0">
                <a:effectLst/>
                <a:latin typeface="Times New Roman" panose="02020603050405020304" pitchFamily="18" charset="0"/>
                <a:ea typeface="Times New Roman" panose="02020603050405020304" pitchFamily="18" charset="0"/>
              </a:rPr>
              <a:t>Джура Н. М., </a:t>
            </a:r>
            <a:r>
              <a:rPr lang="uk-UA" sz="1800" dirty="0">
                <a:effectLst/>
                <a:latin typeface="Times New Roman" panose="02020603050405020304" pitchFamily="18" charset="0"/>
                <a:ea typeface="Times New Roman" panose="02020603050405020304" pitchFamily="18" charset="0"/>
              </a:rPr>
              <a:t>Екологічна оцінка компонентів гідросфери та моніторинг якості води /</a:t>
            </a:r>
            <a:r>
              <a:rPr lang="uk-UA" sz="1800" dirty="0" err="1">
                <a:effectLst/>
                <a:latin typeface="Times New Roman" panose="02020603050405020304" pitchFamily="18" charset="0"/>
                <a:ea typeface="Times New Roman" panose="02020603050405020304" pitchFamily="18" charset="0"/>
              </a:rPr>
              <a:t>Антоняк</a:t>
            </a:r>
            <a:r>
              <a:rPr lang="uk-UA" sz="1800" dirty="0">
                <a:effectLst/>
                <a:latin typeface="Times New Roman" panose="02020603050405020304" pitchFamily="18" charset="0"/>
                <a:ea typeface="Times New Roman" panose="02020603050405020304" pitchFamily="18" charset="0"/>
              </a:rPr>
              <a:t> Г. Л., Мамчур З. І., </a:t>
            </a:r>
            <a:r>
              <a:rPr lang="uk-UA" sz="1800" dirty="0" err="1">
                <a:effectLst/>
                <a:latin typeface="Times New Roman" panose="02020603050405020304" pitchFamily="18" charset="0"/>
                <a:ea typeface="Times New Roman" panose="02020603050405020304" pitchFamily="18" charset="0"/>
              </a:rPr>
              <a:t>Думич</a:t>
            </a:r>
            <a:r>
              <a:rPr lang="uk-UA" sz="1800" dirty="0">
                <a:effectLst/>
                <a:latin typeface="Times New Roman" panose="02020603050405020304" pitchFamily="18" charset="0"/>
                <a:ea typeface="Times New Roman" panose="02020603050405020304" pitchFamily="18" charset="0"/>
              </a:rPr>
              <a:t> О. </a:t>
            </a:r>
            <a:r>
              <a:rPr lang="uk-UA" sz="1800" dirty="0" err="1">
                <a:effectLst/>
                <a:latin typeface="Times New Roman" panose="02020603050405020304" pitchFamily="18" charset="0"/>
                <a:ea typeface="Times New Roman" panose="02020603050405020304" pitchFamily="18" charset="0"/>
              </a:rPr>
              <a:t>Я.,Джура</a:t>
            </a:r>
            <a:r>
              <a:rPr lang="uk-UA" sz="1800" dirty="0">
                <a:effectLst/>
                <a:latin typeface="Times New Roman" panose="02020603050405020304" pitchFamily="18" charset="0"/>
                <a:ea typeface="Times New Roman" panose="02020603050405020304" pitchFamily="18" charset="0"/>
              </a:rPr>
              <a:t> Н. М., </a:t>
            </a:r>
            <a:r>
              <a:rPr lang="uk-UA" sz="1800" dirty="0" err="1">
                <a:effectLst/>
                <a:latin typeface="Times New Roman" panose="02020603050405020304" pitchFamily="18" charset="0"/>
                <a:ea typeface="Times New Roman" panose="02020603050405020304" pitchFamily="18" charset="0"/>
              </a:rPr>
              <a:t>Данилик</a:t>
            </a:r>
            <a:r>
              <a:rPr lang="uk-UA" sz="1800" dirty="0">
                <a:effectLst/>
                <a:latin typeface="Times New Roman" panose="02020603050405020304" pitchFamily="18" charset="0"/>
                <a:ea typeface="Times New Roman" panose="02020603050405020304" pitchFamily="18" charset="0"/>
              </a:rPr>
              <a:t> Р. М. – Львів: СПОЛОМ. 2023. – 192 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4.</a:t>
            </a:r>
            <a:r>
              <a:rPr lang="uk-UA" sz="1800" b="1" dirty="0">
                <a:effectLst/>
                <a:latin typeface="Times New Roman" panose="02020603050405020304" pitchFamily="18" charset="0"/>
                <a:ea typeface="Times New Roman" panose="02020603050405020304" pitchFamily="18" charset="0"/>
              </a:rPr>
              <a:t>Білан О.І</a:t>
            </a:r>
            <a:r>
              <a:rPr lang="uk-UA" sz="1800" dirty="0">
                <a:effectLst/>
                <a:latin typeface="Times New Roman" panose="02020603050405020304" pitchFamily="18" charset="0"/>
                <a:ea typeface="Times New Roman" panose="02020603050405020304" pitchFamily="18" charset="0"/>
              </a:rPr>
              <a:t>. Планування освітньої роботи з дітьми молодшого дошкільного віку за програмою “Українське </a:t>
            </a:r>
            <a:r>
              <a:rPr lang="uk-UA" sz="1800" dirty="0" err="1">
                <a:effectLst/>
                <a:latin typeface="Times New Roman" panose="02020603050405020304" pitchFamily="18" charset="0"/>
                <a:ea typeface="Times New Roman" panose="02020603050405020304" pitchFamily="18" charset="0"/>
              </a:rPr>
              <a:t>дошкілля</a:t>
            </a:r>
            <a:r>
              <a:rPr lang="uk-UA" sz="1800" dirty="0">
                <a:effectLst/>
                <a:latin typeface="Times New Roman" panose="02020603050405020304" pitchFamily="18" charset="0"/>
                <a:ea typeface="Times New Roman" panose="02020603050405020304" pitchFamily="18" charset="0"/>
              </a:rPr>
              <a:t>” / Білан О.І. – Тернопіль: Мандрівець, 2022. –192с.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5. Білан О.І. Навчання елементів грамоти. Старший дошкільний вік / Білан О.І., </a:t>
            </a:r>
            <a:r>
              <a:rPr lang="uk-UA" sz="1800" dirty="0" err="1">
                <a:effectLst/>
                <a:latin typeface="Times New Roman" panose="02020603050405020304" pitchFamily="18" charset="0"/>
                <a:ea typeface="Times New Roman" panose="02020603050405020304" pitchFamily="18" charset="0"/>
              </a:rPr>
              <a:t>Цоба</a:t>
            </a:r>
            <a:r>
              <a:rPr lang="uk-UA" sz="1800" dirty="0">
                <a:effectLst/>
                <a:latin typeface="Times New Roman" panose="02020603050405020304" pitchFamily="18" charset="0"/>
                <a:ea typeface="Times New Roman" panose="02020603050405020304" pitchFamily="18" charset="0"/>
              </a:rPr>
              <a:t> Л.Н.. – Львів: БОНА, 2023. – 168с.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6.</a:t>
            </a:r>
            <a:r>
              <a:rPr lang="uk-UA" sz="1800" b="1" dirty="0">
                <a:effectLst/>
                <a:latin typeface="Times New Roman" panose="02020603050405020304" pitchFamily="18" charset="0"/>
                <a:ea typeface="Times New Roman" panose="02020603050405020304" pitchFamily="18" charset="0"/>
              </a:rPr>
              <a:t>Білан О.І.  </a:t>
            </a:r>
            <a:r>
              <a:rPr lang="uk-UA" sz="1800" dirty="0">
                <a:effectLst/>
                <a:latin typeface="Times New Roman" panose="02020603050405020304" pitchFamily="18" charset="0"/>
                <a:ea typeface="Times New Roman" panose="02020603050405020304" pitchFamily="18" charset="0"/>
              </a:rPr>
              <a:t>Планування освітньої роботи з дітьми старшого дошкільного віку за програмою “Українське </a:t>
            </a:r>
            <a:r>
              <a:rPr lang="uk-UA" sz="1800" dirty="0" err="1">
                <a:effectLst/>
                <a:latin typeface="Times New Roman" panose="02020603050405020304" pitchFamily="18" charset="0"/>
                <a:ea typeface="Times New Roman" panose="02020603050405020304" pitchFamily="18" charset="0"/>
              </a:rPr>
              <a:t>дошкілля</a:t>
            </a:r>
            <a:r>
              <a:rPr lang="uk-UA" sz="1800" dirty="0">
                <a:effectLst/>
                <a:latin typeface="Times New Roman" panose="02020603050405020304" pitchFamily="18" charset="0"/>
                <a:ea typeface="Times New Roman" panose="02020603050405020304" pitchFamily="18" charset="0"/>
              </a:rPr>
              <a:t>” / Білан О.І. – Тернопіль: Мандрівець, 2022. –192с.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7.Білан О.І. Українське народознавство в закладі дошкільної освіти./ Білан О.І.   – Львів.: БОНА, 2023. –272 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8. </a:t>
            </a:r>
            <a:r>
              <a:rPr lang="uk-UA" sz="1800" b="1" dirty="0">
                <a:effectLst/>
                <a:latin typeface="Times New Roman" panose="02020603050405020304" pitchFamily="18" charset="0"/>
                <a:ea typeface="Times New Roman" panose="02020603050405020304" pitchFamily="18" charset="0"/>
              </a:rPr>
              <a:t>Білан О.І. </a:t>
            </a:r>
            <a:r>
              <a:rPr lang="uk-UA" sz="1800" dirty="0">
                <a:effectLst/>
                <a:latin typeface="Times New Roman" panose="02020603050405020304" pitchFamily="18" charset="0"/>
                <a:ea typeface="Times New Roman" panose="02020603050405020304" pitchFamily="18" charset="0"/>
              </a:rPr>
              <a:t>Планування освітньої роботи з дітьми середнього дошкільного віку за програмою “Українське </a:t>
            </a:r>
            <a:r>
              <a:rPr lang="uk-UA" sz="1800" dirty="0" err="1">
                <a:effectLst/>
                <a:latin typeface="Times New Roman" panose="02020603050405020304" pitchFamily="18" charset="0"/>
                <a:ea typeface="Times New Roman" panose="02020603050405020304" pitchFamily="18" charset="0"/>
              </a:rPr>
              <a:t>дошкілля</a:t>
            </a:r>
            <a:r>
              <a:rPr lang="uk-UA" sz="1800" dirty="0">
                <a:effectLst/>
                <a:latin typeface="Times New Roman" panose="02020603050405020304" pitchFamily="18" charset="0"/>
                <a:ea typeface="Times New Roman" panose="02020603050405020304" pitchFamily="18" charset="0"/>
              </a:rPr>
              <a:t>” / Білан О.І. – Тернопіль: Мандрівець, 2022. –192с. </a:t>
            </a:r>
            <a:endParaRPr lang="uk-UA" sz="1200" dirty="0">
              <a:effectLst/>
              <a:latin typeface="Times New Roman" panose="02020603050405020304" pitchFamily="18" charset="0"/>
              <a:ea typeface="Times New Roman" panose="02020603050405020304" pitchFamily="18" charset="0"/>
            </a:endParaRPr>
          </a:p>
          <a:p>
            <a:r>
              <a:rPr lang="uk-UA" sz="1800" dirty="0">
                <a:effectLst/>
                <a:latin typeface="Times New Roman" panose="02020603050405020304" pitchFamily="18" charset="0"/>
                <a:ea typeface="Times New Roman" panose="02020603050405020304" pitchFamily="18" charset="0"/>
              </a:rPr>
              <a:t>9. </a:t>
            </a:r>
            <a:r>
              <a:rPr lang="uk-UA" sz="1800" b="1" dirty="0">
                <a:effectLst/>
                <a:latin typeface="Times New Roman" panose="02020603050405020304" pitchFamily="18" charset="0"/>
                <a:ea typeface="Times New Roman" panose="02020603050405020304" pitchFamily="18" charset="0"/>
              </a:rPr>
              <a:t>Деленко В. Б</a:t>
            </a:r>
            <a:r>
              <a:rPr lang="uk-UA" sz="1800" dirty="0">
                <a:effectLst/>
                <a:latin typeface="Times New Roman" panose="02020603050405020304" pitchFamily="18" charset="0"/>
                <a:ea typeface="Times New Roman" panose="02020603050405020304" pitchFamily="18" charset="0"/>
              </a:rPr>
              <a:t>. Виховуємо толерантного дошкільника: (Ідеї для батьків та вихователів) / Деленко В. - Львів: ЛНУ ім. І. Франка, 2022. - 42 с.</a:t>
            </a:r>
            <a:endParaRPr lang="uk-UA" sz="1200" dirty="0">
              <a:effectLst/>
              <a:latin typeface="Times New Roman" panose="02020603050405020304" pitchFamily="18" charset="0"/>
              <a:ea typeface="Times New Roman" panose="02020603050405020304" pitchFamily="18" charset="0"/>
            </a:endParaRPr>
          </a:p>
          <a:p>
            <a:r>
              <a:rPr lang="uk-UA" sz="1800" i="1" dirty="0">
                <a:effectLst/>
                <a:latin typeface="Times New Roman" panose="02020603050405020304" pitchFamily="18" charset="0"/>
                <a:ea typeface="Times New Roman" panose="02020603050405020304" pitchFamily="18" charset="0"/>
              </a:rPr>
              <a:t> </a:t>
            </a:r>
            <a:endParaRPr lang="uk-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786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Електронні навчальні курси </a:t>
            </a:r>
            <a:endParaRPr lang="uk-UA" sz="2400" b="1" dirty="0"/>
          </a:p>
        </p:txBody>
      </p:sp>
      <p:sp>
        <p:nvSpPr>
          <p:cNvPr id="5" name="Текст 2"/>
          <p:cNvSpPr txBox="1">
            <a:spLocks/>
          </p:cNvSpPr>
          <p:nvPr/>
        </p:nvSpPr>
        <p:spPr>
          <a:xfrm>
            <a:off x="7569997" y="1537233"/>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3">
            <a:alphaModFix/>
          </a:blip>
          <a:stretch>
            <a:fillRect/>
          </a:stretch>
        </p:blipFill>
        <p:spPr>
          <a:xfrm>
            <a:off x="82993" y="0"/>
            <a:ext cx="1394263" cy="6882501"/>
          </a:xfrm>
          <a:prstGeom prst="rect">
            <a:avLst/>
          </a:prstGeom>
          <a:noFill/>
          <a:ln>
            <a:noFill/>
          </a:ln>
        </p:spPr>
      </p:pic>
      <p:sp>
        <p:nvSpPr>
          <p:cNvPr id="7" name="TextBox 6">
            <a:extLst>
              <a:ext uri="{FF2B5EF4-FFF2-40B4-BE49-F238E27FC236}">
                <a16:creationId xmlns:a16="http://schemas.microsoft.com/office/drawing/2014/main" id="{5F4A3710-C14D-4D5D-832C-C08CEEEE4247}"/>
              </a:ext>
            </a:extLst>
          </p:cNvPr>
          <p:cNvSpPr txBox="1"/>
          <p:nvPr/>
        </p:nvSpPr>
        <p:spPr>
          <a:xfrm>
            <a:off x="1775520" y="548680"/>
            <a:ext cx="10081120" cy="677108"/>
          </a:xfrm>
          <a:prstGeom prst="rect">
            <a:avLst/>
          </a:prstGeom>
          <a:noFill/>
        </p:spPr>
        <p:txBody>
          <a:bodyPr wrap="square">
            <a:spAutoFit/>
          </a:bodyPr>
          <a:lstStyle/>
          <a:p>
            <a:endParaRPr lang="uk-UA" sz="2000" b="1" dirty="0">
              <a:effectLst/>
              <a:latin typeface="Times New Roman" panose="02020603050405020304" pitchFamily="18" charset="0"/>
              <a:ea typeface="Times New Roman" panose="02020603050405020304" pitchFamily="18" charset="0"/>
            </a:endParaRPr>
          </a:p>
          <a:p>
            <a:r>
              <a:rPr lang="uk-UA" sz="1800" i="1"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344869A-DEC6-42B4-B75E-B0F14ADF9D8E}"/>
              </a:ext>
            </a:extLst>
          </p:cNvPr>
          <p:cNvSpPr txBox="1"/>
          <p:nvPr/>
        </p:nvSpPr>
        <p:spPr>
          <a:xfrm>
            <a:off x="2423592" y="1124743"/>
            <a:ext cx="7515385" cy="2686698"/>
          </a:xfrm>
          <a:prstGeom prst="rect">
            <a:avLst/>
          </a:prstGeom>
          <a:noFill/>
        </p:spPr>
        <p:txBody>
          <a:bodyPr wrap="square">
            <a:spAutoFit/>
          </a:bodyPr>
          <a:lstStyle/>
          <a:p>
            <a:pPr algn="just">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1. проф. </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Мацевко-Бекерська</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Л. 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Метамодерні</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горизонти читання  (атестований атестаційною комісією. Протокол № 95-23 від 10.02.2023 р.)</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2 проф. Галян О.І.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Психологія дитяча (атестований атестаційною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комісією.Протокол</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№104-23 від 4 липня 2023 р.)</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3. доц. Нос Л.С.</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Методика навчання англійської мови (атестований атестаційною комісією. Протокол №165-23 від 4 липня 2023 р.)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70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Підручники/  </a:t>
            </a:r>
            <a:endParaRPr lang="uk-UA" sz="2400" b="1" dirty="0"/>
          </a:p>
        </p:txBody>
      </p:sp>
      <p:sp>
        <p:nvSpPr>
          <p:cNvPr id="5" name="Текст 2"/>
          <p:cNvSpPr txBox="1">
            <a:spLocks/>
          </p:cNvSpPr>
          <p:nvPr/>
        </p:nvSpPr>
        <p:spPr>
          <a:xfrm>
            <a:off x="7548399" y="1628800"/>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3">
            <a:alphaModFix/>
          </a:blip>
          <a:stretch>
            <a:fillRect/>
          </a:stretch>
        </p:blipFill>
        <p:spPr>
          <a:xfrm>
            <a:off x="82993" y="0"/>
            <a:ext cx="1394263" cy="6882501"/>
          </a:xfrm>
          <a:prstGeom prst="rect">
            <a:avLst/>
          </a:prstGeom>
          <a:noFill/>
          <a:ln>
            <a:noFill/>
          </a:ln>
        </p:spPr>
      </p:pic>
      <p:sp>
        <p:nvSpPr>
          <p:cNvPr id="7" name="TextBox 6">
            <a:extLst>
              <a:ext uri="{FF2B5EF4-FFF2-40B4-BE49-F238E27FC236}">
                <a16:creationId xmlns:a16="http://schemas.microsoft.com/office/drawing/2014/main" id="{5F4A3710-C14D-4D5D-832C-C08CEEEE4247}"/>
              </a:ext>
            </a:extLst>
          </p:cNvPr>
          <p:cNvSpPr txBox="1"/>
          <p:nvPr/>
        </p:nvSpPr>
        <p:spPr>
          <a:xfrm>
            <a:off x="1775520" y="548680"/>
            <a:ext cx="10081120" cy="677108"/>
          </a:xfrm>
          <a:prstGeom prst="rect">
            <a:avLst/>
          </a:prstGeom>
          <a:noFill/>
        </p:spPr>
        <p:txBody>
          <a:bodyPr wrap="square">
            <a:spAutoFit/>
          </a:bodyPr>
          <a:lstStyle/>
          <a:p>
            <a:endParaRPr lang="uk-UA" sz="2000" b="1" dirty="0">
              <a:effectLst/>
              <a:latin typeface="Times New Roman" panose="02020603050405020304" pitchFamily="18" charset="0"/>
              <a:ea typeface="Times New Roman" panose="02020603050405020304" pitchFamily="18" charset="0"/>
            </a:endParaRPr>
          </a:p>
          <a:p>
            <a:r>
              <a:rPr lang="uk-UA" sz="1800" i="1"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344869A-DEC6-42B4-B75E-B0F14ADF9D8E}"/>
              </a:ext>
            </a:extLst>
          </p:cNvPr>
          <p:cNvSpPr txBox="1"/>
          <p:nvPr/>
        </p:nvSpPr>
        <p:spPr>
          <a:xfrm>
            <a:off x="2783632" y="1988840"/>
            <a:ext cx="4899298" cy="1339662"/>
          </a:xfrm>
          <a:prstGeom prst="rect">
            <a:avLst/>
          </a:prstGeom>
          <a:noFill/>
        </p:spPr>
        <p:txBody>
          <a:bodyPr wrap="square">
            <a:spAutoFit/>
          </a:bodyPr>
          <a:lstStyle/>
          <a:p>
            <a:pPr algn="just">
              <a:lnSpc>
                <a:spcPct val="115000"/>
              </a:lnSpc>
              <a:spcAft>
                <a:spcPts val="1000"/>
              </a:spcAft>
            </a:pPr>
            <a:r>
              <a:rPr lang="uk-UA" sz="2400" dirty="0">
                <a:effectLst/>
                <a:latin typeface="Times New Roman" panose="02020603050405020304" pitchFamily="18" charset="0"/>
                <a:ea typeface="Times New Roman" panose="02020603050405020304" pitchFamily="18" charset="0"/>
              </a:rPr>
              <a:t>Галян О.  Експериментальна психологія / І. Галян, </a:t>
            </a:r>
            <a:r>
              <a:rPr lang="uk-UA" sz="2400" b="1" dirty="0">
                <a:effectLst/>
                <a:latin typeface="Times New Roman" panose="02020603050405020304" pitchFamily="18" charset="0"/>
                <a:ea typeface="Times New Roman" panose="02020603050405020304" pitchFamily="18" charset="0"/>
              </a:rPr>
              <a:t>О. Галян.</a:t>
            </a:r>
            <a:r>
              <a:rPr lang="uk-UA" sz="2400" dirty="0">
                <a:effectLst/>
                <a:latin typeface="Times New Roman" panose="02020603050405020304" pitchFamily="18" charset="0"/>
                <a:ea typeface="Times New Roman" panose="02020603050405020304" pitchFamily="18" charset="0"/>
              </a:rPr>
              <a:t> – Львів: СПОЛОМ, 2023. – 360 с.</a:t>
            </a:r>
            <a:endParaRPr lang="uk-UA"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87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Навчальні посібники  </a:t>
            </a:r>
            <a:endParaRPr lang="uk-UA" sz="2400" b="1" dirty="0"/>
          </a:p>
        </p:txBody>
      </p:sp>
      <p:sp>
        <p:nvSpPr>
          <p:cNvPr id="5" name="Текст 2"/>
          <p:cNvSpPr txBox="1">
            <a:spLocks/>
          </p:cNvSpPr>
          <p:nvPr/>
        </p:nvSpPr>
        <p:spPr>
          <a:xfrm>
            <a:off x="7562713" y="1649328"/>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8" name="Google Shape;64;p14">
            <a:extLst>
              <a:ext uri="{FF2B5EF4-FFF2-40B4-BE49-F238E27FC236}">
                <a16:creationId xmlns:a16="http://schemas.microsoft.com/office/drawing/2014/main" id="{F248DFB6-5FB3-4EC0-958F-6AABED2EAE4E}"/>
              </a:ext>
            </a:extLst>
          </p:cNvPr>
          <p:cNvPicPr preferRelativeResize="0"/>
          <p:nvPr/>
        </p:nvPicPr>
        <p:blipFill>
          <a:blip r:embed="rId3">
            <a:alphaModFix/>
          </a:blip>
          <a:stretch>
            <a:fillRect/>
          </a:stretch>
        </p:blipFill>
        <p:spPr>
          <a:xfrm>
            <a:off x="82993" y="0"/>
            <a:ext cx="1394263" cy="6882501"/>
          </a:xfrm>
          <a:prstGeom prst="rect">
            <a:avLst/>
          </a:prstGeom>
          <a:noFill/>
          <a:ln>
            <a:noFill/>
          </a:ln>
        </p:spPr>
      </p:pic>
      <p:sp>
        <p:nvSpPr>
          <p:cNvPr id="7" name="TextBox 6">
            <a:extLst>
              <a:ext uri="{FF2B5EF4-FFF2-40B4-BE49-F238E27FC236}">
                <a16:creationId xmlns:a16="http://schemas.microsoft.com/office/drawing/2014/main" id="{5F4A3710-C14D-4D5D-832C-C08CEEEE4247}"/>
              </a:ext>
            </a:extLst>
          </p:cNvPr>
          <p:cNvSpPr txBox="1"/>
          <p:nvPr/>
        </p:nvSpPr>
        <p:spPr>
          <a:xfrm>
            <a:off x="1775520" y="548680"/>
            <a:ext cx="10081120" cy="4678204"/>
          </a:xfrm>
          <a:prstGeom prst="rect">
            <a:avLst/>
          </a:prstGeom>
          <a:noFill/>
        </p:spPr>
        <p:txBody>
          <a:bodyPr wrap="square">
            <a:spAutoFit/>
          </a:bodyPr>
          <a:lstStyle/>
          <a:p>
            <a:endParaRPr lang="uk-UA" sz="2000" b="1" dirty="0">
              <a:effectLst/>
              <a:latin typeface="Times New Roman" panose="02020603050405020304" pitchFamily="18" charset="0"/>
              <a:ea typeface="Times New Roman" panose="02020603050405020304" pitchFamily="18" charset="0"/>
            </a:endParaRPr>
          </a:p>
          <a:p>
            <a:r>
              <a:rPr lang="uk-UA" sz="2000" b="1" dirty="0">
                <a:effectLst/>
                <a:latin typeface="Times New Roman" panose="02020603050405020304" pitchFamily="18" charset="0"/>
                <a:ea typeface="Times New Roman" panose="02020603050405020304" pitchFamily="18" charset="0"/>
              </a:rPr>
              <a:t>Спеціальної освіти – 2</a:t>
            </a:r>
          </a:p>
          <a:p>
            <a:r>
              <a:rPr lang="uk-UA" sz="2000" dirty="0">
                <a:effectLst/>
                <a:latin typeface="Times New Roman" panose="02020603050405020304" pitchFamily="18" charset="0"/>
                <a:ea typeface="Times New Roman" panose="02020603050405020304" pitchFamily="18" charset="0"/>
              </a:rPr>
              <a:t>1. Петровська І. Р. Статистичні методи в біологічних дослідженнях / І. Р. Петровська, Ю.Т. </a:t>
            </a:r>
            <a:r>
              <a:rPr lang="uk-UA" sz="2000" dirty="0" err="1">
                <a:effectLst/>
                <a:latin typeface="Times New Roman" panose="02020603050405020304" pitchFamily="18" charset="0"/>
                <a:ea typeface="Times New Roman" panose="02020603050405020304" pitchFamily="18" charset="0"/>
              </a:rPr>
              <a:t>Салига</a:t>
            </a:r>
            <a:r>
              <a:rPr lang="uk-UA" sz="2000" dirty="0">
                <a:effectLst/>
                <a:latin typeface="Times New Roman" panose="02020603050405020304" pitchFamily="18" charset="0"/>
                <a:ea typeface="Times New Roman" panose="02020603050405020304" pitchFamily="18" charset="0"/>
              </a:rPr>
              <a:t>, І. В. </a:t>
            </a:r>
            <a:r>
              <a:rPr lang="uk-UA" sz="2000" dirty="0" err="1">
                <a:effectLst/>
                <a:latin typeface="Times New Roman" panose="02020603050405020304" pitchFamily="18" charset="0"/>
                <a:ea typeface="Times New Roman" panose="02020603050405020304" pitchFamily="18" charset="0"/>
              </a:rPr>
              <a:t>Вудмаска</a:t>
            </a:r>
            <a:r>
              <a:rPr lang="uk-UA" sz="2000" dirty="0">
                <a:effectLst/>
                <a:latin typeface="Times New Roman" panose="02020603050405020304" pitchFamily="18" charset="0"/>
                <a:ea typeface="Times New Roman" panose="02020603050405020304" pitchFamily="18" charset="0"/>
              </a:rPr>
              <a:t> – Київ: Аграрна наука, 2022. – 172 с.</a:t>
            </a:r>
          </a:p>
          <a:p>
            <a:r>
              <a:rPr lang="uk-UA" sz="2000" dirty="0">
                <a:effectLst/>
                <a:latin typeface="Times New Roman" panose="02020603050405020304" pitchFamily="18" charset="0"/>
                <a:ea typeface="Times New Roman" panose="02020603050405020304" pitchFamily="18" charset="0"/>
              </a:rPr>
              <a:t> </a:t>
            </a:r>
          </a:p>
          <a:p>
            <a:r>
              <a:rPr lang="uk-UA" sz="2000" dirty="0">
                <a:effectLst/>
                <a:latin typeface="Times New Roman" panose="02020603050405020304" pitchFamily="18" charset="0"/>
                <a:ea typeface="Times New Roman" panose="02020603050405020304" pitchFamily="18" charset="0"/>
              </a:rPr>
              <a:t>2. Породько </a:t>
            </a:r>
            <a:r>
              <a:rPr lang="uk-UA" sz="2000" dirty="0" err="1">
                <a:effectLst/>
                <a:latin typeface="Times New Roman" panose="02020603050405020304" pitchFamily="18" charset="0"/>
                <a:ea typeface="Times New Roman" panose="02020603050405020304" pitchFamily="18" charset="0"/>
              </a:rPr>
              <a:t>М.І..Мовленнєві</a:t>
            </a:r>
            <a:r>
              <a:rPr lang="uk-UA" sz="2000" dirty="0">
                <a:effectLst/>
                <a:latin typeface="Times New Roman" panose="02020603050405020304" pitchFamily="18" charset="0"/>
                <a:ea typeface="Times New Roman" panose="02020603050405020304" pitchFamily="18" charset="0"/>
              </a:rPr>
              <a:t> системи та їх порушення з основами логопедії / Породько М.І., </a:t>
            </a:r>
            <a:r>
              <a:rPr lang="uk-UA" sz="2000" dirty="0" err="1">
                <a:effectLst/>
                <a:latin typeface="Times New Roman" panose="02020603050405020304" pitchFamily="18" charset="0"/>
                <a:ea typeface="Times New Roman" panose="02020603050405020304" pitchFamily="18" charset="0"/>
              </a:rPr>
              <a:t>Бущак</a:t>
            </a:r>
            <a:r>
              <a:rPr lang="uk-UA" sz="2000" dirty="0">
                <a:effectLst/>
                <a:latin typeface="Times New Roman" panose="02020603050405020304" pitchFamily="18" charset="0"/>
                <a:ea typeface="Times New Roman" panose="02020603050405020304" pitchFamily="18" charset="0"/>
              </a:rPr>
              <a:t> О.О. // За </a:t>
            </a:r>
            <a:r>
              <a:rPr lang="uk-UA" sz="2000" dirty="0" err="1">
                <a:effectLst/>
                <a:latin typeface="Times New Roman" panose="02020603050405020304" pitchFamily="18" charset="0"/>
                <a:ea typeface="Times New Roman" panose="02020603050405020304" pitchFamily="18" charset="0"/>
              </a:rPr>
              <a:t>заг</a:t>
            </a:r>
            <a:r>
              <a:rPr lang="uk-UA" sz="2000" dirty="0">
                <a:effectLst/>
                <a:latin typeface="Times New Roman" panose="02020603050405020304" pitchFamily="18" charset="0"/>
                <a:ea typeface="Times New Roman" panose="02020603050405020304" pitchFamily="18" charset="0"/>
              </a:rPr>
              <a:t>. редакцією К. Островської.  – Львів: Видавничий центр ЛНУ ім. І. Франка, 2023. – 103 с.</a:t>
            </a:r>
          </a:p>
          <a:p>
            <a:r>
              <a:rPr lang="uk-UA" sz="2000" i="1" dirty="0">
                <a:effectLst/>
                <a:latin typeface="Times New Roman" panose="02020603050405020304" pitchFamily="18" charset="0"/>
                <a:ea typeface="Times New Roman" panose="02020603050405020304" pitchFamily="18" charset="0"/>
              </a:rPr>
              <a:t> </a:t>
            </a:r>
            <a:endParaRPr lang="uk-UA" sz="2000" dirty="0">
              <a:effectLst/>
              <a:latin typeface="Times New Roman" panose="02020603050405020304" pitchFamily="18" charset="0"/>
              <a:ea typeface="Times New Roman" panose="02020603050405020304" pitchFamily="18" charset="0"/>
            </a:endParaRPr>
          </a:p>
          <a:p>
            <a:r>
              <a:rPr lang="uk-UA" sz="2000" b="1" dirty="0">
                <a:effectLst/>
                <a:latin typeface="Times New Roman" panose="02020603050405020304" pitchFamily="18" charset="0"/>
                <a:ea typeface="Times New Roman" panose="02020603050405020304" pitchFamily="18" charset="0"/>
              </a:rPr>
              <a:t>Загальної педагогіки та педагогіки вищої школи -1</a:t>
            </a:r>
          </a:p>
          <a:p>
            <a:r>
              <a:rPr lang="uk-UA" sz="2000" i="1" dirty="0">
                <a:effectLst/>
                <a:latin typeface="Times New Roman" panose="02020603050405020304" pitchFamily="18" charset="0"/>
                <a:ea typeface="Times New Roman" panose="02020603050405020304" pitchFamily="18" charset="0"/>
              </a:rPr>
              <a:t> </a:t>
            </a:r>
            <a:endParaRPr lang="uk-UA" sz="2000" dirty="0">
              <a:effectLst/>
              <a:latin typeface="Times New Roman" panose="02020603050405020304" pitchFamily="18" charset="0"/>
              <a:ea typeface="Times New Roman" panose="02020603050405020304" pitchFamily="18" charset="0"/>
            </a:endParaRPr>
          </a:p>
          <a:p>
            <a:r>
              <a:rPr lang="uk-UA" sz="2000" dirty="0">
                <a:effectLst/>
                <a:latin typeface="Times New Roman" panose="02020603050405020304" pitchFamily="18" charset="0"/>
                <a:ea typeface="Times New Roman" panose="02020603050405020304" pitchFamily="18" charset="0"/>
              </a:rPr>
              <a:t>1. Музейна справа в освітньому процесі Педагогічного фахового коледжу / </a:t>
            </a:r>
            <a:r>
              <a:rPr lang="uk-UA" sz="2000" dirty="0" err="1">
                <a:effectLst/>
                <a:latin typeface="Times New Roman" panose="02020603050405020304" pitchFamily="18" charset="0"/>
                <a:ea typeface="Times New Roman" panose="02020603050405020304" pitchFamily="18" charset="0"/>
              </a:rPr>
              <a:t>Караманов</a:t>
            </a:r>
            <a:r>
              <a:rPr lang="uk-UA" sz="2000" dirty="0">
                <a:effectLst/>
                <a:latin typeface="Times New Roman" panose="02020603050405020304" pitchFamily="18" charset="0"/>
                <a:ea typeface="Times New Roman" panose="02020603050405020304" pitchFamily="18" charset="0"/>
              </a:rPr>
              <a:t> О. В., Сурмач О. І., </a:t>
            </a:r>
            <a:r>
              <a:rPr lang="uk-UA" sz="2000" dirty="0" err="1">
                <a:effectLst/>
                <a:latin typeface="Times New Roman" panose="02020603050405020304" pitchFamily="18" charset="0"/>
                <a:ea typeface="Times New Roman" panose="02020603050405020304" pitchFamily="18" charset="0"/>
              </a:rPr>
              <a:t>Шукалович</a:t>
            </a:r>
            <a:r>
              <a:rPr lang="uk-UA" sz="2000" dirty="0">
                <a:effectLst/>
                <a:latin typeface="Times New Roman" panose="02020603050405020304" pitchFamily="18" charset="0"/>
                <a:ea typeface="Times New Roman" panose="02020603050405020304" pitchFamily="18" charset="0"/>
              </a:rPr>
              <a:t> А. М. та ін. // За </a:t>
            </a:r>
            <a:r>
              <a:rPr lang="uk-UA" sz="2000" dirty="0" err="1">
                <a:effectLst/>
                <a:latin typeface="Times New Roman" panose="02020603050405020304" pitchFamily="18" charset="0"/>
                <a:ea typeface="Times New Roman" panose="02020603050405020304" pitchFamily="18" charset="0"/>
              </a:rPr>
              <a:t>заг</a:t>
            </a:r>
            <a:r>
              <a:rPr lang="uk-UA" sz="2000" dirty="0">
                <a:effectLst/>
                <a:latin typeface="Times New Roman" panose="02020603050405020304" pitchFamily="18" charset="0"/>
                <a:ea typeface="Times New Roman" panose="02020603050405020304" pitchFamily="18" charset="0"/>
              </a:rPr>
              <a:t>. ред. </a:t>
            </a:r>
            <a:r>
              <a:rPr lang="uk-UA" sz="2000" dirty="0" err="1">
                <a:effectLst/>
                <a:latin typeface="Times New Roman" panose="02020603050405020304" pitchFamily="18" charset="0"/>
                <a:ea typeface="Times New Roman" panose="02020603050405020304" pitchFamily="18" charset="0"/>
              </a:rPr>
              <a:t>Караманова</a:t>
            </a:r>
            <a:r>
              <a:rPr lang="uk-UA" sz="2000" dirty="0">
                <a:effectLst/>
                <a:latin typeface="Times New Roman" panose="02020603050405020304" pitchFamily="18" charset="0"/>
                <a:ea typeface="Times New Roman" panose="02020603050405020304" pitchFamily="18" charset="0"/>
              </a:rPr>
              <a:t> О. В. та Сурмач О. І. – Львів: </a:t>
            </a:r>
            <a:r>
              <a:rPr lang="uk-UA" sz="2000" dirty="0" err="1">
                <a:effectLst/>
                <a:latin typeface="Times New Roman" panose="02020603050405020304" pitchFamily="18" charset="0"/>
                <a:ea typeface="Times New Roman" panose="02020603050405020304" pitchFamily="18" charset="0"/>
              </a:rPr>
              <a:t>Сполом</a:t>
            </a:r>
            <a:r>
              <a:rPr lang="uk-UA" sz="2000" dirty="0">
                <a:effectLst/>
                <a:latin typeface="Times New Roman" panose="02020603050405020304" pitchFamily="18" charset="0"/>
                <a:ea typeface="Times New Roman" panose="02020603050405020304" pitchFamily="18" charset="0"/>
              </a:rPr>
              <a:t>, 2023. – 132 с.</a:t>
            </a:r>
          </a:p>
          <a:p>
            <a:r>
              <a:rPr lang="uk-UA" sz="1800" i="1"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079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
            <a:ext cx="9806880" cy="332655"/>
          </a:xfrm>
        </p:spPr>
        <p:txBody>
          <a:bodyPr>
            <a:normAutofit fontScale="90000"/>
          </a:bodyPr>
          <a:lstStyle/>
          <a:p>
            <a:r>
              <a:rPr lang="en-US" sz="2800" dirty="0"/>
              <a:t>       </a:t>
            </a:r>
            <a:r>
              <a:rPr lang="uk-UA" sz="2800" dirty="0"/>
              <a:t>                                           </a:t>
            </a:r>
            <a:endParaRPr lang="uk-UA" sz="2400" b="1" dirty="0"/>
          </a:p>
        </p:txBody>
      </p:sp>
      <p:sp>
        <p:nvSpPr>
          <p:cNvPr id="5" name="Текст 2"/>
          <p:cNvSpPr txBox="1">
            <a:spLocks/>
          </p:cNvSpPr>
          <p:nvPr/>
        </p:nvSpPr>
        <p:spPr>
          <a:xfrm>
            <a:off x="7562713" y="1649328"/>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pic>
        <p:nvPicPr>
          <p:cNvPr id="6146" name="Picture 2" descr="Импакт-фактор журнала: как узнать - dissertator.ru">
            <a:extLst>
              <a:ext uri="{FF2B5EF4-FFF2-40B4-BE49-F238E27FC236}">
                <a16:creationId xmlns:a16="http://schemas.microsoft.com/office/drawing/2014/main" id="{C6EFDA94-C9A6-4541-82D9-EAA645233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977" y="2060849"/>
            <a:ext cx="4464000" cy="27316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722D2B-3944-4B26-A537-C39532EDB510}"/>
              </a:ext>
            </a:extLst>
          </p:cNvPr>
          <p:cNvSpPr txBox="1"/>
          <p:nvPr/>
        </p:nvSpPr>
        <p:spPr>
          <a:xfrm>
            <a:off x="1559496" y="692697"/>
            <a:ext cx="8687590" cy="461665"/>
          </a:xfrm>
          <a:prstGeom prst="rect">
            <a:avLst/>
          </a:prstGeom>
          <a:noFill/>
        </p:spPr>
        <p:txBody>
          <a:bodyPr wrap="square">
            <a:spAutoFit/>
          </a:bodyPr>
          <a:lstStyle/>
          <a:p>
            <a:r>
              <a:rPr lang="uk-UA" sz="2400" b="1" dirty="0">
                <a:solidFill>
                  <a:schemeClr val="tx2"/>
                </a:solidFill>
                <a:latin typeface="+mj-lt"/>
                <a:ea typeface="Times New Roman" panose="02020603050405020304" pitchFamily="18" charset="0"/>
              </a:rPr>
              <a:t>           Публікації у виданнях , які мають </a:t>
            </a:r>
            <a:r>
              <a:rPr lang="uk-UA" sz="2400" b="1" dirty="0" err="1">
                <a:solidFill>
                  <a:schemeClr val="tx2"/>
                </a:solidFill>
                <a:latin typeface="+mj-lt"/>
                <a:ea typeface="Times New Roman" panose="02020603050405020304" pitchFamily="18" charset="0"/>
              </a:rPr>
              <a:t>імпакт</a:t>
            </a:r>
            <a:r>
              <a:rPr lang="uk-UA" sz="2400" b="1" dirty="0">
                <a:solidFill>
                  <a:schemeClr val="tx2"/>
                </a:solidFill>
                <a:latin typeface="+mj-lt"/>
                <a:ea typeface="Times New Roman" panose="02020603050405020304" pitchFamily="18" charset="0"/>
              </a:rPr>
              <a:t> фактор   </a:t>
            </a:r>
            <a:endParaRPr lang="uk-UA" sz="2400" dirty="0">
              <a:solidFill>
                <a:schemeClr val="tx2"/>
              </a:solidFill>
              <a:latin typeface="+mj-lt"/>
            </a:endParaRPr>
          </a:p>
        </p:txBody>
      </p:sp>
      <p:sp>
        <p:nvSpPr>
          <p:cNvPr id="9" name="TextBox 8">
            <a:extLst>
              <a:ext uri="{FF2B5EF4-FFF2-40B4-BE49-F238E27FC236}">
                <a16:creationId xmlns:a16="http://schemas.microsoft.com/office/drawing/2014/main" id="{51BED23C-BA1F-4538-B2A5-A0FBCC6DCF6F}"/>
              </a:ext>
            </a:extLst>
          </p:cNvPr>
          <p:cNvSpPr txBox="1"/>
          <p:nvPr/>
        </p:nvSpPr>
        <p:spPr>
          <a:xfrm>
            <a:off x="2351583" y="2060849"/>
            <a:ext cx="3512761" cy="2246769"/>
          </a:xfrm>
          <a:prstGeom prst="rect">
            <a:avLst/>
          </a:prstGeom>
          <a:noFill/>
        </p:spPr>
        <p:txBody>
          <a:bodyPr wrap="square">
            <a:spAutoFit/>
          </a:bodyPr>
          <a:lstStyle/>
          <a:p>
            <a:endParaRPr lang="uk-UA" sz="2800" b="1" dirty="0">
              <a:effectLst/>
              <a:latin typeface="Times New Roman" panose="02020603050405020304" pitchFamily="18" charset="0"/>
              <a:ea typeface="Times New Roman" panose="02020603050405020304" pitchFamily="18" charset="0"/>
            </a:endParaRPr>
          </a:p>
          <a:p>
            <a:r>
              <a:rPr lang="uk-UA" sz="2800" b="1" dirty="0">
                <a:latin typeface="Times New Roman" panose="02020603050405020304" pitchFamily="18" charset="0"/>
                <a:ea typeface="Times New Roman" panose="02020603050405020304" pitchFamily="18" charset="0"/>
              </a:rPr>
              <a:t>Марчук А.  - 2 </a:t>
            </a:r>
          </a:p>
          <a:p>
            <a:r>
              <a:rPr lang="uk-UA" sz="2800" b="1" dirty="0" err="1">
                <a:effectLst/>
                <a:latin typeface="Times New Roman" panose="02020603050405020304" pitchFamily="18" charset="0"/>
                <a:ea typeface="Times New Roman" panose="02020603050405020304" pitchFamily="18" charset="0"/>
              </a:rPr>
              <a:t>Музичко</a:t>
            </a:r>
            <a:r>
              <a:rPr lang="uk-UA" sz="2800" b="1" dirty="0">
                <a:effectLst/>
                <a:latin typeface="Times New Roman" panose="02020603050405020304" pitchFamily="18" charset="0"/>
                <a:ea typeface="Times New Roman" panose="02020603050405020304" pitchFamily="18" charset="0"/>
              </a:rPr>
              <a:t> Л. </a:t>
            </a:r>
          </a:p>
          <a:p>
            <a:r>
              <a:rPr lang="uk-UA" sz="2800" b="1" dirty="0">
                <a:effectLst/>
                <a:latin typeface="Times New Roman" panose="02020603050405020304" pitchFamily="18" charset="0"/>
                <a:ea typeface="Times New Roman" panose="02020603050405020304" pitchFamily="18" charset="0"/>
              </a:rPr>
              <a:t>Петровська І.  - 2 </a:t>
            </a:r>
          </a:p>
          <a:p>
            <a:r>
              <a:rPr lang="uk-UA" sz="2800" b="1" dirty="0">
                <a:effectLst/>
                <a:latin typeface="Times New Roman" panose="02020603050405020304" pitchFamily="18" charset="0"/>
                <a:ea typeface="Times New Roman" panose="02020603050405020304" pitchFamily="18" charset="0"/>
              </a:rPr>
              <a:t>Шевченко В.</a:t>
            </a:r>
            <a:r>
              <a:rPr lang="uk-UA" sz="2800" b="1" dirty="0">
                <a:latin typeface="Times New Roman" panose="02020603050405020304" pitchFamily="18" charset="0"/>
                <a:ea typeface="Times New Roman" panose="02020603050405020304" pitchFamily="18" charset="0"/>
              </a:rPr>
              <a:t> </a:t>
            </a:r>
            <a:endParaRPr lang="uk-UA" sz="2800" b="1" dirty="0">
              <a:effectLst/>
              <a:latin typeface="Times New Roman" panose="02020603050405020304" pitchFamily="18" charset="0"/>
              <a:ea typeface="Times New Roman" panose="02020603050405020304" pitchFamily="18" charset="0"/>
            </a:endParaRPr>
          </a:p>
        </p:txBody>
      </p:sp>
      <p:pic>
        <p:nvPicPr>
          <p:cNvPr id="10" name="Google Shape;64;p14">
            <a:extLst>
              <a:ext uri="{FF2B5EF4-FFF2-40B4-BE49-F238E27FC236}">
                <a16:creationId xmlns:a16="http://schemas.microsoft.com/office/drawing/2014/main" id="{9FAD2139-BF45-44FC-8FBC-A89EF08C9894}"/>
              </a:ext>
            </a:extLst>
          </p:cNvPr>
          <p:cNvPicPr preferRelativeResize="0"/>
          <p:nvPr/>
        </p:nvPicPr>
        <p:blipFill>
          <a:blip r:embed="rId4">
            <a:alphaModFix/>
          </a:blip>
          <a:stretch>
            <a:fillRect/>
          </a:stretch>
        </p:blipFill>
        <p:spPr>
          <a:xfrm>
            <a:off x="0" y="0"/>
            <a:ext cx="1394263" cy="6882501"/>
          </a:xfrm>
          <a:prstGeom prst="rect">
            <a:avLst/>
          </a:prstGeom>
          <a:noFill/>
          <a:ln>
            <a:noFill/>
          </a:ln>
        </p:spPr>
      </p:pic>
    </p:spTree>
    <p:extLst>
      <p:ext uri="{BB962C8B-B14F-4D97-AF65-F5344CB8AC3E}">
        <p14:creationId xmlns:p14="http://schemas.microsoft.com/office/powerpoint/2010/main" val="265624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48977A-804B-4344-8586-5FD1BE1AB747}"/>
              </a:ext>
            </a:extLst>
          </p:cNvPr>
          <p:cNvSpPr>
            <a:spLocks noGrp="1"/>
          </p:cNvSpPr>
          <p:nvPr>
            <p:ph type="title"/>
          </p:nvPr>
        </p:nvSpPr>
        <p:spPr>
          <a:xfrm>
            <a:off x="1991544" y="548680"/>
            <a:ext cx="9361040" cy="956046"/>
          </a:xfrm>
        </p:spPr>
        <p:txBody>
          <a:bodyPr/>
          <a:lstStyle/>
          <a:p>
            <a:r>
              <a:rPr lang="uk-UA" dirty="0"/>
              <a:t>                  Публікації: наукові статті </a:t>
            </a:r>
          </a:p>
        </p:txBody>
      </p:sp>
      <p:pic>
        <p:nvPicPr>
          <p:cNvPr id="3" name="Рисунок 2">
            <a:extLst>
              <a:ext uri="{FF2B5EF4-FFF2-40B4-BE49-F238E27FC236}">
                <a16:creationId xmlns:a16="http://schemas.microsoft.com/office/drawing/2014/main" id="{07857649-FED1-4AD0-A068-F7C7D77D37A8}"/>
              </a:ext>
            </a:extLst>
          </p:cNvPr>
          <p:cNvPicPr>
            <a:picLocks noChangeAspect="1"/>
          </p:cNvPicPr>
          <p:nvPr/>
        </p:nvPicPr>
        <p:blipFill>
          <a:blip r:embed="rId3"/>
          <a:stretch>
            <a:fillRect/>
          </a:stretch>
        </p:blipFill>
        <p:spPr>
          <a:xfrm>
            <a:off x="4974239" y="2371252"/>
            <a:ext cx="2243522" cy="2115495"/>
          </a:xfrm>
          <a:prstGeom prst="rect">
            <a:avLst/>
          </a:prstGeom>
        </p:spPr>
      </p:pic>
      <p:graphicFrame>
        <p:nvGraphicFramePr>
          <p:cNvPr id="5" name="Діаграма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19365983"/>
              </p:ext>
            </p:extLst>
          </p:nvPr>
        </p:nvGraphicFramePr>
        <p:xfrm>
          <a:off x="1847528" y="1628800"/>
          <a:ext cx="9505056" cy="4464496"/>
        </p:xfrm>
        <a:graphic>
          <a:graphicData uri="http://schemas.openxmlformats.org/drawingml/2006/chart">
            <c:chart xmlns:c="http://schemas.openxmlformats.org/drawingml/2006/chart" xmlns:r="http://schemas.openxmlformats.org/officeDocument/2006/relationships" r:id="rId4"/>
          </a:graphicData>
        </a:graphic>
      </p:graphicFrame>
      <p:pic>
        <p:nvPicPr>
          <p:cNvPr id="6" name="Google Shape;64;p14">
            <a:extLst>
              <a:ext uri="{FF2B5EF4-FFF2-40B4-BE49-F238E27FC236}">
                <a16:creationId xmlns:a16="http://schemas.microsoft.com/office/drawing/2014/main" id="{BB1B0F20-D422-4013-B5C4-8DEBC38B066A}"/>
              </a:ext>
            </a:extLst>
          </p:cNvPr>
          <p:cNvPicPr preferRelativeResize="0"/>
          <p:nvPr/>
        </p:nvPicPr>
        <p:blipFill>
          <a:blip r:embed="rId5">
            <a:alphaModFix/>
          </a:blip>
          <a:stretch>
            <a:fillRect/>
          </a:stretch>
        </p:blipFill>
        <p:spPr>
          <a:xfrm>
            <a:off x="0" y="0"/>
            <a:ext cx="1394263" cy="6882501"/>
          </a:xfrm>
          <a:prstGeom prst="rect">
            <a:avLst/>
          </a:prstGeom>
          <a:noFill/>
          <a:ln>
            <a:noFill/>
          </a:ln>
        </p:spPr>
      </p:pic>
    </p:spTree>
    <p:extLst>
      <p:ext uri="{BB962C8B-B14F-4D97-AF65-F5344CB8AC3E}">
        <p14:creationId xmlns:p14="http://schemas.microsoft.com/office/powerpoint/2010/main" val="22373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217251" y="24503"/>
            <a:ext cx="1177012" cy="6857998"/>
          </a:xfrm>
          <a:prstGeom prst="rect">
            <a:avLst/>
          </a:prstGeom>
          <a:noFill/>
          <a:ln>
            <a:noFill/>
          </a:ln>
        </p:spPr>
      </p:pic>
      <p:cxnSp>
        <p:nvCxnSpPr>
          <p:cNvPr id="65" name="Google Shape;65;p14"/>
          <p:cNvCxnSpPr/>
          <p:nvPr/>
        </p:nvCxnSpPr>
        <p:spPr>
          <a:xfrm>
            <a:off x="4939275" y="1053400"/>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692696"/>
            <a:ext cx="5295900" cy="360704"/>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pic>
        <p:nvPicPr>
          <p:cNvPr id="10" name="Рисунок 9">
            <a:extLst>
              <a:ext uri="{FF2B5EF4-FFF2-40B4-BE49-F238E27FC236}">
                <a16:creationId xmlns:a16="http://schemas.microsoft.com/office/drawing/2014/main" id="{42DE1D59-3B2A-450D-9A04-631DE97D74C4}"/>
              </a:ext>
            </a:extLst>
          </p:cNvPr>
          <p:cNvPicPr>
            <a:picLocks noChangeAspect="1"/>
          </p:cNvPicPr>
          <p:nvPr/>
        </p:nvPicPr>
        <p:blipFill rotWithShape="1">
          <a:blip r:embed="rId4">
            <a:extLst>
              <a:ext uri="{28A0092B-C50C-407E-A947-70E740481C1C}">
                <a14:useLocalDpi xmlns:a14="http://schemas.microsoft.com/office/drawing/2010/main" val="0"/>
              </a:ext>
            </a:extLst>
          </a:blip>
          <a:srcRect l="14111" t="13156" r="8494" b="25142"/>
          <a:stretch/>
        </p:blipFill>
        <p:spPr>
          <a:xfrm>
            <a:off x="1524000" y="1283677"/>
            <a:ext cx="3995936" cy="4830203"/>
          </a:xfrm>
          <a:prstGeom prst="rect">
            <a:avLst/>
          </a:prstGeom>
        </p:spPr>
      </p:pic>
      <p:sp>
        <p:nvSpPr>
          <p:cNvPr id="11" name="Прямокутник 10">
            <a:extLst>
              <a:ext uri="{FF2B5EF4-FFF2-40B4-BE49-F238E27FC236}">
                <a16:creationId xmlns:a16="http://schemas.microsoft.com/office/drawing/2014/main" id="{A8A73C3D-1007-42D1-9925-8012A315FB81}"/>
              </a:ext>
            </a:extLst>
          </p:cNvPr>
          <p:cNvSpPr/>
          <p:nvPr/>
        </p:nvSpPr>
        <p:spPr>
          <a:xfrm>
            <a:off x="6240016" y="1324823"/>
            <a:ext cx="4825676" cy="4247317"/>
          </a:xfrm>
          <a:prstGeom prst="rect">
            <a:avLst/>
          </a:prstGeom>
        </p:spPr>
        <p:txBody>
          <a:bodyPr wrap="square">
            <a:spAutoFit/>
          </a:bodyPr>
          <a:lstStyle/>
          <a:p>
            <a:r>
              <a:rPr lang="uk-UA" b="1" dirty="0"/>
              <a:t>Рік заснування  - 2015</a:t>
            </a:r>
          </a:p>
          <a:p>
            <a:r>
              <a:rPr lang="uk-UA" b="1" dirty="0"/>
              <a:t>Кількість кафедр  - 5</a:t>
            </a:r>
          </a:p>
          <a:p>
            <a:r>
              <a:rPr lang="uk-UA" b="1" dirty="0"/>
              <a:t>Кількість студентів </a:t>
            </a:r>
          </a:p>
          <a:p>
            <a:r>
              <a:rPr lang="uk-UA" b="1" dirty="0"/>
              <a:t>(станом на </a:t>
            </a:r>
          </a:p>
          <a:p>
            <a:r>
              <a:rPr lang="uk-UA" b="1" dirty="0"/>
              <a:t>1.12.2023 р.)  - </a:t>
            </a:r>
            <a:r>
              <a:rPr lang="en-US" b="1" dirty="0"/>
              <a:t> 1398 </a:t>
            </a:r>
            <a:r>
              <a:rPr lang="en-US" b="1" dirty="0">
                <a:solidFill>
                  <a:srgbClr val="FF0000"/>
                </a:solidFill>
              </a:rPr>
              <a:t>(+237) </a:t>
            </a:r>
            <a:endParaRPr lang="uk-UA" b="1" dirty="0">
              <a:solidFill>
                <a:srgbClr val="FF0000"/>
              </a:solidFill>
            </a:endParaRPr>
          </a:p>
          <a:p>
            <a:pPr>
              <a:buFont typeface="Wingdings" panose="05000000000000000000" pitchFamily="2" charset="2"/>
              <a:buChar char="v"/>
            </a:pPr>
            <a:r>
              <a:rPr lang="uk-UA" dirty="0"/>
              <a:t>Денна форма – 7</a:t>
            </a:r>
            <a:r>
              <a:rPr lang="en-US" dirty="0"/>
              <a:t>20 </a:t>
            </a:r>
            <a:r>
              <a:rPr lang="en-US" dirty="0">
                <a:solidFill>
                  <a:srgbClr val="FF0000"/>
                </a:solidFill>
              </a:rPr>
              <a:t>(</a:t>
            </a:r>
            <a:r>
              <a:rPr lang="en-US" b="1" dirty="0">
                <a:solidFill>
                  <a:srgbClr val="FF0000"/>
                </a:solidFill>
              </a:rPr>
              <a:t>+2</a:t>
            </a:r>
            <a:r>
              <a:rPr lang="en-US" dirty="0">
                <a:solidFill>
                  <a:srgbClr val="FF0000"/>
                </a:solidFill>
              </a:rPr>
              <a:t>)</a:t>
            </a:r>
            <a:endParaRPr lang="uk-UA" dirty="0">
              <a:solidFill>
                <a:srgbClr val="FF0000"/>
              </a:solidFill>
            </a:endParaRPr>
          </a:p>
          <a:p>
            <a:pPr>
              <a:buFont typeface="Wingdings" panose="05000000000000000000" pitchFamily="2" charset="2"/>
              <a:buChar char="v"/>
            </a:pPr>
            <a:r>
              <a:rPr lang="uk-UA" dirty="0"/>
              <a:t>Заочна форма – </a:t>
            </a:r>
            <a:r>
              <a:rPr lang="en-US" dirty="0"/>
              <a:t>678 </a:t>
            </a:r>
            <a:r>
              <a:rPr lang="en-US" b="1" dirty="0">
                <a:solidFill>
                  <a:srgbClr val="FF0000"/>
                </a:solidFill>
              </a:rPr>
              <a:t>(+235</a:t>
            </a:r>
            <a:r>
              <a:rPr lang="en-US" dirty="0">
                <a:solidFill>
                  <a:srgbClr val="FF0000"/>
                </a:solidFill>
              </a:rPr>
              <a:t>)</a:t>
            </a:r>
            <a:endParaRPr lang="uk-UA" dirty="0">
              <a:solidFill>
                <a:srgbClr val="FF0000"/>
              </a:solidFill>
            </a:endParaRPr>
          </a:p>
          <a:p>
            <a:r>
              <a:rPr lang="uk-UA" b="1" dirty="0"/>
              <a:t>ОР «Бакалавр» -</a:t>
            </a:r>
            <a:r>
              <a:rPr lang="en-US" b="1" dirty="0"/>
              <a:t> </a:t>
            </a:r>
            <a:r>
              <a:rPr lang="uk-UA" b="1" dirty="0"/>
              <a:t> </a:t>
            </a:r>
            <a:r>
              <a:rPr lang="en-US" b="1" dirty="0"/>
              <a:t>912 </a:t>
            </a:r>
            <a:r>
              <a:rPr lang="en-US" b="1" dirty="0">
                <a:solidFill>
                  <a:srgbClr val="FF0000"/>
                </a:solidFill>
              </a:rPr>
              <a:t>(+4)</a:t>
            </a:r>
            <a:endParaRPr lang="uk-UA" b="1" dirty="0">
              <a:solidFill>
                <a:srgbClr val="FF0000"/>
              </a:solidFill>
            </a:endParaRPr>
          </a:p>
          <a:p>
            <a:r>
              <a:rPr lang="uk-UA" b="1" dirty="0"/>
              <a:t>ОР «Магістр»  </a:t>
            </a:r>
            <a:r>
              <a:rPr lang="uk-UA" b="1" dirty="0">
                <a:solidFill>
                  <a:srgbClr val="FF0000"/>
                </a:solidFill>
              </a:rPr>
              <a:t>-    </a:t>
            </a:r>
            <a:r>
              <a:rPr lang="en-US" b="1" dirty="0"/>
              <a:t>251</a:t>
            </a:r>
            <a:r>
              <a:rPr lang="en-US" b="1" dirty="0">
                <a:solidFill>
                  <a:srgbClr val="FF0000"/>
                </a:solidFill>
              </a:rPr>
              <a:t> (+ 233</a:t>
            </a:r>
            <a:r>
              <a:rPr lang="en-US" b="1" dirty="0"/>
              <a:t>)</a:t>
            </a:r>
            <a:endParaRPr lang="uk-UA" b="1" dirty="0"/>
          </a:p>
          <a:p>
            <a:r>
              <a:rPr lang="uk-UA" dirty="0"/>
              <a:t>Кількість ставок НПП </a:t>
            </a:r>
            <a:r>
              <a:rPr lang="uk-UA" b="1" dirty="0"/>
              <a:t>– </a:t>
            </a:r>
            <a:r>
              <a:rPr lang="en-US" b="1" dirty="0"/>
              <a:t>115</a:t>
            </a:r>
            <a:r>
              <a:rPr lang="uk-UA" b="1" dirty="0"/>
              <a:t>, </a:t>
            </a:r>
            <a:r>
              <a:rPr lang="en-US" b="1" dirty="0"/>
              <a:t>25 </a:t>
            </a:r>
            <a:r>
              <a:rPr lang="en-US" b="1" dirty="0">
                <a:solidFill>
                  <a:srgbClr val="FF0000"/>
                </a:solidFill>
              </a:rPr>
              <a:t>(+ 5</a:t>
            </a:r>
            <a:r>
              <a:rPr lang="uk-UA" b="1" dirty="0">
                <a:solidFill>
                  <a:srgbClr val="FF0000"/>
                </a:solidFill>
              </a:rPr>
              <a:t>,</a:t>
            </a:r>
            <a:r>
              <a:rPr lang="en-US" b="1" dirty="0">
                <a:solidFill>
                  <a:srgbClr val="FF0000"/>
                </a:solidFill>
              </a:rPr>
              <a:t>5</a:t>
            </a:r>
            <a:r>
              <a:rPr lang="en-US" b="1" dirty="0"/>
              <a:t> )</a:t>
            </a:r>
            <a:endParaRPr lang="uk-UA" b="1" dirty="0"/>
          </a:p>
          <a:p>
            <a:r>
              <a:rPr lang="uk-UA" b="1" dirty="0"/>
              <a:t>Кількість  викладачів –  118 (  з них  на шт. основі – 93;  </a:t>
            </a:r>
          </a:p>
          <a:p>
            <a:r>
              <a:rPr lang="uk-UA" b="1" dirty="0"/>
              <a:t>з них:</a:t>
            </a:r>
          </a:p>
          <a:p>
            <a:r>
              <a:rPr lang="uk-UA" b="1" dirty="0"/>
              <a:t>Докторів наук – 14 </a:t>
            </a:r>
            <a:r>
              <a:rPr lang="uk-UA" b="1" dirty="0">
                <a:solidFill>
                  <a:schemeClr val="tx2"/>
                </a:solidFill>
              </a:rPr>
              <a:t>(+3</a:t>
            </a:r>
            <a:r>
              <a:rPr lang="uk-UA" b="1" dirty="0"/>
              <a:t>)</a:t>
            </a:r>
          </a:p>
          <a:p>
            <a:r>
              <a:rPr lang="uk-UA" b="1" dirty="0"/>
              <a:t>Кандидатів наук  -  60 </a:t>
            </a:r>
            <a:r>
              <a:rPr lang="uk-UA" b="1" dirty="0">
                <a:solidFill>
                  <a:schemeClr val="tx2"/>
                </a:solidFill>
              </a:rPr>
              <a:t>(+14)</a:t>
            </a:r>
            <a:endParaRPr lang="uk-UA" dirty="0">
              <a:solidFill>
                <a:schemeClr val="tx2"/>
              </a:solidFill>
            </a:endParaRPr>
          </a:p>
        </p:txBody>
      </p:sp>
    </p:spTree>
    <p:extLst>
      <p:ext uri="{BB962C8B-B14F-4D97-AF65-F5344CB8AC3E}">
        <p14:creationId xmlns:p14="http://schemas.microsoft.com/office/powerpoint/2010/main" val="6326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ABA1F-FCA1-42F6-B0A4-7A5D631FFF0B}"/>
              </a:ext>
            </a:extLst>
          </p:cNvPr>
          <p:cNvSpPr>
            <a:spLocks noGrp="1"/>
          </p:cNvSpPr>
          <p:nvPr>
            <p:ph type="title"/>
          </p:nvPr>
        </p:nvSpPr>
        <p:spPr>
          <a:xfrm>
            <a:off x="1981200" y="533400"/>
            <a:ext cx="8265886" cy="951384"/>
          </a:xfrm>
        </p:spPr>
        <p:txBody>
          <a:bodyPr/>
          <a:lstStyle/>
          <a:p>
            <a:r>
              <a:rPr lang="uk-UA" dirty="0"/>
              <a:t> </a:t>
            </a:r>
          </a:p>
        </p:txBody>
      </p:sp>
      <p:sp>
        <p:nvSpPr>
          <p:cNvPr id="3" name="Місце для вмісту 2">
            <a:extLst>
              <a:ext uri="{FF2B5EF4-FFF2-40B4-BE49-F238E27FC236}">
                <a16:creationId xmlns:a16="http://schemas.microsoft.com/office/drawing/2014/main" id="{B330E3D3-B9ED-4C1C-B6F2-E86D0F3D925D}"/>
              </a:ext>
            </a:extLst>
          </p:cNvPr>
          <p:cNvSpPr>
            <a:spLocks noGrp="1"/>
          </p:cNvSpPr>
          <p:nvPr>
            <p:ph sz="half" idx="1"/>
          </p:nvPr>
        </p:nvSpPr>
        <p:spPr>
          <a:xfrm>
            <a:off x="2135561" y="1644080"/>
            <a:ext cx="3600399" cy="4747576"/>
          </a:xfrm>
        </p:spPr>
        <p:txBody>
          <a:bodyPr>
            <a:normAutofit/>
          </a:bodyPr>
          <a:lstStyle/>
          <a:p>
            <a:pPr>
              <a:spcBef>
                <a:spcPts val="0"/>
              </a:spcBef>
              <a:buFont typeface="Wingdings" panose="05000000000000000000" pitchFamily="2" charset="2"/>
              <a:buChar char="§"/>
            </a:pPr>
            <a:r>
              <a:rPr lang="uk-UA" sz="1700" b="1" dirty="0">
                <a:latin typeface="Calibri" panose="020F0502020204030204" pitchFamily="34" charset="0"/>
                <a:ea typeface="Calibri" panose="020F0502020204030204" pitchFamily="34" charset="0"/>
                <a:cs typeface="Times New Roman" panose="02020603050405020304" pitchFamily="18" charset="0"/>
              </a:rPr>
              <a:t>Біляковська О. та ін.</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Біляковська О. та ін. </a:t>
            </a:r>
          </a:p>
          <a:p>
            <a:pPr>
              <a:spcBef>
                <a:spcPts val="0"/>
              </a:spcBef>
            </a:pPr>
            <a:r>
              <a:rPr lang="uk-UA" sz="1700" b="1" dirty="0" err="1">
                <a:latin typeface="Calibri" panose="020F0502020204030204" pitchFamily="34" charset="0"/>
                <a:ea typeface="Calibri" panose="020F0502020204030204" pitchFamily="34" charset="0"/>
                <a:cs typeface="Times New Roman" panose="02020603050405020304" pitchFamily="18" charset="0"/>
              </a:rPr>
              <a:t>Галян</a:t>
            </a:r>
            <a:r>
              <a:rPr lang="uk-UA" sz="1700" b="1" dirty="0">
                <a:latin typeface="Calibri" panose="020F0502020204030204" pitchFamily="34" charset="0"/>
                <a:ea typeface="Calibri" panose="020F0502020204030204" pitchFamily="34" charset="0"/>
                <a:cs typeface="Times New Roman" panose="02020603050405020304" pitchFamily="18" charset="0"/>
              </a:rPr>
              <a:t> О. та </a:t>
            </a:r>
            <a:r>
              <a:rPr lang="uk-UA" sz="1700" b="1" dirty="0" err="1">
                <a:latin typeface="Calibri" panose="020F0502020204030204" pitchFamily="34" charset="0"/>
                <a:ea typeface="Calibri" panose="020F0502020204030204" pitchFamily="34" charset="0"/>
                <a:cs typeface="Times New Roman" panose="02020603050405020304" pitchFamily="18" charset="0"/>
              </a:rPr>
              <a:t>ін</a:t>
            </a:r>
            <a:endParaRPr lang="uk-UA" sz="17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Галян О. та ін.</a:t>
            </a:r>
          </a:p>
          <a:p>
            <a:pPr>
              <a:spcBef>
                <a:spcPts val="0"/>
              </a:spcBef>
            </a:pPr>
            <a:r>
              <a:rPr lang="uk-UA" sz="1700" b="1" dirty="0" err="1">
                <a:latin typeface="Calibri" panose="020F0502020204030204" pitchFamily="34" charset="0"/>
                <a:ea typeface="Calibri" panose="020F0502020204030204" pitchFamily="34" charset="0"/>
                <a:cs typeface="Times New Roman" panose="02020603050405020304" pitchFamily="18" charset="0"/>
              </a:rPr>
              <a:t>Заячківська</a:t>
            </a:r>
            <a:r>
              <a:rPr lang="uk-UA" sz="1700" b="1" dirty="0">
                <a:latin typeface="Calibri" panose="020F0502020204030204" pitchFamily="34" charset="0"/>
                <a:ea typeface="Calibri" panose="020F0502020204030204" pitchFamily="34" charset="0"/>
                <a:cs typeface="Times New Roman" panose="02020603050405020304" pitchFamily="18" charset="0"/>
              </a:rPr>
              <a:t> Н.  та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 </a:t>
            </a:r>
            <a:r>
              <a:rPr lang="uk-UA" sz="1700" b="1" dirty="0" err="1">
                <a:latin typeface="Calibri" panose="020F0502020204030204" pitchFamily="34" charset="0"/>
                <a:ea typeface="Calibri" panose="020F0502020204030204" pitchFamily="34" charset="0"/>
                <a:cs typeface="Times New Roman" panose="02020603050405020304" pitchFamily="18" charset="0"/>
              </a:rPr>
              <a:t>Караманов</a:t>
            </a:r>
            <a:r>
              <a:rPr lang="uk-UA" sz="1700" b="1" dirty="0">
                <a:latin typeface="Calibri" panose="020F0502020204030204" pitchFamily="34" charset="0"/>
                <a:ea typeface="Calibri" panose="020F0502020204030204" pitchFamily="34" charset="0"/>
                <a:cs typeface="Times New Roman" panose="02020603050405020304" pitchFamily="18" charset="0"/>
              </a:rPr>
              <a:t> О. та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 </a:t>
            </a:r>
            <a:r>
              <a:rPr lang="uk-UA" sz="1700" b="1" dirty="0" err="1">
                <a:latin typeface="Calibri" panose="020F0502020204030204" pitchFamily="34" charset="0"/>
                <a:ea typeface="Calibri" panose="020F0502020204030204" pitchFamily="34" charset="0"/>
                <a:cs typeface="Times New Roman" panose="02020603050405020304" pitchFamily="18" charset="0"/>
              </a:rPr>
              <a:t>Матковський</a:t>
            </a:r>
            <a:r>
              <a:rPr lang="uk-UA" sz="1700" b="1" dirty="0">
                <a:latin typeface="Calibri" panose="020F0502020204030204" pitchFamily="34" charset="0"/>
                <a:ea typeface="Calibri" panose="020F0502020204030204" pitchFamily="34" charset="0"/>
                <a:cs typeface="Times New Roman" panose="02020603050405020304" pitchFamily="18" charset="0"/>
              </a:rPr>
              <a:t> М., </a:t>
            </a:r>
            <a:r>
              <a:rPr lang="uk-UA" sz="1700" b="1" dirty="0" err="1">
                <a:latin typeface="Calibri" panose="020F0502020204030204" pitchFamily="34" charset="0"/>
                <a:ea typeface="Calibri" panose="020F0502020204030204" pitchFamily="34" charset="0"/>
                <a:cs typeface="Times New Roman" panose="02020603050405020304" pitchFamily="18" charset="0"/>
              </a:rPr>
              <a:t>Федина</a:t>
            </a:r>
            <a:r>
              <a:rPr lang="uk-UA" sz="1700" b="1" dirty="0">
                <a:latin typeface="Calibri" panose="020F0502020204030204" pitchFamily="34" charset="0"/>
                <a:ea typeface="Calibri" panose="020F0502020204030204" pitchFamily="34" charset="0"/>
                <a:cs typeface="Times New Roman" panose="02020603050405020304" pitchFamily="18" charset="0"/>
              </a:rPr>
              <a:t> В. та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Марчук А. та ін.</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Марчук А. та ін.</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Мачинська Н. та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Столярик О. та ін.</a:t>
            </a:r>
          </a:p>
          <a:p>
            <a:pPr>
              <a:spcBef>
                <a:spcPts val="0"/>
              </a:spcBef>
            </a:pPr>
            <a:r>
              <a:rPr lang="uk-UA" sz="1700" b="1" dirty="0" err="1">
                <a:latin typeface="Calibri" panose="020F0502020204030204" pitchFamily="34" charset="0"/>
                <a:ea typeface="Calibri" panose="020F0502020204030204" pitchFamily="34" charset="0"/>
                <a:cs typeface="Times New Roman" panose="02020603050405020304" pitchFamily="18" charset="0"/>
              </a:rPr>
              <a:t>Шаран</a:t>
            </a:r>
            <a:r>
              <a:rPr lang="uk-UA" sz="1700" b="1" dirty="0">
                <a:latin typeface="Calibri" panose="020F0502020204030204" pitchFamily="34" charset="0"/>
                <a:ea typeface="Calibri" panose="020F0502020204030204" pitchFamily="34" charset="0"/>
                <a:cs typeface="Times New Roman" panose="02020603050405020304" pitchFamily="18" charset="0"/>
              </a:rPr>
              <a:t> О. та ін.</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Шукатка О. та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Яремчук Н.  та ін. </a:t>
            </a: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6" name="TextBox 5">
            <a:extLst>
              <a:ext uri="{FF2B5EF4-FFF2-40B4-BE49-F238E27FC236}">
                <a16:creationId xmlns:a16="http://schemas.microsoft.com/office/drawing/2014/main" id="{C39FEC78-747C-4F41-8871-F1AD58710DFB}"/>
              </a:ext>
            </a:extLst>
          </p:cNvPr>
          <p:cNvSpPr txBox="1"/>
          <p:nvPr/>
        </p:nvSpPr>
        <p:spPr>
          <a:xfrm>
            <a:off x="2135560" y="692697"/>
            <a:ext cx="8111526" cy="646331"/>
          </a:xfrm>
          <a:prstGeom prst="rect">
            <a:avLst/>
          </a:prstGeom>
          <a:noFill/>
        </p:spPr>
        <p:txBody>
          <a:bodyPr wrap="square">
            <a:spAutoFit/>
          </a:bodyPr>
          <a:lstStyle/>
          <a:p>
            <a:pPr algn="ctr"/>
            <a:r>
              <a:rPr lang="uk-UA" b="1" dirty="0">
                <a:solidFill>
                  <a:schemeClr val="tx2"/>
                </a:solidFill>
                <a:latin typeface="+mj-lt"/>
                <a:ea typeface="Times New Roman" panose="02020603050405020304" pitchFamily="18" charset="0"/>
              </a:rPr>
              <a:t>Публікації у виданнях, які включені до міжнародних </a:t>
            </a:r>
            <a:r>
              <a:rPr lang="uk-UA" b="1" dirty="0" err="1">
                <a:solidFill>
                  <a:schemeClr val="tx2"/>
                </a:solidFill>
                <a:latin typeface="+mj-lt"/>
                <a:ea typeface="Times New Roman" panose="02020603050405020304" pitchFamily="18" charset="0"/>
              </a:rPr>
              <a:t>наукометричних</a:t>
            </a:r>
            <a:r>
              <a:rPr lang="uk-UA" b="1" dirty="0">
                <a:solidFill>
                  <a:schemeClr val="tx2"/>
                </a:solidFill>
                <a:latin typeface="+mj-lt"/>
                <a:ea typeface="Times New Roman" panose="02020603050405020304" pitchFamily="18" charset="0"/>
              </a:rPr>
              <a:t> баз </a:t>
            </a:r>
            <a:r>
              <a:rPr lang="uk-UA" sz="1600" b="1" dirty="0">
                <a:solidFill>
                  <a:schemeClr val="tx2"/>
                </a:solidFill>
                <a:latin typeface="+mj-lt"/>
                <a:ea typeface="Times New Roman" panose="02020603050405020304" pitchFamily="18" charset="0"/>
              </a:rPr>
              <a:t>даних</a:t>
            </a:r>
            <a:r>
              <a:rPr lang="uk-UA" b="1" dirty="0">
                <a:solidFill>
                  <a:schemeClr val="tx2"/>
                </a:solidFill>
                <a:latin typeface="+mj-lt"/>
                <a:ea typeface="Times New Roman" panose="02020603050405020304" pitchFamily="18" charset="0"/>
              </a:rPr>
              <a:t> </a:t>
            </a:r>
            <a:r>
              <a:rPr lang="uk-UA" b="1" dirty="0" err="1">
                <a:solidFill>
                  <a:schemeClr val="tx2"/>
                </a:solidFill>
                <a:latin typeface="+mj-lt"/>
                <a:ea typeface="Times New Roman" panose="02020603050405020304" pitchFamily="18" charset="0"/>
              </a:rPr>
              <a:t>Web</a:t>
            </a:r>
            <a:r>
              <a:rPr lang="uk-UA" b="1" dirty="0">
                <a:solidFill>
                  <a:schemeClr val="tx2"/>
                </a:solidFill>
                <a:latin typeface="+mj-lt"/>
                <a:ea typeface="Times New Roman" panose="02020603050405020304" pitchFamily="18" charset="0"/>
              </a:rPr>
              <a:t> of </a:t>
            </a:r>
            <a:r>
              <a:rPr lang="uk-UA" b="1" dirty="0" err="1">
                <a:solidFill>
                  <a:schemeClr val="tx2"/>
                </a:solidFill>
                <a:latin typeface="+mj-lt"/>
                <a:ea typeface="Times New Roman" panose="02020603050405020304" pitchFamily="18" charset="0"/>
              </a:rPr>
              <a:t>Science</a:t>
            </a:r>
            <a:r>
              <a:rPr lang="uk-UA" b="1" dirty="0">
                <a:solidFill>
                  <a:schemeClr val="tx2"/>
                </a:solidFill>
                <a:latin typeface="+mj-lt"/>
                <a:ea typeface="Times New Roman" panose="02020603050405020304" pitchFamily="18" charset="0"/>
              </a:rPr>
              <a:t>, </a:t>
            </a:r>
            <a:r>
              <a:rPr lang="uk-UA" b="1" dirty="0" err="1">
                <a:solidFill>
                  <a:schemeClr val="tx2"/>
                </a:solidFill>
                <a:latin typeface="+mj-lt"/>
                <a:ea typeface="Times New Roman" panose="02020603050405020304" pitchFamily="18" charset="0"/>
              </a:rPr>
              <a:t>Scopus</a:t>
            </a:r>
            <a:r>
              <a:rPr lang="uk-UA" b="1" dirty="0">
                <a:solidFill>
                  <a:schemeClr val="tx2"/>
                </a:solidFill>
                <a:latin typeface="+mj-lt"/>
                <a:ea typeface="Times New Roman" panose="02020603050405020304" pitchFamily="18" charset="0"/>
              </a:rPr>
              <a:t>  - 16 </a:t>
            </a:r>
            <a:endParaRPr lang="uk-UA" dirty="0">
              <a:solidFill>
                <a:schemeClr val="tx2"/>
              </a:solidFill>
              <a:latin typeface="+mj-lt"/>
            </a:endParaRPr>
          </a:p>
        </p:txBody>
      </p:sp>
      <p:pic>
        <p:nvPicPr>
          <p:cNvPr id="2054" name="Picture 6" descr="Критерії якості наукових публікацій: політехніки активно друкуються у  виданнях зі Scopus та Web of Science | Національний університет «Львівська  політехніка»">
            <a:extLst>
              <a:ext uri="{FF2B5EF4-FFF2-40B4-BE49-F238E27FC236}">
                <a16:creationId xmlns:a16="http://schemas.microsoft.com/office/drawing/2014/main" id="{C3E18D12-8A34-4314-9310-0024E4E5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482" y="1988840"/>
            <a:ext cx="3561840" cy="320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64;p14">
            <a:extLst>
              <a:ext uri="{FF2B5EF4-FFF2-40B4-BE49-F238E27FC236}">
                <a16:creationId xmlns:a16="http://schemas.microsoft.com/office/drawing/2014/main" id="{221D1A03-08AE-4E9E-AB8B-99C32BD53707}"/>
              </a:ext>
            </a:extLst>
          </p:cNvPr>
          <p:cNvPicPr preferRelativeResize="0"/>
          <p:nvPr/>
        </p:nvPicPr>
        <p:blipFill>
          <a:blip r:embed="rId4">
            <a:alphaModFix/>
          </a:blip>
          <a:stretch>
            <a:fillRect/>
          </a:stretch>
        </p:blipFill>
        <p:spPr>
          <a:xfrm>
            <a:off x="0" y="0"/>
            <a:ext cx="1394263" cy="6882501"/>
          </a:xfrm>
          <a:prstGeom prst="rect">
            <a:avLst/>
          </a:prstGeom>
          <a:noFill/>
          <a:ln>
            <a:noFill/>
          </a:ln>
        </p:spPr>
      </p:pic>
    </p:spTree>
    <p:extLst>
      <p:ext uri="{BB962C8B-B14F-4D97-AF65-F5344CB8AC3E}">
        <p14:creationId xmlns:p14="http://schemas.microsoft.com/office/powerpoint/2010/main" val="3555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76614737"/>
              </p:ext>
            </p:extLst>
          </p:nvPr>
        </p:nvGraphicFramePr>
        <p:xfrm>
          <a:off x="1847528" y="620688"/>
          <a:ext cx="2952328" cy="234696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2346960">
                <a:tc>
                  <a:txBody>
                    <a:bodyPr/>
                    <a:lstStyle/>
                    <a:p>
                      <a:endParaRPr lang="uk-UA" sz="2800" dirty="0"/>
                    </a:p>
                    <a:p>
                      <a:r>
                        <a:rPr lang="uk-UA" sz="2000" dirty="0"/>
                        <a:t>Підготовлено та здійснено видання Вісника   Львівського у</a:t>
                      </a:r>
                      <a:r>
                        <a:rPr lang="uk-UA" sz="2000" u="sng" dirty="0"/>
                        <a:t>ніверси</a:t>
                      </a:r>
                      <a:r>
                        <a:rPr lang="uk-UA" sz="2000" dirty="0"/>
                        <a:t>тету Серія Педагогічна. Вип.38 ; </a:t>
                      </a:r>
                      <a:r>
                        <a:rPr lang="uk-UA" sz="2000" dirty="0" err="1"/>
                        <a:t>Вип</a:t>
                      </a:r>
                      <a:r>
                        <a:rPr lang="uk-UA" sz="2000" dirty="0"/>
                        <a:t>. 39</a:t>
                      </a:r>
                    </a:p>
                  </a:txBody>
                  <a:tcPr>
                    <a:solidFill>
                      <a:schemeClr val="accent5"/>
                    </a:solidFill>
                  </a:tcPr>
                </a:tc>
                <a:extLst>
                  <a:ext uri="{0D108BD9-81ED-4DB2-BD59-A6C34878D82A}">
                    <a16:rowId xmlns:a16="http://schemas.microsoft.com/office/drawing/2014/main" val="10000"/>
                  </a:ext>
                </a:extLst>
              </a:tr>
            </a:tbl>
          </a:graphicData>
        </a:graphic>
      </p:graphicFrame>
      <p:sp>
        <p:nvSpPr>
          <p:cNvPr id="3" name="Прямоугольник 2"/>
          <p:cNvSpPr/>
          <p:nvPr/>
        </p:nvSpPr>
        <p:spPr>
          <a:xfrm>
            <a:off x="5663952" y="1474619"/>
            <a:ext cx="5832648" cy="3908762"/>
          </a:xfrm>
          <a:prstGeom prst="rect">
            <a:avLst/>
          </a:prstGeom>
          <a:solidFill>
            <a:schemeClr val="accent5">
              <a:lumMod val="60000"/>
              <a:lumOff val="40000"/>
            </a:schemeClr>
          </a:solidFill>
        </p:spPr>
        <p:txBody>
          <a:bodyPr wrap="square">
            <a:spAutoFit/>
          </a:bodyPr>
          <a:lstStyle/>
          <a:p>
            <a:r>
              <a:rPr lang="uk-UA" sz="2000" dirty="0"/>
              <a:t>Видання  відповідно до наказу МОН України від 15.04.2021 р. № 420   включено до Переліку фахових видань України (Категорія «Б») зі спеціальностей 011 Освітні, педагогічні науки, 012 Дошкільна освіта, 013 Початкова освіта, 014 Середня освіта, 015 Професійна освіта, 016 Спеціальна освіта, 231 Соціальна робота</a:t>
            </a:r>
          </a:p>
          <a:p>
            <a:endParaRPr lang="uk-UA" sz="2000" dirty="0"/>
          </a:p>
          <a:p>
            <a:r>
              <a:rPr lang="uk-UA" sz="2000" dirty="0"/>
              <a:t>Ведеться підготовка до реєстрації Вісника на платформі </a:t>
            </a:r>
            <a:r>
              <a:rPr lang="en-US" sz="2400" b="0" i="0" dirty="0">
                <a:solidFill>
                  <a:srgbClr val="202124"/>
                </a:solidFill>
                <a:effectLst/>
                <a:latin typeface="Google Sans"/>
              </a:rPr>
              <a:t>Index Copernicus International (ICI) </a:t>
            </a:r>
            <a:endParaRPr lang="uk-UA" sz="2400" dirty="0"/>
          </a:p>
          <a:p>
            <a:endParaRPr lang="uk-UA" sz="2000"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8474"/>
          <a:stretch/>
        </p:blipFill>
        <p:spPr>
          <a:xfrm>
            <a:off x="2059897" y="3173025"/>
            <a:ext cx="2586049" cy="3111357"/>
          </a:xfrm>
          <a:prstGeom prst="rect">
            <a:avLst/>
          </a:prstGeom>
        </p:spPr>
      </p:pic>
      <p:pic>
        <p:nvPicPr>
          <p:cNvPr id="6" name="Google Shape;64;p14">
            <a:extLst>
              <a:ext uri="{FF2B5EF4-FFF2-40B4-BE49-F238E27FC236}">
                <a16:creationId xmlns:a16="http://schemas.microsoft.com/office/drawing/2014/main" id="{625F98E4-BB07-45D6-B632-0175C2FA4A2E}"/>
              </a:ext>
            </a:extLst>
          </p:cNvPr>
          <p:cNvPicPr preferRelativeResize="0"/>
          <p:nvPr/>
        </p:nvPicPr>
        <p:blipFill>
          <a:blip r:embed="rId4">
            <a:alphaModFix/>
          </a:blip>
          <a:stretch>
            <a:fillRect/>
          </a:stretch>
        </p:blipFill>
        <p:spPr>
          <a:xfrm>
            <a:off x="0" y="0"/>
            <a:ext cx="1394263" cy="6882501"/>
          </a:xfrm>
          <a:prstGeom prst="rect">
            <a:avLst/>
          </a:prstGeom>
          <a:noFill/>
          <a:ln>
            <a:noFill/>
          </a:ln>
        </p:spPr>
      </p:pic>
    </p:spTree>
    <p:extLst>
      <p:ext uri="{BB962C8B-B14F-4D97-AF65-F5344CB8AC3E}">
        <p14:creationId xmlns:p14="http://schemas.microsoft.com/office/powerpoint/2010/main" val="54362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4" y="476672"/>
            <a:ext cx="9515182" cy="1257623"/>
          </a:xfrm>
        </p:spPr>
        <p:txBody>
          <a:bodyPr>
            <a:normAutofit fontScale="90000"/>
          </a:bodyPr>
          <a:lstStyle/>
          <a:p>
            <a:r>
              <a:rPr lang="uk-UA" sz="3100" dirty="0"/>
              <a:t>       Науково-навчальна лабораторія  музейної педагогіки</a:t>
            </a:r>
            <a:r>
              <a:rPr lang="uk-UA" sz="3100" baseline="0" dirty="0"/>
              <a:t>  </a:t>
            </a:r>
            <a:br>
              <a:rPr lang="uk-UA" sz="1600" baseline="0" dirty="0"/>
            </a:br>
            <a:endParaRPr lang="uk-UA" sz="3600" dirty="0"/>
          </a:p>
        </p:txBody>
      </p:sp>
      <p:pic>
        <p:nvPicPr>
          <p:cNvPr id="5" name="Picture 2">
            <a:extLst>
              <a:ext uri="{FF2B5EF4-FFF2-40B4-BE49-F238E27FC236}">
                <a16:creationId xmlns:a16="http://schemas.microsoft.com/office/drawing/2014/main" id="{EBA9599D-01DE-4185-8449-E2DF4D212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2060848"/>
            <a:ext cx="5076000" cy="3131544"/>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4;p14">
            <a:extLst>
              <a:ext uri="{FF2B5EF4-FFF2-40B4-BE49-F238E27FC236}">
                <a16:creationId xmlns:a16="http://schemas.microsoft.com/office/drawing/2014/main" id="{44BC2968-2B2F-4EEC-B41B-2F300B34ECF3}"/>
              </a:ext>
            </a:extLst>
          </p:cNvPr>
          <p:cNvPicPr preferRelativeResize="0"/>
          <p:nvPr/>
        </p:nvPicPr>
        <p:blipFill>
          <a:blip r:embed="rId4">
            <a:alphaModFix/>
          </a:blip>
          <a:stretch>
            <a:fillRect/>
          </a:stretch>
        </p:blipFill>
        <p:spPr>
          <a:xfrm>
            <a:off x="0" y="-27758"/>
            <a:ext cx="1394263" cy="6882501"/>
          </a:xfrm>
          <a:prstGeom prst="rect">
            <a:avLst/>
          </a:prstGeom>
          <a:noFill/>
          <a:ln>
            <a:noFill/>
          </a:ln>
        </p:spPr>
      </p:pic>
      <p:sp>
        <p:nvSpPr>
          <p:cNvPr id="9" name="Місце для вмісту 2">
            <a:extLst>
              <a:ext uri="{FF2B5EF4-FFF2-40B4-BE49-F238E27FC236}">
                <a16:creationId xmlns:a16="http://schemas.microsoft.com/office/drawing/2014/main" id="{1DB768C4-6690-4B82-8BB8-7A95DE5BA829}"/>
              </a:ext>
            </a:extLst>
          </p:cNvPr>
          <p:cNvSpPr txBox="1">
            <a:spLocks/>
          </p:cNvSpPr>
          <p:nvPr/>
        </p:nvSpPr>
        <p:spPr>
          <a:xfrm>
            <a:off x="1703512" y="1484784"/>
            <a:ext cx="4392487" cy="4906872"/>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uk-UA" sz="17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10" name="Місце для вмісту 2">
            <a:extLst>
              <a:ext uri="{FF2B5EF4-FFF2-40B4-BE49-F238E27FC236}">
                <a16:creationId xmlns:a16="http://schemas.microsoft.com/office/drawing/2014/main" id="{FADAA954-9FB7-48F3-B8DF-85D276DDCC6E}"/>
              </a:ext>
            </a:extLst>
          </p:cNvPr>
          <p:cNvSpPr txBox="1">
            <a:spLocks/>
          </p:cNvSpPr>
          <p:nvPr/>
        </p:nvSpPr>
        <p:spPr>
          <a:xfrm>
            <a:off x="1847529" y="1484784"/>
            <a:ext cx="3888432" cy="4906872"/>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11" name="Місце для вмісту 2">
            <a:extLst>
              <a:ext uri="{FF2B5EF4-FFF2-40B4-BE49-F238E27FC236}">
                <a16:creationId xmlns:a16="http://schemas.microsoft.com/office/drawing/2014/main" id="{246E85AA-4A4B-4EB0-B0CE-C1E188D659BC}"/>
              </a:ext>
            </a:extLst>
          </p:cNvPr>
          <p:cNvSpPr txBox="1">
            <a:spLocks/>
          </p:cNvSpPr>
          <p:nvPr/>
        </p:nvSpPr>
        <p:spPr>
          <a:xfrm>
            <a:off x="1999929" y="1637184"/>
            <a:ext cx="3888432" cy="4754472"/>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13" name="TextBox 12">
            <a:extLst>
              <a:ext uri="{FF2B5EF4-FFF2-40B4-BE49-F238E27FC236}">
                <a16:creationId xmlns:a16="http://schemas.microsoft.com/office/drawing/2014/main" id="{E7C486BA-C8D3-435E-A279-15840F64B8CB}"/>
              </a:ext>
            </a:extLst>
          </p:cNvPr>
          <p:cNvSpPr txBox="1"/>
          <p:nvPr/>
        </p:nvSpPr>
        <p:spPr>
          <a:xfrm>
            <a:off x="1898318" y="1124744"/>
            <a:ext cx="3990043" cy="5893921"/>
          </a:xfrm>
          <a:prstGeom prst="rect">
            <a:avLst/>
          </a:prstGeom>
          <a:noFill/>
        </p:spPr>
        <p:txBody>
          <a:bodyPr wrap="square">
            <a:spAutoFit/>
          </a:bodyPr>
          <a:lstStyle/>
          <a:p>
            <a:pPr algn="just">
              <a:spcBef>
                <a:spcPts val="1400"/>
              </a:spcBef>
            </a:pPr>
            <a:endPar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algn="just">
              <a:spcBef>
                <a:spcPts val="1400"/>
              </a:spcBef>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У межах співпраці з Президією МАН та Інститутом педагогіки НАПН України проводиться робота над розробкою Програми розвитку музейної педагогіки в Україні.</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400"/>
              </a:spcBef>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Наукові дослідження  щодо проектної діяльності музеїв та проектування музейного простору у контексті організації різних середовищ волонтерської, терапевтичної та реабілітаційної діяльності, застосування сучасних смарт-технологій, функціонування інтерактивних музеїв науки, осмислення діяльності музеїв в системі індивідуальної та колективної пам’яті.</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400"/>
              </a:spcBef>
            </a:pPr>
            <a:endParaRPr lang="uk-UA" sz="1800" dirty="0">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07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502217"/>
            <a:ext cx="9721080" cy="998442"/>
          </a:xfrm>
        </p:spPr>
        <p:txBody>
          <a:bodyPr>
            <a:noAutofit/>
          </a:bodyPr>
          <a:lstStyle/>
          <a:p>
            <a:r>
              <a:rPr lang="uk-UA" sz="2800" b="1" dirty="0"/>
              <a:t>Навчально-наукова</a:t>
            </a:r>
            <a:r>
              <a:rPr lang="uk-UA" sz="2800" b="1" baseline="0" dirty="0"/>
              <a:t> лабораторія Нової української школи</a:t>
            </a:r>
            <a:br>
              <a:rPr lang="uk-UA" sz="2000" baseline="0" dirty="0"/>
            </a:br>
            <a:endParaRPr lang="uk-UA" sz="2000" dirty="0"/>
          </a:p>
        </p:txBody>
      </p:sp>
      <p:pic>
        <p:nvPicPr>
          <p:cNvPr id="6" name="Picture 4" descr="На зображенні може бути: 16 людей, люди навчаються, стіл та текст «пресцентр лH IM. BAHA ранка 4»">
            <a:extLst>
              <a:ext uri="{FF2B5EF4-FFF2-40B4-BE49-F238E27FC236}">
                <a16:creationId xmlns:a16="http://schemas.microsoft.com/office/drawing/2014/main" id="{E1DE3EB4-6ED8-4217-8B11-63E3E7B08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700808"/>
            <a:ext cx="5652000" cy="4239000"/>
          </a:xfrm>
          <a:prstGeom prst="rect">
            <a:avLst/>
          </a:prstGeom>
          <a:noFill/>
          <a:extLst>
            <a:ext uri="{909E8E84-426E-40DD-AFC4-6F175D3DCCD1}">
              <a14:hiddenFill xmlns:a14="http://schemas.microsoft.com/office/drawing/2010/main">
                <a:solidFill>
                  <a:srgbClr val="FFFFFF"/>
                </a:solidFill>
              </a14:hiddenFill>
            </a:ext>
          </a:extLst>
        </p:spPr>
      </p:pic>
      <p:sp>
        <p:nvSpPr>
          <p:cNvPr id="8" name="Місце для вмісту 2">
            <a:extLst>
              <a:ext uri="{FF2B5EF4-FFF2-40B4-BE49-F238E27FC236}">
                <a16:creationId xmlns:a16="http://schemas.microsoft.com/office/drawing/2014/main" id="{9185D008-729C-496B-8456-D87FF3262CA1}"/>
              </a:ext>
            </a:extLst>
          </p:cNvPr>
          <p:cNvSpPr txBox="1">
            <a:spLocks/>
          </p:cNvSpPr>
          <p:nvPr/>
        </p:nvSpPr>
        <p:spPr>
          <a:xfrm>
            <a:off x="1394263" y="1524000"/>
            <a:ext cx="4341698" cy="486765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buFont typeface="Wingdings" panose="05000000000000000000" pitchFamily="2" charset="2"/>
              <a:buChar char="§"/>
            </a:pPr>
            <a:r>
              <a:rPr lang="en-US" sz="1700" b="1" dirty="0">
                <a:latin typeface="Calibri" panose="020F0502020204030204" pitchFamily="34" charset="0"/>
                <a:ea typeface="Calibri" panose="020F0502020204030204" pitchFamily="34" charset="0"/>
                <a:cs typeface="Times New Roman" panose="02020603050405020304" pitchFamily="18" charset="0"/>
              </a:rPr>
              <a:t> </a:t>
            </a:r>
            <a:endParaRPr lang="uk-UA" sz="17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9" name="Google Shape;64;p14">
            <a:extLst>
              <a:ext uri="{FF2B5EF4-FFF2-40B4-BE49-F238E27FC236}">
                <a16:creationId xmlns:a16="http://schemas.microsoft.com/office/drawing/2014/main" id="{FE8E36C0-43B0-4140-80F6-873A95753A93}"/>
              </a:ext>
            </a:extLst>
          </p:cNvPr>
          <p:cNvPicPr preferRelativeResize="0"/>
          <p:nvPr/>
        </p:nvPicPr>
        <p:blipFill>
          <a:blip r:embed="rId4">
            <a:alphaModFix/>
          </a:blip>
          <a:stretch>
            <a:fillRect/>
          </a:stretch>
        </p:blipFill>
        <p:spPr>
          <a:xfrm>
            <a:off x="0" y="-27758"/>
            <a:ext cx="1394263" cy="6882501"/>
          </a:xfrm>
          <a:prstGeom prst="rect">
            <a:avLst/>
          </a:prstGeom>
          <a:noFill/>
          <a:ln>
            <a:noFill/>
          </a:ln>
        </p:spPr>
      </p:pic>
      <p:sp>
        <p:nvSpPr>
          <p:cNvPr id="10" name="TextBox 9">
            <a:extLst>
              <a:ext uri="{FF2B5EF4-FFF2-40B4-BE49-F238E27FC236}">
                <a16:creationId xmlns:a16="http://schemas.microsoft.com/office/drawing/2014/main" id="{4CFB0216-C69F-4F37-98B1-8F9F8E7F30B0}"/>
              </a:ext>
            </a:extLst>
          </p:cNvPr>
          <p:cNvSpPr txBox="1"/>
          <p:nvPr/>
        </p:nvSpPr>
        <p:spPr>
          <a:xfrm>
            <a:off x="1559496" y="1988840"/>
            <a:ext cx="4176465" cy="3139321"/>
          </a:xfrm>
          <a:prstGeom prst="rect">
            <a:avLst/>
          </a:prstGeom>
          <a:noFill/>
        </p:spPr>
        <p:txBody>
          <a:bodyPr wrap="square">
            <a:spAutoFit/>
          </a:bodyPr>
          <a:lstStyle/>
          <a:p>
            <a:r>
              <a:rPr lang="uk-UA" sz="1800" b="1" dirty="0">
                <a:effectLst/>
                <a:latin typeface="Times New Roman" panose="02020603050405020304" pitchFamily="18" charset="0"/>
                <a:ea typeface="Times New Roman" panose="02020603050405020304" pitchFamily="18" charset="0"/>
              </a:rPr>
              <a:t>Організовано та проведено 8 науково-практичних семінарів-практикумів</a:t>
            </a:r>
            <a:r>
              <a:rPr lang="uk-UA" b="1" dirty="0">
                <a:latin typeface="Times New Roman" panose="02020603050405020304" pitchFamily="18" charset="0"/>
                <a:ea typeface="Times New Roman" panose="02020603050405020304" pitchFamily="18" charset="0"/>
              </a:rPr>
              <a:t>, тренінги, круглі столи, </a:t>
            </a:r>
            <a:r>
              <a:rPr lang="uk-UA" b="1" dirty="0" err="1">
                <a:latin typeface="Times New Roman" panose="02020603050405020304" pitchFamily="18" charset="0"/>
                <a:ea typeface="Times New Roman" panose="02020603050405020304" pitchFamily="18" charset="0"/>
              </a:rPr>
              <a:t>відкрті</a:t>
            </a:r>
            <a:r>
              <a:rPr lang="uk-UA" b="1" dirty="0">
                <a:latin typeface="Times New Roman" panose="02020603050405020304" pitchFamily="18" charset="0"/>
                <a:ea typeface="Times New Roman" panose="02020603050405020304" pitchFamily="18" charset="0"/>
              </a:rPr>
              <a:t> заняття .</a:t>
            </a:r>
          </a:p>
          <a:p>
            <a:endParaRPr lang="uk-UA" sz="1800" b="1" dirty="0">
              <a:solidFill>
                <a:srgbClr val="000000"/>
              </a:solidFill>
              <a:effectLst/>
              <a:latin typeface="Times New Roman" panose="02020603050405020304" pitchFamily="18" charset="0"/>
              <a:ea typeface="Calibri" panose="020F0502020204030204" pitchFamily="34" charset="0"/>
            </a:endParaRPr>
          </a:p>
          <a:p>
            <a:r>
              <a:rPr lang="uk-UA" sz="1800" b="1" dirty="0">
                <a:solidFill>
                  <a:srgbClr val="000000"/>
                </a:solidFill>
                <a:effectLst/>
                <a:latin typeface="Times New Roman" panose="02020603050405020304" pitchFamily="18" charset="0"/>
                <a:ea typeface="Calibri" panose="020F0502020204030204" pitchFamily="34" charset="0"/>
              </a:rPr>
              <a:t>Налагоджено співпрацю з організацією </a:t>
            </a:r>
            <a:r>
              <a:rPr lang="uk-UA" sz="1800" b="1" dirty="0" err="1">
                <a:solidFill>
                  <a:srgbClr val="000000"/>
                </a:solidFill>
                <a:effectLst/>
                <a:latin typeface="Times New Roman" panose="02020603050405020304" pitchFamily="18" charset="0"/>
                <a:ea typeface="Calibri" panose="020F0502020204030204" pitchFamily="34" charset="0"/>
              </a:rPr>
              <a:t>The</a:t>
            </a:r>
            <a:r>
              <a:rPr lang="uk-UA" sz="1800" b="1" dirty="0">
                <a:solidFill>
                  <a:srgbClr val="000000"/>
                </a:solidFill>
                <a:effectLst/>
                <a:latin typeface="Times New Roman" panose="02020603050405020304" pitchFamily="18" charset="0"/>
                <a:ea typeface="Calibri" panose="020F0502020204030204" pitchFamily="34" charset="0"/>
              </a:rPr>
              <a:t> LEGO </a:t>
            </a:r>
            <a:r>
              <a:rPr lang="uk-UA" sz="1800" b="1" dirty="0" err="1">
                <a:solidFill>
                  <a:srgbClr val="000000"/>
                </a:solidFill>
                <a:effectLst/>
                <a:latin typeface="Times New Roman" panose="02020603050405020304" pitchFamily="18" charset="0"/>
                <a:ea typeface="Calibri" panose="020F0502020204030204" pitchFamily="34" charset="0"/>
              </a:rPr>
              <a:t>Foundation</a:t>
            </a:r>
            <a:r>
              <a:rPr lang="uk-UA" sz="1800" b="1" dirty="0">
                <a:solidFill>
                  <a:srgbClr val="000000"/>
                </a:solidFill>
                <a:effectLst/>
                <a:latin typeface="Times New Roman" panose="02020603050405020304" pitchFamily="18" charset="0"/>
                <a:ea typeface="Calibri" panose="020F0502020204030204" pitchFamily="34" charset="0"/>
              </a:rPr>
              <a:t> і лабораторією початкової освіти Волинського національного університету імені Лесі Українки.  </a:t>
            </a:r>
            <a:endParaRPr lang="uk-UA" sz="1600" b="1" dirty="0">
              <a:effectLst/>
              <a:latin typeface="Calibri" panose="020F0502020204030204" pitchFamily="34" charset="0"/>
              <a:ea typeface="Calibri" panose="020F0502020204030204" pitchFamily="34" charset="0"/>
            </a:endParaRPr>
          </a:p>
          <a:p>
            <a:endParaRPr lang="uk-UA" dirty="0"/>
          </a:p>
        </p:txBody>
      </p:sp>
    </p:spTree>
    <p:extLst>
      <p:ext uri="{BB962C8B-B14F-4D97-AF65-F5344CB8AC3E}">
        <p14:creationId xmlns:p14="http://schemas.microsoft.com/office/powerpoint/2010/main" val="419720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502217"/>
            <a:ext cx="9721080" cy="838551"/>
          </a:xfrm>
        </p:spPr>
        <p:txBody>
          <a:bodyPr>
            <a:noAutofit/>
          </a:bodyPr>
          <a:lstStyle/>
          <a:p>
            <a:r>
              <a:rPr lang="uk-UA" sz="2800" b="1" dirty="0"/>
              <a:t>                       Наукові семінари, круглі столи </a:t>
            </a:r>
            <a:br>
              <a:rPr lang="uk-UA" sz="2000" baseline="0" dirty="0"/>
            </a:br>
            <a:endParaRPr lang="uk-UA" sz="2000" dirty="0"/>
          </a:p>
        </p:txBody>
      </p:sp>
      <p:sp>
        <p:nvSpPr>
          <p:cNvPr id="8" name="Місце для вмісту 2">
            <a:extLst>
              <a:ext uri="{FF2B5EF4-FFF2-40B4-BE49-F238E27FC236}">
                <a16:creationId xmlns:a16="http://schemas.microsoft.com/office/drawing/2014/main" id="{9185D008-729C-496B-8456-D87FF3262CA1}"/>
              </a:ext>
            </a:extLst>
          </p:cNvPr>
          <p:cNvSpPr txBox="1">
            <a:spLocks/>
          </p:cNvSpPr>
          <p:nvPr/>
        </p:nvSpPr>
        <p:spPr>
          <a:xfrm>
            <a:off x="1394263" y="1524000"/>
            <a:ext cx="4341698" cy="486765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buFont typeface="Wingdings" panose="05000000000000000000" pitchFamily="2" charset="2"/>
              <a:buChar char="§"/>
            </a:pPr>
            <a:r>
              <a:rPr lang="en-US" sz="1700" b="1" dirty="0">
                <a:latin typeface="Calibri" panose="020F0502020204030204" pitchFamily="34" charset="0"/>
                <a:ea typeface="Calibri" panose="020F0502020204030204" pitchFamily="34" charset="0"/>
                <a:cs typeface="Times New Roman" panose="02020603050405020304" pitchFamily="18" charset="0"/>
              </a:rPr>
              <a:t> </a:t>
            </a:r>
            <a:endParaRPr lang="uk-UA" sz="17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9" name="Google Shape;64;p14">
            <a:extLst>
              <a:ext uri="{FF2B5EF4-FFF2-40B4-BE49-F238E27FC236}">
                <a16:creationId xmlns:a16="http://schemas.microsoft.com/office/drawing/2014/main" id="{FE8E36C0-43B0-4140-80F6-873A95753A93}"/>
              </a:ext>
            </a:extLst>
          </p:cNvPr>
          <p:cNvPicPr preferRelativeResize="0"/>
          <p:nvPr/>
        </p:nvPicPr>
        <p:blipFill>
          <a:blip r:embed="rId3">
            <a:alphaModFix/>
          </a:blip>
          <a:stretch>
            <a:fillRect/>
          </a:stretch>
        </p:blipFill>
        <p:spPr>
          <a:xfrm>
            <a:off x="0" y="-27758"/>
            <a:ext cx="1394263" cy="6882501"/>
          </a:xfrm>
          <a:prstGeom prst="rect">
            <a:avLst/>
          </a:prstGeom>
          <a:noFill/>
          <a:ln>
            <a:noFill/>
          </a:ln>
        </p:spPr>
      </p:pic>
      <p:sp>
        <p:nvSpPr>
          <p:cNvPr id="11" name="TextBox 10">
            <a:extLst>
              <a:ext uri="{FF2B5EF4-FFF2-40B4-BE49-F238E27FC236}">
                <a16:creationId xmlns:a16="http://schemas.microsoft.com/office/drawing/2014/main" id="{75DFE5BB-586C-4EA5-9237-45C38BD1955B}"/>
              </a:ext>
            </a:extLst>
          </p:cNvPr>
          <p:cNvSpPr txBox="1"/>
          <p:nvPr/>
        </p:nvSpPr>
        <p:spPr>
          <a:xfrm>
            <a:off x="2063552" y="1183253"/>
            <a:ext cx="9721080" cy="5078313"/>
          </a:xfrm>
          <a:prstGeom prst="rect">
            <a:avLst/>
          </a:prstGeom>
          <a:noFill/>
        </p:spPr>
        <p:txBody>
          <a:bodyPr wrap="square">
            <a:spAutoFit/>
          </a:bodyPr>
          <a:lstStyle/>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Круглий стіл</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«Попередження онлайн насильства серед дітей та молоді».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Вебінар</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«Соціально-правова адаптація ВПО в умовах війни»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Семінар</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«Безпека освітнього процесу в умовах воєнного стану»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err="1">
                <a:effectLst/>
                <a:latin typeface="Times New Roman" panose="02020603050405020304" pitchFamily="18" charset="0"/>
                <a:ea typeface="Times New Roman" panose="02020603050405020304" pitchFamily="18" charset="0"/>
                <a:cs typeface="Times New Roman" panose="02020603050405020304" pitchFamily="18" charset="0"/>
              </a:rPr>
              <a:t>Міжуніверситетський</a:t>
            </a:r>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 методологічний семінар </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«Як організуватися і написати наукову роботу»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Благодійний арт-терапевтичний фестиваль</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«Жінка Берегиня»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Міжвузівський семінар-воркшоп</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«Траєкторія успішного захисту: розпаковка презентації результатів наукового дослідження»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Всеукраїнський науково-практичний семінар </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«Творча </a:t>
            </a: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багатовимірність</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простору арт-терапії»</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Регіональний науково-практичний семінар </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«Актуальні питання організації математичної освітньої галузі у початковій та дошкільній освіті»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Регіональний науково-методичному семінар-практикумі </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 організації мистецької галузі у НУШ та </a:t>
            </a:r>
            <a:r>
              <a:rPr lang="uk-UA"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дошкіллі</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Регіональний</a:t>
            </a: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науково-практичний</a:t>
            </a: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семінар</a:t>
            </a: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Інформатична</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галузь</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НУШ»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ru-RU"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Семінар</a:t>
            </a:r>
            <a:r>
              <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Трансфер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освітніх</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технологій</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досвід</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проходження</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практики за кордоном»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Польща</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Німеччина</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Канада)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Круглий стіл</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«Школа повного дня у м. Львові: досвід роботи та стратегії розвитку»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Семінар</a:t>
            </a:r>
            <a:r>
              <a:rPr lang="uk-UA"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«Бренд університету та корпоративна культура: взаємовплив та формування»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822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502217"/>
            <a:ext cx="9721080" cy="838551"/>
          </a:xfrm>
        </p:spPr>
        <p:txBody>
          <a:bodyPr>
            <a:noAutofit/>
          </a:bodyPr>
          <a:lstStyle/>
          <a:p>
            <a:r>
              <a:rPr lang="uk-UA" sz="2800" b="1" dirty="0"/>
              <a:t>    Членство  у редколегіях наукових журналів  </a:t>
            </a:r>
            <a:endParaRPr lang="uk-UA" sz="2000" dirty="0"/>
          </a:p>
        </p:txBody>
      </p:sp>
      <p:sp>
        <p:nvSpPr>
          <p:cNvPr id="8" name="Місце для вмісту 2">
            <a:extLst>
              <a:ext uri="{FF2B5EF4-FFF2-40B4-BE49-F238E27FC236}">
                <a16:creationId xmlns:a16="http://schemas.microsoft.com/office/drawing/2014/main" id="{9185D008-729C-496B-8456-D87FF3262CA1}"/>
              </a:ext>
            </a:extLst>
          </p:cNvPr>
          <p:cNvSpPr txBox="1">
            <a:spLocks/>
          </p:cNvSpPr>
          <p:nvPr/>
        </p:nvSpPr>
        <p:spPr>
          <a:xfrm>
            <a:off x="1435143" y="1552585"/>
            <a:ext cx="4341698" cy="486765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buFont typeface="Wingdings" panose="05000000000000000000" pitchFamily="2" charset="2"/>
              <a:buChar char="§"/>
            </a:pPr>
            <a:r>
              <a:rPr lang="en-US" sz="1700" b="1" dirty="0">
                <a:latin typeface="Calibri" panose="020F0502020204030204" pitchFamily="34" charset="0"/>
                <a:ea typeface="Calibri" panose="020F0502020204030204" pitchFamily="34" charset="0"/>
                <a:cs typeface="Times New Roman" panose="02020603050405020304" pitchFamily="18" charset="0"/>
              </a:rPr>
              <a:t> </a:t>
            </a:r>
            <a:endParaRPr lang="uk-UA" sz="17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9" name="Google Shape;64;p14">
            <a:extLst>
              <a:ext uri="{FF2B5EF4-FFF2-40B4-BE49-F238E27FC236}">
                <a16:creationId xmlns:a16="http://schemas.microsoft.com/office/drawing/2014/main" id="{FE8E36C0-43B0-4140-80F6-873A95753A93}"/>
              </a:ext>
            </a:extLst>
          </p:cNvPr>
          <p:cNvPicPr preferRelativeResize="0"/>
          <p:nvPr/>
        </p:nvPicPr>
        <p:blipFill>
          <a:blip r:embed="rId3">
            <a:alphaModFix/>
          </a:blip>
          <a:stretch>
            <a:fillRect/>
          </a:stretch>
        </p:blipFill>
        <p:spPr>
          <a:xfrm>
            <a:off x="0" y="-27758"/>
            <a:ext cx="1394263" cy="6882501"/>
          </a:xfrm>
          <a:prstGeom prst="rect">
            <a:avLst/>
          </a:prstGeom>
          <a:noFill/>
          <a:ln>
            <a:noFill/>
          </a:ln>
        </p:spPr>
      </p:pic>
      <p:sp>
        <p:nvSpPr>
          <p:cNvPr id="11" name="TextBox 10">
            <a:extLst>
              <a:ext uri="{FF2B5EF4-FFF2-40B4-BE49-F238E27FC236}">
                <a16:creationId xmlns:a16="http://schemas.microsoft.com/office/drawing/2014/main" id="{75DFE5BB-586C-4EA5-9237-45C38BD1955B}"/>
              </a:ext>
            </a:extLst>
          </p:cNvPr>
          <p:cNvSpPr txBox="1"/>
          <p:nvPr/>
        </p:nvSpPr>
        <p:spPr>
          <a:xfrm>
            <a:off x="2063552" y="1183253"/>
            <a:ext cx="9721080" cy="369332"/>
          </a:xfrm>
          <a:prstGeom prst="rect">
            <a:avLst/>
          </a:prstGeom>
          <a:noFill/>
        </p:spPr>
        <p:txBody>
          <a:bodyPr wrap="square">
            <a:spAutoFit/>
          </a:bodyPr>
          <a:lstStyle/>
          <a:p>
            <a:pPr algn="just"/>
            <a:r>
              <a:rPr lang="uk-UA"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A35B4D7-DC98-47F4-AF29-90FE2573AC71}"/>
              </a:ext>
            </a:extLst>
          </p:cNvPr>
          <p:cNvSpPr txBox="1"/>
          <p:nvPr/>
        </p:nvSpPr>
        <p:spPr>
          <a:xfrm>
            <a:off x="2063552" y="1398861"/>
            <a:ext cx="3129784" cy="3754874"/>
          </a:xfrm>
          <a:prstGeom prst="rect">
            <a:avLst/>
          </a:prstGeom>
          <a:noFill/>
        </p:spPr>
        <p:txBody>
          <a:bodyPr wrap="square">
            <a:spAutoFit/>
          </a:bodyPr>
          <a:lstStyle/>
          <a:p>
            <a:pPr algn="just"/>
            <a:r>
              <a:rPr lang="uk-UA" sz="2000" dirty="0">
                <a:latin typeface="Times New Roman" panose="02020603050405020304" pitchFamily="18" charset="0"/>
                <a:ea typeface="Calibri" panose="020F0502020204030204" pitchFamily="34" charset="0"/>
              </a:rPr>
              <a:t>п</a:t>
            </a:r>
            <a:r>
              <a:rPr lang="uk-UA" sz="2000" dirty="0">
                <a:effectLst/>
                <a:latin typeface="Times New Roman" panose="02020603050405020304" pitchFamily="18" charset="0"/>
                <a:ea typeface="Calibri" panose="020F0502020204030204" pitchFamily="34" charset="0"/>
              </a:rPr>
              <a:t>роф. Біляковська О. О. </a:t>
            </a:r>
            <a:endParaRPr lang="uk-UA" sz="2000" dirty="0">
              <a:effectLst/>
              <a:latin typeface="Calibri" panose="020F0502020204030204" pitchFamily="34" charset="0"/>
              <a:ea typeface="Calibri" panose="020F0502020204030204" pitchFamily="34" charset="0"/>
            </a:endParaRPr>
          </a:p>
          <a:p>
            <a:pPr algn="just"/>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проф. Галян О.І.</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ea typeface="Times New Roman" panose="02020603050405020304" pitchFamily="18" charset="0"/>
                <a:cs typeface="Times New Roman" panose="02020603050405020304" pitchFamily="18" charset="0"/>
              </a:rPr>
              <a:t>п</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роф.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Караманов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О. В.</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2000" dirty="0">
                <a:effectLst/>
                <a:latin typeface="Times New Roman" panose="02020603050405020304" pitchFamily="18" charset="0"/>
                <a:ea typeface="Calibri" panose="020F0502020204030204" pitchFamily="34" charset="0"/>
              </a:rPr>
              <a:t>проф. Квас О.В.</a:t>
            </a:r>
            <a:endParaRPr lang="uk-UA" sz="2000" dirty="0">
              <a:effectLst/>
              <a:latin typeface="Calibri" panose="020F0502020204030204" pitchFamily="34" charset="0"/>
              <a:ea typeface="Calibri" panose="020F0502020204030204" pitchFamily="34" charset="0"/>
            </a:endParaRPr>
          </a:p>
          <a:p>
            <a:pPr algn="just"/>
            <a:r>
              <a:rPr lang="uk-UA" sz="2000" dirty="0">
                <a:effectLst/>
                <a:latin typeface="Times New Roman" panose="02020603050405020304" pitchFamily="18" charset="0"/>
                <a:ea typeface="Calibri" panose="020F0502020204030204" pitchFamily="34" charset="0"/>
              </a:rPr>
              <a:t>проф. Мачинська Н.І. </a:t>
            </a:r>
            <a:endParaRPr lang="uk-UA" sz="2000" dirty="0">
              <a:effectLst/>
              <a:latin typeface="Calibri" panose="020F0502020204030204" pitchFamily="34" charset="0"/>
              <a:ea typeface="Calibri" panose="020F0502020204030204" pitchFamily="34" charset="0"/>
            </a:endParaRPr>
          </a:p>
          <a:p>
            <a:pPr algn="just"/>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проф.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Мацевко</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Бекерська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Л.В.</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2000" dirty="0">
                <a:effectLst/>
                <a:latin typeface="Times New Roman" panose="02020603050405020304" pitchFamily="18" charset="0"/>
                <a:ea typeface="Calibri" panose="020F0502020204030204" pitchFamily="34" charset="0"/>
              </a:rPr>
              <a:t>проф. Островська К.О.</a:t>
            </a:r>
            <a:endParaRPr lang="uk-UA" sz="2000" dirty="0">
              <a:effectLst/>
              <a:latin typeface="Calibri" panose="020F0502020204030204" pitchFamily="34" charset="0"/>
              <a:ea typeface="Calibri" panose="020F0502020204030204" pitchFamily="34" charset="0"/>
            </a:endParaRPr>
          </a:p>
          <a:p>
            <a:pPr algn="just"/>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проф. Ферт О.Г.  </a:t>
            </a:r>
            <a:endParaRPr lang="uk-UA"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2000" kern="100" dirty="0">
                <a:latin typeface="Times New Roman" panose="02020603050405020304" pitchFamily="18" charset="0"/>
                <a:ea typeface="SimSun" panose="02010600030101010101" pitchFamily="2" charset="-122"/>
                <a:cs typeface="F"/>
              </a:rPr>
              <a:t>п</a:t>
            </a:r>
            <a:r>
              <a:rPr lang="uk-UA" sz="2000" kern="100" dirty="0">
                <a:effectLst/>
                <a:latin typeface="Times New Roman" panose="02020603050405020304" pitchFamily="18" charset="0"/>
                <a:ea typeface="SimSun" panose="02010600030101010101" pitchFamily="2" charset="-122"/>
                <a:cs typeface="F"/>
              </a:rPr>
              <a:t>роф. </a:t>
            </a:r>
            <a:r>
              <a:rPr lang="uk-UA" sz="2000" kern="100" dirty="0" err="1">
                <a:effectLst/>
                <a:latin typeface="Times New Roman" panose="02020603050405020304" pitchFamily="18" charset="0"/>
                <a:ea typeface="SimSun" panose="02010600030101010101" pitchFamily="2" charset="-122"/>
                <a:cs typeface="F"/>
              </a:rPr>
              <a:t>Пятакова</a:t>
            </a:r>
            <a:r>
              <a:rPr lang="uk-UA" sz="2000" kern="100" dirty="0">
                <a:effectLst/>
                <a:latin typeface="Times New Roman" panose="02020603050405020304" pitchFamily="18" charset="0"/>
                <a:ea typeface="SimSun" panose="02010600030101010101" pitchFamily="2" charset="-122"/>
                <a:cs typeface="F"/>
              </a:rPr>
              <a:t> Г. П.  </a:t>
            </a:r>
            <a:r>
              <a:rPr lang="ru-RU" sz="2000" kern="100" dirty="0">
                <a:effectLst/>
                <a:latin typeface="Times New Roman" panose="02020603050405020304" pitchFamily="18" charset="0"/>
                <a:ea typeface="SimSun" panose="02010600030101010101" pitchFamily="2" charset="-122"/>
                <a:cs typeface="F"/>
              </a:rPr>
              <a:t>.</a:t>
            </a:r>
            <a:endParaRPr lang="uk-UA" sz="2000" kern="100" dirty="0">
              <a:effectLst/>
              <a:latin typeface="Calibri" panose="020F0502020204030204" pitchFamily="34" charset="0"/>
              <a:ea typeface="SimSun" panose="02010600030101010101" pitchFamily="2" charset="-122"/>
              <a:cs typeface="F"/>
            </a:endParaRPr>
          </a:p>
          <a:p>
            <a:pPr algn="just"/>
            <a:r>
              <a:rPr lang="ru-RU" sz="2000" dirty="0">
                <a:latin typeface="Times New Roman" panose="02020603050405020304" pitchFamily="18" charset="0"/>
                <a:ea typeface="Calibri" panose="020F0502020204030204" pitchFamily="34" charset="0"/>
                <a:cs typeface="Times New Roman" panose="02020603050405020304" pitchFamily="18" charset="0"/>
              </a:rPr>
              <a:t>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роф. Шукатка О.В</a:t>
            </a:r>
            <a:r>
              <a:rPr lang="ru-RU" sz="2000" dirty="0">
                <a:effectLst/>
                <a:latin typeface="Times New Roman" panose="02020603050405020304" pitchFamily="18" charset="0"/>
                <a:ea typeface="Calibri" panose="020F0502020204030204" pitchFamily="34" charset="0"/>
                <a:cs typeface="Times New Roman;Times New Roman"/>
              </a:rPr>
              <a:t> </a:t>
            </a:r>
            <a:endParaRPr lang="uk-UA" sz="2000" dirty="0">
              <a:effectLst/>
              <a:latin typeface="Times New Roman;Times New Roman"/>
              <a:ea typeface="Calibri" panose="020F0502020204030204" pitchFamily="34" charset="0"/>
              <a:cs typeface="Times New Roman;Times New Roman"/>
            </a:endParaRPr>
          </a:p>
          <a:p>
            <a:pPr marL="457200" algn="just"/>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Місце для вмісту 2">
            <a:extLst>
              <a:ext uri="{FF2B5EF4-FFF2-40B4-BE49-F238E27FC236}">
                <a16:creationId xmlns:a16="http://schemas.microsoft.com/office/drawing/2014/main" id="{FDDD05EC-FC9B-4C59-8039-DC0FBF0938EE}"/>
              </a:ext>
            </a:extLst>
          </p:cNvPr>
          <p:cNvSpPr txBox="1">
            <a:spLocks/>
          </p:cNvSpPr>
          <p:nvPr/>
        </p:nvSpPr>
        <p:spPr>
          <a:xfrm flipH="1">
            <a:off x="5423209" y="1422530"/>
            <a:ext cx="2462820" cy="6645419"/>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20000"/>
              </a:lnSpc>
              <a:spcBef>
                <a:spcPts val="0"/>
              </a:spcBef>
              <a:buNone/>
            </a:pPr>
            <a:r>
              <a:rPr lang="uk-UA" sz="1700" b="1"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uk-UA" sz="190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оц. Ковальчук Л.О. </a:t>
            </a:r>
            <a:endParaRPr lang="uk-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Bef>
                <a:spcPts val="0"/>
              </a:spcBef>
              <a:buNone/>
            </a:pPr>
            <a:r>
              <a:rPr lang="uk-UA" sz="190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оц. Цюра С. Б . </a:t>
            </a:r>
            <a:r>
              <a:rPr lang="uk-UA" sz="1900" dirty="0">
                <a:effectLst/>
                <a:latin typeface="Times New Roman" panose="02020603050405020304" pitchFamily="18" charset="0"/>
                <a:ea typeface="Times New Roman" panose="02020603050405020304" pitchFamily="18" charset="0"/>
                <a:cs typeface="Symbol" panose="05050102010706020507" pitchFamily="18" charset="2"/>
              </a:rPr>
              <a:t> </a:t>
            </a:r>
          </a:p>
          <a:p>
            <a:pPr marL="0" lvl="0" indent="0" algn="just">
              <a:spcBef>
                <a:spcPts val="0"/>
              </a:spcBef>
              <a:buNone/>
            </a:pPr>
            <a:r>
              <a:rPr lang="uk-UA" sz="190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оц. Горук Н. М.  </a:t>
            </a:r>
            <a:r>
              <a:rPr lang="uk-UA" sz="1900" dirty="0">
                <a:effectLst/>
                <a:latin typeface="Times New Roman" panose="02020603050405020304" pitchFamily="18" charset="0"/>
                <a:ea typeface="Times New Roman" panose="02020603050405020304" pitchFamily="18" charset="0"/>
                <a:cs typeface="Symbol" panose="05050102010706020507" pitchFamily="18" charset="2"/>
              </a:rPr>
              <a:t> </a:t>
            </a:r>
            <a:endParaRPr lang="uk-UA" sz="1900" dirty="0">
              <a:effectLst/>
              <a:latin typeface="Calibri" panose="020F0502020204030204" pitchFamily="34" charset="0"/>
              <a:ea typeface="Times New Roman" panose="02020603050405020304" pitchFamily="18" charset="0"/>
              <a:cs typeface="Symbol" panose="05050102010706020507" pitchFamily="18" charset="2"/>
            </a:endParaRPr>
          </a:p>
          <a:p>
            <a:pPr marL="0" indent="0" algn="just">
              <a:spcBef>
                <a:spcPts val="0"/>
              </a:spcBef>
              <a:buNone/>
            </a:pPr>
            <a:r>
              <a:rPr lang="uk-UA" sz="1900" dirty="0">
                <a:effectLst/>
                <a:latin typeface="Times New Roman" panose="02020603050405020304" pitchFamily="18" charset="0"/>
                <a:ea typeface="Calibri" panose="020F0502020204030204" pitchFamily="34" charset="0"/>
              </a:rPr>
              <a:t>доц. Герцюк Д.Д.</a:t>
            </a:r>
          </a:p>
          <a:p>
            <a:pPr marL="0" indent="0" algn="just">
              <a:spcBef>
                <a:spcPts val="0"/>
              </a:spcBef>
              <a:buNone/>
            </a:pPr>
            <a:r>
              <a:rPr lang="uk-UA" sz="190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оц. Мищишин І . Я.  </a:t>
            </a:r>
            <a:endParaRPr lang="uk-UA" sz="1900" dirty="0">
              <a:effectLst/>
              <a:latin typeface="Times New Roman;Times New Roman"/>
              <a:ea typeface="Calibri" panose="020F0502020204030204" pitchFamily="34" charset="0"/>
              <a:cs typeface="Symbol" panose="05050102010706020507" pitchFamily="18" charset="2"/>
            </a:endParaRPr>
          </a:p>
          <a:p>
            <a:pPr marL="0" indent="0" algn="just">
              <a:spcBef>
                <a:spcPts val="0"/>
              </a:spcBef>
              <a:buNone/>
            </a:pPr>
            <a:r>
              <a:rPr lang="uk-UA" sz="1900" spc="-3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spc="-30" dirty="0">
                <a:effectLst/>
                <a:latin typeface="Times New Roman" panose="02020603050405020304" pitchFamily="18" charset="0"/>
                <a:ea typeface="Times New Roman" panose="02020603050405020304" pitchFamily="18" charset="0"/>
                <a:cs typeface="Times New Roman" panose="02020603050405020304" pitchFamily="18" charset="0"/>
              </a:rPr>
              <a:t>оц. </a:t>
            </a:r>
            <a:r>
              <a:rPr lang="uk-UA" sz="1900" spc="-30" dirty="0" err="1">
                <a:effectLst/>
                <a:latin typeface="Times New Roman" panose="02020603050405020304" pitchFamily="18" charset="0"/>
                <a:ea typeface="Times New Roman" panose="02020603050405020304" pitchFamily="18" charset="0"/>
                <a:cs typeface="Times New Roman" panose="02020603050405020304" pitchFamily="18" charset="0"/>
              </a:rPr>
              <a:t>Заячківська</a:t>
            </a:r>
            <a:r>
              <a:rPr lang="uk-UA" sz="1900" spc="-30" dirty="0">
                <a:effectLst/>
                <a:latin typeface="Times New Roman" panose="02020603050405020304" pitchFamily="18" charset="0"/>
                <a:ea typeface="Times New Roman" panose="02020603050405020304" pitchFamily="18" charset="0"/>
                <a:cs typeface="Times New Roman" panose="02020603050405020304" pitchFamily="18" charset="0"/>
              </a:rPr>
              <a:t>  Н. </a:t>
            </a:r>
            <a:endParaRPr lang="uk-UA"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0"/>
              </a:spcBef>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доц. Корнят В.С.   </a:t>
            </a:r>
            <a:endParaRPr lang="uk-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доц. Лобода В.В.</a:t>
            </a:r>
            <a:r>
              <a:rPr lang="uk-UA" sz="1900" dirty="0">
                <a:effectLst/>
                <a:latin typeface="Times New Roman" panose="02020603050405020304" pitchFamily="18" charset="0"/>
                <a:ea typeface="Times New Roman" panose="02020603050405020304" pitchFamily="18" charset="0"/>
                <a:cs typeface="Symbol" panose="05050102010706020507" pitchFamily="18" charset="2"/>
              </a:rPr>
              <a:t> </a:t>
            </a:r>
            <a:endParaRPr lang="uk-UA" sz="1900" dirty="0">
              <a:effectLst/>
              <a:latin typeface="Calibri" panose="020F0502020204030204" pitchFamily="34" charset="0"/>
              <a:ea typeface="Times New Roman" panose="02020603050405020304" pitchFamily="18" charset="0"/>
              <a:cs typeface="Symbol" panose="05050102010706020507" pitchFamily="18" charset="2"/>
            </a:endParaRPr>
          </a:p>
          <a:p>
            <a:pPr marL="0" indent="0" algn="just">
              <a:spcBef>
                <a:spcPts val="0"/>
              </a:spcBef>
              <a:buNone/>
            </a:pPr>
            <a:r>
              <a:rPr lang="uk-UA" sz="1900" dirty="0">
                <a:latin typeface="Times New Roman" panose="02020603050405020304" pitchFamily="18" charset="0"/>
                <a:ea typeface="Times New Roman" panose="02020603050405020304" pitchFamily="18" charset="0"/>
                <a:cs typeface="Times New Roman" panose="02020603050405020304" pitchFamily="18" charset="0"/>
              </a:rPr>
              <a:t>д</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оц. Субашкевич І.Р.</a:t>
            </a:r>
            <a:r>
              <a:rPr lang="uk-UA" sz="1900" dirty="0">
                <a:effectLst/>
                <a:latin typeface="Times New Roman" panose="02020603050405020304" pitchFamily="18" charset="0"/>
                <a:ea typeface="Times New Roman" panose="02020603050405020304" pitchFamily="18" charset="0"/>
                <a:cs typeface="Symbol" panose="05050102010706020507" pitchFamily="18" charset="2"/>
              </a:rPr>
              <a:t> </a:t>
            </a:r>
            <a:endParaRPr lang="uk-UA" sz="1900" dirty="0">
              <a:effectLst/>
              <a:latin typeface="Calibri" panose="020F0502020204030204" pitchFamily="34" charset="0"/>
              <a:ea typeface="Times New Roman" panose="02020603050405020304" pitchFamily="18" charset="0"/>
              <a:cs typeface="Symbol" panose="05050102010706020507" pitchFamily="18" charset="2"/>
            </a:endParaRPr>
          </a:p>
          <a:p>
            <a:pPr marL="0" indent="0" algn="just">
              <a:spcBef>
                <a:spcPts val="0"/>
              </a:spcBef>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ас. </a:t>
            </a:r>
            <a:r>
              <a:rPr lang="uk-UA" sz="1900" dirty="0" err="1">
                <a:effectLst/>
                <a:latin typeface="Times New Roman" panose="02020603050405020304" pitchFamily="18" charset="0"/>
                <a:ea typeface="Times New Roman" panose="02020603050405020304" pitchFamily="18" charset="0"/>
                <a:cs typeface="Times New Roman" panose="02020603050405020304" pitchFamily="18" charset="0"/>
              </a:rPr>
              <a:t>Саламон</a:t>
            </a: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О.Л.  </a:t>
            </a:r>
            <a:endParaRPr lang="uk-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uk-UA" sz="1900" dirty="0">
                <a:effectLst/>
                <a:latin typeface="Times New Roman" panose="02020603050405020304" pitchFamily="18" charset="0"/>
                <a:ea typeface="Calibri" panose="020F0502020204030204" pitchFamily="34" charset="0"/>
              </a:rPr>
              <a:t>доц. Нос Л.С. </a:t>
            </a:r>
            <a:endParaRPr lang="uk-UA" sz="1900" dirty="0">
              <a:effectLst/>
              <a:latin typeface="Calibri" panose="020F0502020204030204" pitchFamily="34" charset="0"/>
              <a:ea typeface="Calibri" panose="020F0502020204030204" pitchFamily="34" charset="0"/>
            </a:endParaRPr>
          </a:p>
          <a:p>
            <a:pPr marL="0" indent="0" algn="just">
              <a:spcBef>
                <a:spcPts val="0"/>
              </a:spcBef>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доц. Стахів М.О.</a:t>
            </a:r>
            <a:endParaRPr lang="uk-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endParaRPr lang="uk-UA" sz="25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pic>
        <p:nvPicPr>
          <p:cNvPr id="8194" name="Picture 2" descr="The Modern Higher Education Review">
            <a:extLst>
              <a:ext uri="{FF2B5EF4-FFF2-40B4-BE49-F238E27FC236}">
                <a16:creationId xmlns:a16="http://schemas.microsoft.com/office/drawing/2014/main" id="{213F11E4-3147-4D04-85E6-BB8E22A9A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641" y="1296689"/>
            <a:ext cx="1476000" cy="2304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Гуманітарний форум">
            <a:extLst>
              <a:ext uri="{FF2B5EF4-FFF2-40B4-BE49-F238E27FC236}">
                <a16:creationId xmlns:a16="http://schemas.microsoft.com/office/drawing/2014/main" id="{0C713BAF-9E41-4AE4-99D8-9B13AC3AC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092" y="5858035"/>
            <a:ext cx="3240000" cy="6730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Перспективи та інновації науки">
            <a:extLst>
              <a:ext uri="{FF2B5EF4-FFF2-40B4-BE49-F238E27FC236}">
                <a16:creationId xmlns:a16="http://schemas.microsoft.com/office/drawing/2014/main" id="{99B3636A-229A-4C76-84E7-D3D6E6247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5787" y="420455"/>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Архіви | Освіта. Інноватика. Практика">
            <a:extLst>
              <a:ext uri="{FF2B5EF4-FFF2-40B4-BE49-F238E27FC236}">
                <a16:creationId xmlns:a16="http://schemas.microsoft.com/office/drawing/2014/main" id="{C3E134FF-3B98-4CAA-BF34-FFB48C865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7801" y="2191283"/>
            <a:ext cx="2208084" cy="259670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Of Crosses, Winged Victories, and Eagles: Commemorative Contests between  Official and Vernacular Voices in Interwar Romania in: East Central Europe  Volume 37 Issue 1 (2010)">
            <a:extLst>
              <a:ext uri="{FF2B5EF4-FFF2-40B4-BE49-F238E27FC236}">
                <a16:creationId xmlns:a16="http://schemas.microsoft.com/office/drawing/2014/main" id="{5DBD4CC4-4436-4682-88CB-A22A0FF3E8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9599" y="4351971"/>
            <a:ext cx="1296000" cy="197248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Ruch pedagogiczny | ICI Journals Master List">
            <a:extLst>
              <a:ext uri="{FF2B5EF4-FFF2-40B4-BE49-F238E27FC236}">
                <a16:creationId xmlns:a16="http://schemas.microsoft.com/office/drawing/2014/main" id="{F8C6C1CE-2FC4-49E0-9C2E-1EE7153E27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1896" y="2580017"/>
            <a:ext cx="1440000" cy="207144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Kultura – Przemiany – Edukacja, t. 5: Myśl o wychowaniu. Teorie i  zastosowania edukacyjne - Wydawnictwo Uniwersytetu Rzeszowskiego">
            <a:extLst>
              <a:ext uri="{FF2B5EF4-FFF2-40B4-BE49-F238E27FC236}">
                <a16:creationId xmlns:a16="http://schemas.microsoft.com/office/drawing/2014/main" id="{13270ED5-1726-494E-AF12-310D436FE9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0950" y="3475736"/>
            <a:ext cx="1548000" cy="2305172"/>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ГУМАНІТАРНІ СТУДІЇ : ІСТОРІЯ ТА ПЕДАГОГІКА">
            <a:extLst>
              <a:ext uri="{FF2B5EF4-FFF2-40B4-BE49-F238E27FC236}">
                <a16:creationId xmlns:a16="http://schemas.microsoft.com/office/drawing/2014/main" id="{CE9AAEA1-1F6B-4944-9113-9B85F2A8964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84" t="-23111" r="-3284" b="23111"/>
          <a:stretch/>
        </p:blipFill>
        <p:spPr bwMode="auto">
          <a:xfrm>
            <a:off x="8885683" y="4518524"/>
            <a:ext cx="1761940" cy="2085574"/>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Archiwum | Seminare. Poszukiwania naukowe">
            <a:extLst>
              <a:ext uri="{FF2B5EF4-FFF2-40B4-BE49-F238E27FC236}">
                <a16:creationId xmlns:a16="http://schemas.microsoft.com/office/drawing/2014/main" id="{624F2DD4-BAED-4554-B925-8253FCCB4C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4202" y="4466357"/>
            <a:ext cx="1440000" cy="1858100"/>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Науковий журнал «Інсайт: психологічні виміри суспільства» | Kherson">
            <a:extLst>
              <a:ext uri="{FF2B5EF4-FFF2-40B4-BE49-F238E27FC236}">
                <a16:creationId xmlns:a16="http://schemas.microsoft.com/office/drawing/2014/main" id="{C8A3307B-4343-4D23-BC2D-C8F44A8820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4610" y="5014765"/>
            <a:ext cx="1260000" cy="1812514"/>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Креативний простір — Новий курс">
            <a:extLst>
              <a:ext uri="{FF2B5EF4-FFF2-40B4-BE49-F238E27FC236}">
                <a16:creationId xmlns:a16="http://schemas.microsoft.com/office/drawing/2014/main" id="{0291B463-A0A1-441B-A02C-3CF6EFC437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320" y="5000180"/>
            <a:ext cx="1260001" cy="181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98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extLst>
              <p:ext uri="{D42A27DB-BD31-4B8C-83A1-F6EECF244321}">
                <p14:modId xmlns:p14="http://schemas.microsoft.com/office/powerpoint/2010/main" val="844600097"/>
              </p:ext>
            </p:extLst>
          </p:nvPr>
        </p:nvGraphicFramePr>
        <p:xfrm>
          <a:off x="2927648" y="836712"/>
          <a:ext cx="6840760" cy="576064"/>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1296688316"/>
                    </a:ext>
                  </a:extLst>
                </a:gridCol>
              </a:tblGrid>
              <a:tr h="576064">
                <a:tc>
                  <a:txBody>
                    <a:bodyPr/>
                    <a:lstStyle/>
                    <a:p>
                      <a:pPr algn="ctr"/>
                      <a:r>
                        <a:rPr lang="uk-UA" sz="2400" b="0" dirty="0"/>
                        <a:t>Міжнародна  співпраця /  </a:t>
                      </a:r>
                      <a:r>
                        <a:rPr lang="uk-UA" sz="2400" b="0" dirty="0" err="1"/>
                        <a:t>Проєктна</a:t>
                      </a:r>
                      <a:r>
                        <a:rPr lang="uk-UA" sz="2400" b="0" dirty="0"/>
                        <a:t> діяльність </a:t>
                      </a:r>
                    </a:p>
                  </a:txBody>
                  <a:tcPr>
                    <a:solidFill>
                      <a:schemeClr val="accent5"/>
                    </a:solidFill>
                  </a:tcPr>
                </a:tc>
                <a:extLst>
                  <a:ext uri="{0D108BD9-81ED-4DB2-BD59-A6C34878D82A}">
                    <a16:rowId xmlns:a16="http://schemas.microsoft.com/office/drawing/2014/main" val="1043114645"/>
                  </a:ext>
                </a:extLst>
              </a:tr>
            </a:tbl>
          </a:graphicData>
        </a:graphic>
      </p:graphicFrame>
      <p:sp>
        <p:nvSpPr>
          <p:cNvPr id="11" name="TextBox 10">
            <a:extLst>
              <a:ext uri="{FF2B5EF4-FFF2-40B4-BE49-F238E27FC236}">
                <a16:creationId xmlns:a16="http://schemas.microsoft.com/office/drawing/2014/main" id="{D4CC6900-6C94-4B28-ACD5-6F6731CFC9BD}"/>
              </a:ext>
            </a:extLst>
          </p:cNvPr>
          <p:cNvSpPr txBox="1"/>
          <p:nvPr/>
        </p:nvSpPr>
        <p:spPr>
          <a:xfrm>
            <a:off x="1631504" y="1412776"/>
            <a:ext cx="9865096" cy="5601533"/>
          </a:xfrm>
          <a:prstGeom prst="rect">
            <a:avLst/>
          </a:prstGeom>
          <a:noFill/>
        </p:spPr>
        <p:txBody>
          <a:bodyPr wrap="square">
            <a:spAutoFit/>
          </a:bodyPr>
          <a:lstStyle/>
          <a:p>
            <a:pPr marL="342900" indent="-342900" algn="just">
              <a:buAutoNum type="arabicPeriod"/>
            </a:pPr>
            <a:r>
              <a:rPr lang="uk-UA" b="1" dirty="0">
                <a:latin typeface="Times New Roman" panose="02020603050405020304" pitchFamily="18" charset="0"/>
                <a:ea typeface="Times New Roman" panose="02020603050405020304" pitchFamily="18" charset="0"/>
                <a:cs typeface="Times New Roman" panose="02020603050405020304" pitchFamily="18" charset="0"/>
              </a:rPr>
              <a:t>Проф. Квас О. В., доц.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Горук</a:t>
            </a:r>
            <a:r>
              <a:rPr lang="uk-UA" b="1" dirty="0">
                <a:latin typeface="Times New Roman" panose="02020603050405020304" pitchFamily="18" charset="0"/>
                <a:ea typeface="Times New Roman" panose="02020603050405020304" pitchFamily="18" charset="0"/>
                <a:cs typeface="Times New Roman" panose="02020603050405020304" pitchFamily="18" charset="0"/>
              </a:rPr>
              <a:t> Н. М., доц.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Осередчук</a:t>
            </a:r>
            <a:r>
              <a:rPr lang="uk-UA" b="1" dirty="0">
                <a:latin typeface="Times New Roman" panose="02020603050405020304" pitchFamily="18" charset="0"/>
                <a:ea typeface="Times New Roman" panose="02020603050405020304" pitchFamily="18" charset="0"/>
                <a:cs typeface="Times New Roman" panose="02020603050405020304" pitchFamily="18" charset="0"/>
              </a:rPr>
              <a:t> О. А. -  ч</a:t>
            </a:r>
            <a:r>
              <a:rPr lang="uk-UA" dirty="0">
                <a:latin typeface="Times New Roman" panose="02020603050405020304" pitchFamily="18" charset="0"/>
                <a:ea typeface="Times New Roman" panose="02020603050405020304" pitchFamily="18" charset="0"/>
                <a:cs typeface="Times New Roman" panose="02020603050405020304" pitchFamily="18" charset="0"/>
              </a:rPr>
              <a:t>лени робочої групи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UTTERLY</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UNIVERSITY TEACHERS’ CERTIFICATION CENTRES: INNOVATIVE APPROACH TO PROMOTION TEACHING EXCELLENCE /</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«Центри сертифікації викладачів: інноваційні підходи до досконалості викладання» (2021-2023), фінансованого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програмою Європейського Союзу</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Erasmus</a:t>
            </a:r>
            <a:r>
              <a:rPr lang="uk-UA" b="1" dirty="0">
                <a:latin typeface="Times New Roman" panose="02020603050405020304" pitchFamily="18" charset="0"/>
                <a:ea typeface="Times New Roman" panose="02020603050405020304" pitchFamily="18" charset="0"/>
                <a:cs typeface="Times New Roman" panose="02020603050405020304" pitchFamily="18" charset="0"/>
              </a:rPr>
              <a:t>+</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 розвитку потенціалу вищої освіти</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buAutoNum type="arabicPeriod"/>
            </a:pPr>
            <a:endParaRPr lang="uk-UA"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AutoNum type="arabicPeriod"/>
            </a:pPr>
            <a:r>
              <a:rPr lang="uk-UA" b="1" dirty="0">
                <a:latin typeface="Times New Roman" panose="02020603050405020304" pitchFamily="18" charset="0"/>
                <a:ea typeface="Times New Roman" panose="02020603050405020304" pitchFamily="18" charset="0"/>
                <a:cs typeface="Times New Roman" panose="02020603050405020304" pitchFamily="18" charset="0"/>
              </a:rPr>
              <a:t>Доц. Герцюк Д.Д., доц. Корнят В.С., доц. Столярик О.Ю.  -      члени робочої групи </a:t>
            </a:r>
            <a:r>
              <a:rPr lang="uk-UA" sz="1800" b="1" dirty="0">
                <a:effectLst/>
                <a:latin typeface="Times New Roman" panose="02020603050405020304" pitchFamily="18" charset="0"/>
                <a:ea typeface="Times New Roman" panose="02020603050405020304" pitchFamily="18" charset="0"/>
              </a:rPr>
              <a:t>П</a:t>
            </a:r>
            <a:r>
              <a:rPr lang="ru-RU" sz="1800" b="1" dirty="0" err="1">
                <a:effectLst/>
                <a:latin typeface="Times New Roman" panose="02020603050405020304" pitchFamily="18" charset="0"/>
                <a:ea typeface="Times New Roman" panose="02020603050405020304" pitchFamily="18" charset="0"/>
              </a:rPr>
              <a:t>роєкту</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Еразмус</a:t>
            </a:r>
            <a:r>
              <a:rPr lang="ru-RU" sz="1800" b="1" dirty="0">
                <a:effectLst/>
                <a:latin typeface="Times New Roman" panose="02020603050405020304" pitchFamily="18" charset="0"/>
                <a:ea typeface="Times New Roman" panose="02020603050405020304" pitchFamily="18" charset="0"/>
              </a:rPr>
              <a:t>+ КА2</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Університети-громади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посилення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співпраці</a:t>
            </a:r>
            <a:r>
              <a:rPr lang="ru-RU" sz="1800" dirty="0">
                <a:effectLst/>
                <a:latin typeface="Times New Roman" panose="02020603050405020304" pitchFamily="18" charset="0"/>
                <a:ea typeface="Times New Roman" panose="02020603050405020304" pitchFamily="18" charset="0"/>
              </a:rPr>
              <a:t> (UNICOM)» («</a:t>
            </a:r>
            <a:r>
              <a:rPr lang="ru-RU" sz="1800" dirty="0" err="1">
                <a:effectLst/>
                <a:latin typeface="Times New Roman" panose="02020603050405020304" pitchFamily="18" charset="0"/>
                <a:ea typeface="Times New Roman" panose="02020603050405020304" pitchFamily="18" charset="0"/>
              </a:rPr>
              <a:t>Universities-Communities</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Strengthening</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Cooperation</a:t>
            </a:r>
            <a:r>
              <a:rPr lang="ru-RU" sz="1800" dirty="0">
                <a:effectLst/>
                <a:latin typeface="Times New Roman" panose="02020603050405020304" pitchFamily="18" charset="0"/>
                <a:ea typeface="Times New Roman" panose="02020603050405020304" pitchFamily="18" charset="0"/>
              </a:rPr>
              <a:t> (UNICOM)»,  </a:t>
            </a:r>
          </a:p>
          <a:p>
            <a:pPr marL="342900" indent="-342900" algn="just">
              <a:buAutoNum type="arabicPeriod"/>
            </a:pPr>
            <a:endParaRPr lang="ru-RU" dirty="0">
              <a:latin typeface="Times New Roman" panose="02020603050405020304" pitchFamily="18" charset="0"/>
              <a:ea typeface="Times New Roman" panose="02020603050405020304" pitchFamily="18" charset="0"/>
            </a:endParaRPr>
          </a:p>
          <a:p>
            <a:pPr marL="342900" indent="-342900" algn="just">
              <a:buFontTx/>
              <a:buAutoNum type="arabicPeriod"/>
            </a:pPr>
            <a:r>
              <a:rPr lang="ru-RU" sz="1800" b="1" dirty="0">
                <a:effectLst/>
                <a:latin typeface="Times New Roman" panose="02020603050405020304" pitchFamily="18" charset="0"/>
                <a:ea typeface="Times New Roman" panose="02020603050405020304" pitchFamily="18" charset="0"/>
              </a:rPr>
              <a:t>Проф. </a:t>
            </a:r>
            <a:r>
              <a:rPr lang="ru-RU" sz="1800" b="1" dirty="0" err="1">
                <a:effectLst/>
                <a:latin typeface="Times New Roman" panose="02020603050405020304" pitchFamily="18" charset="0"/>
                <a:ea typeface="Times New Roman" panose="02020603050405020304" pitchFamily="18" charset="0"/>
              </a:rPr>
              <a:t>Островська</a:t>
            </a:r>
            <a:r>
              <a:rPr lang="ru-RU" sz="1800" b="1" dirty="0">
                <a:effectLst/>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К</a:t>
            </a:r>
            <a:r>
              <a:rPr lang="ru-RU" sz="1800" b="1" dirty="0">
                <a:effectLst/>
                <a:latin typeface="Times New Roman" panose="02020603050405020304" pitchFamily="18" charset="0"/>
                <a:ea typeface="Times New Roman" panose="02020603050405020304" pitchFamily="18" charset="0"/>
              </a:rPr>
              <a:t>.О</a:t>
            </a:r>
            <a:r>
              <a:rPr lang="ru-RU" sz="1800" dirty="0">
                <a:effectLst/>
                <a:latin typeface="Times New Roman" panose="02020603050405020304" pitchFamily="18" charset="0"/>
                <a:ea typeface="Times New Roman" panose="02020603050405020304" pitchFamily="18" charset="0"/>
              </a:rPr>
              <a:t>. (координатор)  - </a:t>
            </a:r>
            <a:r>
              <a:rPr lang="ru-RU" sz="1800" dirty="0" err="1">
                <a:effectLst/>
                <a:latin typeface="Times New Roman" panose="02020603050405020304" pitchFamily="18" charset="0"/>
                <a:ea typeface="Times New Roman" panose="02020603050405020304" pitchFamily="18" charset="0"/>
              </a:rPr>
              <a:t>освітньо-інноваційний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проєкт</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Впровадження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стуруктурно-функціональної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моделі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забезпечення</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комплексної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підтримки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україномовної</a:t>
            </a:r>
            <a:r>
              <a:rPr lang="ru-RU" dirty="0">
                <a:latin typeface="Times New Roman" panose="02020603050405020304" pitchFamily="18" charset="0"/>
                <a:ea typeface="Times New Roman" panose="02020603050405020304" pitchFamily="18" charset="0"/>
              </a:rPr>
              <a:t> освіти  за кордоном у 2021-2025 роках (ЛОДА, МОН, НАПНУ,  </a:t>
            </a:r>
            <a:r>
              <a:rPr lang="ru-RU" dirty="0" err="1">
                <a:latin typeface="Times New Roman" panose="02020603050405020304" pitchFamily="18" charset="0"/>
                <a:ea typeface="Times New Roman" panose="02020603050405020304" pitchFamily="18" charset="0"/>
              </a:rPr>
              <a:t>Спілка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українців</a:t>
            </a:r>
            <a:r>
              <a:rPr lang="ru-RU" dirty="0">
                <a:latin typeface="Times New Roman" panose="02020603050405020304" pitchFamily="18" charset="0"/>
                <a:ea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rPr>
              <a:t>Португалії</a:t>
            </a:r>
            <a:r>
              <a:rPr lang="ru-RU" dirty="0">
                <a:latin typeface="Times New Roman" panose="02020603050405020304" pitchFamily="18" charset="0"/>
                <a:ea typeface="Times New Roman" panose="02020603050405020304" pitchFamily="18" charset="0"/>
              </a:rPr>
              <a:t>)</a:t>
            </a:r>
          </a:p>
          <a:p>
            <a:pPr marL="342900" indent="-342900" algn="just">
              <a:buFontTx/>
              <a:buAutoNum type="arabicPeriod"/>
            </a:pPr>
            <a:endParaRPr lang="ru-RU" kern="100" dirty="0">
              <a:latin typeface="Times New Roman" panose="02020603050405020304" pitchFamily="18" charset="0"/>
              <a:ea typeface="SimSun" panose="02010600030101010101" pitchFamily="2" charset="-122"/>
            </a:endParaRPr>
          </a:p>
          <a:p>
            <a:pPr marL="342900" indent="-342900" algn="just">
              <a:buFontTx/>
              <a:buAutoNum type="arabicPeriod"/>
            </a:pPr>
            <a:r>
              <a:rPr lang="ru-RU" sz="1800" b="1" kern="100" dirty="0">
                <a:effectLst/>
                <a:latin typeface="Times New Roman" panose="02020603050405020304" pitchFamily="18" charset="0"/>
                <a:ea typeface="SimSun" panose="02010600030101010101" pitchFamily="2" charset="-122"/>
                <a:cs typeface="F"/>
              </a:rPr>
              <a:t>Проф.</a:t>
            </a:r>
            <a:r>
              <a:rPr lang="ru-RU" sz="1800" kern="100" dirty="0">
                <a:effectLst/>
                <a:latin typeface="Times New Roman" panose="02020603050405020304" pitchFamily="18" charset="0"/>
                <a:ea typeface="SimSun" panose="02010600030101010101" pitchFamily="2" charset="-122"/>
                <a:cs typeface="F"/>
              </a:rPr>
              <a:t> </a:t>
            </a:r>
            <a:r>
              <a:rPr lang="ru-RU" sz="1800" b="1" kern="100" dirty="0">
                <a:effectLst/>
                <a:latin typeface="Times New Roman" panose="02020603050405020304" pitchFamily="18" charset="0"/>
                <a:ea typeface="SimSun" panose="02010600030101010101" pitchFamily="2" charset="-122"/>
                <a:cs typeface="F"/>
              </a:rPr>
              <a:t>Біляковська О.,  доц. Горук Н.,  проф. </a:t>
            </a:r>
            <a:r>
              <a:rPr lang="ru-RU" sz="1800" b="1" kern="100" dirty="0" err="1">
                <a:effectLst/>
                <a:latin typeface="Times New Roman" panose="02020603050405020304" pitchFamily="18" charset="0"/>
                <a:ea typeface="SimSun" panose="02010600030101010101" pitchFamily="2" charset="-122"/>
                <a:cs typeface="F"/>
              </a:rPr>
              <a:t>Караманов</a:t>
            </a:r>
            <a:r>
              <a:rPr lang="ru-RU" sz="1800" b="1" kern="100" dirty="0">
                <a:effectLst/>
                <a:latin typeface="Times New Roman" panose="02020603050405020304" pitchFamily="18" charset="0"/>
                <a:ea typeface="SimSun" panose="02010600030101010101" pitchFamily="2" charset="-122"/>
                <a:cs typeface="F"/>
              </a:rPr>
              <a:t> О.</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виконання</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дослідження</a:t>
            </a:r>
            <a:r>
              <a:rPr lang="ru-RU" sz="1800" kern="100" dirty="0">
                <a:effectLst/>
                <a:latin typeface="Times New Roman" panose="02020603050405020304" pitchFamily="18" charset="0"/>
                <a:ea typeface="SimSun" panose="02010600030101010101" pitchFamily="2" charset="-122"/>
                <a:cs typeface="F"/>
              </a:rPr>
              <a:t> в межах </a:t>
            </a:r>
            <a:r>
              <a:rPr lang="ru-RU" sz="1800" kern="100" dirty="0" err="1">
                <a:effectLst/>
                <a:latin typeface="Times New Roman" panose="02020603050405020304" pitchFamily="18" charset="0"/>
                <a:ea typeface="SimSun" panose="02010600030101010101" pitchFamily="2" charset="-122"/>
                <a:cs typeface="F"/>
              </a:rPr>
              <a:t>проєкту</a:t>
            </a:r>
            <a:r>
              <a:rPr lang="ru-RU" sz="1800" kern="100" dirty="0">
                <a:effectLst/>
                <a:latin typeface="Times New Roman" panose="02020603050405020304" pitchFamily="18" charset="0"/>
                <a:ea typeface="SimSun" panose="02010600030101010101" pitchFamily="2" charset="-122"/>
                <a:cs typeface="F"/>
              </a:rPr>
              <a:t> «ОДОС / </a:t>
            </a:r>
            <a:r>
              <a:rPr lang="ru-RU" sz="1800" kern="100" dirty="0" err="1">
                <a:effectLst/>
                <a:latin typeface="Times New Roman" panose="02020603050405020304" pitchFamily="18" charset="0"/>
                <a:ea typeface="SimSun" panose="02010600030101010101" pitchFamily="2" charset="-122"/>
                <a:cs typeface="F"/>
              </a:rPr>
              <a:t>Організація</a:t>
            </a:r>
            <a:r>
              <a:rPr lang="ru-RU" sz="1800" kern="100" dirty="0">
                <a:effectLst/>
                <a:latin typeface="Times New Roman" panose="02020603050405020304" pitchFamily="18" charset="0"/>
                <a:ea typeface="SimSun" panose="02010600030101010101" pitchFamily="2" charset="-122"/>
                <a:cs typeface="F"/>
              </a:rPr>
              <a:t> доступного </a:t>
            </a:r>
            <a:r>
              <a:rPr lang="ru-RU" sz="1800" kern="100" dirty="0" err="1">
                <a:effectLst/>
                <a:latin typeface="Times New Roman" panose="02020603050405020304" pitchFamily="18" charset="0"/>
                <a:ea typeface="SimSun" panose="02010600030101010101" pitchFamily="2" charset="-122"/>
                <a:cs typeface="F"/>
              </a:rPr>
              <a:t>освітнього</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середовища</a:t>
            </a:r>
            <a:r>
              <a:rPr lang="ru-RU" sz="1800" kern="100" dirty="0">
                <a:effectLst/>
                <a:latin typeface="Times New Roman" panose="02020603050405020304" pitchFamily="18" charset="0"/>
                <a:ea typeface="SimSun" panose="02010600030101010101" pitchFamily="2" charset="-122"/>
                <a:cs typeface="F"/>
              </a:rPr>
              <a:t> для </a:t>
            </a:r>
            <a:r>
              <a:rPr lang="ru-RU" sz="1800" kern="100" dirty="0" err="1">
                <a:effectLst/>
                <a:latin typeface="Times New Roman" panose="02020603050405020304" pitchFamily="18" charset="0"/>
                <a:ea typeface="SimSun" panose="02010600030101010101" pitchFamily="2" charset="-122"/>
                <a:cs typeface="F"/>
              </a:rPr>
              <a:t>вимушено</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переміщених</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осіб</a:t>
            </a:r>
            <a:r>
              <a:rPr lang="ru-RU" sz="1800" kern="100" dirty="0">
                <a:effectLst/>
                <a:latin typeface="Times New Roman" panose="02020603050405020304" pitchFamily="18" charset="0"/>
                <a:ea typeface="SimSun" panose="02010600030101010101" pitchFamily="2" charset="-122"/>
                <a:cs typeface="F"/>
              </a:rPr>
              <a:t> в </a:t>
            </a:r>
            <a:r>
              <a:rPr lang="ru-RU" sz="1800" kern="100" dirty="0" err="1">
                <a:effectLst/>
                <a:latin typeface="Times New Roman" panose="02020603050405020304" pitchFamily="18" charset="0"/>
                <a:ea typeface="SimSun" panose="02010600030101010101" pitchFamily="2" charset="-122"/>
                <a:cs typeface="F"/>
              </a:rPr>
              <a:t>умовах</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воєнного</a:t>
            </a:r>
            <a:r>
              <a:rPr lang="ru-RU" sz="1800" kern="100" dirty="0">
                <a:effectLst/>
                <a:latin typeface="Times New Roman" panose="02020603050405020304" pitchFamily="18" charset="0"/>
                <a:ea typeface="SimSun" panose="02010600030101010101" pitchFamily="2" charset="-122"/>
                <a:cs typeface="F"/>
              </a:rPr>
              <a:t> стану в </a:t>
            </a:r>
            <a:r>
              <a:rPr lang="ru-RU" sz="1800" kern="100" dirty="0" err="1">
                <a:effectLst/>
                <a:latin typeface="Times New Roman" panose="02020603050405020304" pitchFamily="18" charset="0"/>
                <a:ea typeface="SimSun" panose="02010600030101010101" pitchFamily="2" charset="-122"/>
                <a:cs typeface="F"/>
              </a:rPr>
              <a:t>Україні</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реалізованого</a:t>
            </a:r>
            <a:r>
              <a:rPr lang="ru-RU" sz="1800" kern="100" dirty="0">
                <a:effectLst/>
                <a:latin typeface="Times New Roman" panose="02020603050405020304" pitchFamily="18" charset="0"/>
                <a:ea typeface="SimSun" panose="02010600030101010101" pitchFamily="2" charset="-122"/>
                <a:cs typeface="F"/>
              </a:rPr>
              <a:t> за </a:t>
            </a:r>
            <a:r>
              <a:rPr lang="ru-RU" sz="1800" kern="100" dirty="0" err="1">
                <a:effectLst/>
                <a:latin typeface="Times New Roman" panose="02020603050405020304" pitchFamily="18" charset="0"/>
                <a:ea typeface="SimSun" panose="02010600030101010101" pitchFamily="2" charset="-122"/>
                <a:cs typeface="F"/>
              </a:rPr>
              <a:t>підтримки</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Української</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асоціації</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дослідників</a:t>
            </a:r>
            <a:r>
              <a:rPr lang="ru-RU" sz="1800" kern="100" dirty="0">
                <a:effectLst/>
                <a:latin typeface="Times New Roman" panose="02020603050405020304" pitchFamily="18" charset="0"/>
                <a:ea typeface="SimSun" panose="02010600030101010101" pitchFamily="2" charset="-122"/>
                <a:cs typeface="F"/>
              </a:rPr>
              <a:t> освіти (УАДО) та </a:t>
            </a:r>
            <a:r>
              <a:rPr lang="ru-RU" sz="1800" kern="100" dirty="0" err="1">
                <a:effectLst/>
                <a:latin typeface="Times New Roman" panose="02020603050405020304" pitchFamily="18" charset="0"/>
                <a:ea typeface="SimSun" panose="02010600030101010101" pitchFamily="2" charset="-122"/>
                <a:cs typeface="F"/>
              </a:rPr>
              <a:t>Європейської</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асоціації</a:t>
            </a:r>
            <a:r>
              <a:rPr lang="ru-RU" sz="1800" kern="100" dirty="0">
                <a:effectLst/>
                <a:latin typeface="Times New Roman" panose="02020603050405020304" pitchFamily="18" charset="0"/>
                <a:ea typeface="SimSun" panose="02010600030101010101" pitchFamily="2" charset="-122"/>
                <a:cs typeface="F"/>
              </a:rPr>
              <a:t> </a:t>
            </a:r>
            <a:r>
              <a:rPr lang="ru-RU" sz="1800" kern="100" dirty="0" err="1">
                <a:effectLst/>
                <a:latin typeface="Times New Roman" panose="02020603050405020304" pitchFamily="18" charset="0"/>
                <a:ea typeface="SimSun" panose="02010600030101010101" pitchFamily="2" charset="-122"/>
                <a:cs typeface="F"/>
              </a:rPr>
              <a:t>дослідників</a:t>
            </a:r>
            <a:r>
              <a:rPr lang="ru-RU" sz="1800" kern="100" dirty="0">
                <a:effectLst/>
                <a:latin typeface="Times New Roman" panose="02020603050405020304" pitchFamily="18" charset="0"/>
                <a:ea typeface="SimSun" panose="02010600030101010101" pitchFamily="2" charset="-122"/>
                <a:cs typeface="F"/>
              </a:rPr>
              <a:t> освіти (</a:t>
            </a:r>
            <a:r>
              <a:rPr lang="en-US" sz="1800" kern="100" dirty="0">
                <a:effectLst/>
                <a:latin typeface="Times New Roman" panose="02020603050405020304" pitchFamily="18" charset="0"/>
                <a:ea typeface="SimSun" panose="02010600030101010101" pitchFamily="2" charset="-122"/>
                <a:cs typeface="F"/>
              </a:rPr>
              <a:t>EERA</a:t>
            </a:r>
            <a:r>
              <a:rPr lang="ru-RU" sz="1800" kern="100" dirty="0">
                <a:effectLst/>
                <a:latin typeface="Times New Roman" panose="02020603050405020304" pitchFamily="18" charset="0"/>
                <a:ea typeface="SimSun" panose="02010600030101010101" pitchFamily="2" charset="-122"/>
                <a:cs typeface="F"/>
              </a:rPr>
              <a:t>) (2022–2023 </a:t>
            </a:r>
            <a:r>
              <a:rPr lang="ru-RU" sz="1800" kern="100" dirty="0" err="1">
                <a:effectLst/>
                <a:latin typeface="Times New Roman" panose="02020603050405020304" pitchFamily="18" charset="0"/>
                <a:ea typeface="SimSun" panose="02010600030101010101" pitchFamily="2" charset="-122"/>
                <a:cs typeface="F"/>
              </a:rPr>
              <a:t>рр</a:t>
            </a:r>
            <a:r>
              <a:rPr lang="ru-RU" sz="1800" kern="100" dirty="0">
                <a:effectLst/>
                <a:latin typeface="Times New Roman" panose="02020603050405020304" pitchFamily="18" charset="0"/>
                <a:ea typeface="SimSun" panose="02010600030101010101" pitchFamily="2" charset="-122"/>
                <a:cs typeface="F"/>
              </a:rPr>
              <a:t>.). </a:t>
            </a:r>
            <a:r>
              <a:rPr lang="ru-RU" dirty="0">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marL="342900" indent="-342900" algn="just">
              <a:buAutoNum type="arabicPeriod"/>
            </a:pP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Google Shape;64;p14">
            <a:extLst>
              <a:ext uri="{FF2B5EF4-FFF2-40B4-BE49-F238E27FC236}">
                <a16:creationId xmlns:a16="http://schemas.microsoft.com/office/drawing/2014/main" id="{C2161D52-ED5B-4E39-B12C-ED3AA04518A2}"/>
              </a:ext>
            </a:extLst>
          </p:cNvPr>
          <p:cNvPicPr preferRelativeResize="0"/>
          <p:nvPr/>
        </p:nvPicPr>
        <p:blipFill>
          <a:blip r:embed="rId3">
            <a:alphaModFix/>
          </a:blip>
          <a:stretch>
            <a:fillRect/>
          </a:stretch>
        </p:blipFill>
        <p:spPr>
          <a:xfrm>
            <a:off x="0" y="-27758"/>
            <a:ext cx="1394263" cy="6882501"/>
          </a:xfrm>
          <a:prstGeom prst="rect">
            <a:avLst/>
          </a:prstGeom>
          <a:noFill/>
          <a:ln>
            <a:noFill/>
          </a:ln>
        </p:spPr>
      </p:pic>
    </p:spTree>
    <p:extLst>
      <p:ext uri="{BB962C8B-B14F-4D97-AF65-F5344CB8AC3E}">
        <p14:creationId xmlns:p14="http://schemas.microsoft.com/office/powerpoint/2010/main" val="4056149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extLst>
              <p:ext uri="{D42A27DB-BD31-4B8C-83A1-F6EECF244321}">
                <p14:modId xmlns:p14="http://schemas.microsoft.com/office/powerpoint/2010/main" val="2267477276"/>
              </p:ext>
            </p:extLst>
          </p:nvPr>
        </p:nvGraphicFramePr>
        <p:xfrm>
          <a:off x="2927648" y="836712"/>
          <a:ext cx="6840760" cy="864096"/>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1296688316"/>
                    </a:ext>
                  </a:extLst>
                </a:gridCol>
              </a:tblGrid>
              <a:tr h="864096">
                <a:tc>
                  <a:txBody>
                    <a:bodyPr/>
                    <a:lstStyle/>
                    <a:p>
                      <a:pPr algn="ctr"/>
                      <a:r>
                        <a:rPr lang="uk-UA" sz="2400" b="1" dirty="0"/>
                        <a:t>Міжнародна  співпраця /  Наукові стажування </a:t>
                      </a:r>
                    </a:p>
                  </a:txBody>
                  <a:tcPr>
                    <a:solidFill>
                      <a:schemeClr val="accent5"/>
                    </a:solidFill>
                  </a:tcPr>
                </a:tc>
                <a:extLst>
                  <a:ext uri="{0D108BD9-81ED-4DB2-BD59-A6C34878D82A}">
                    <a16:rowId xmlns:a16="http://schemas.microsoft.com/office/drawing/2014/main" val="1043114645"/>
                  </a:ext>
                </a:extLst>
              </a:tr>
            </a:tbl>
          </a:graphicData>
        </a:graphic>
      </p:graphicFrame>
      <p:sp>
        <p:nvSpPr>
          <p:cNvPr id="11" name="TextBox 10">
            <a:extLst>
              <a:ext uri="{FF2B5EF4-FFF2-40B4-BE49-F238E27FC236}">
                <a16:creationId xmlns:a16="http://schemas.microsoft.com/office/drawing/2014/main" id="{D4CC6900-6C94-4B28-ACD5-6F6731CFC9BD}"/>
              </a:ext>
            </a:extLst>
          </p:cNvPr>
          <p:cNvSpPr txBox="1"/>
          <p:nvPr/>
        </p:nvSpPr>
        <p:spPr>
          <a:xfrm>
            <a:off x="1854393" y="1819399"/>
            <a:ext cx="9217024" cy="923330"/>
          </a:xfrm>
          <a:prstGeom prst="rect">
            <a:avLst/>
          </a:prstGeom>
          <a:solidFill>
            <a:schemeClr val="tx2">
              <a:lumMod val="20000"/>
              <a:lumOff val="80000"/>
            </a:schemeClr>
          </a:solidFill>
        </p:spPr>
        <p:txBody>
          <a:bodyPr wrap="square">
            <a:spAutoFit/>
          </a:bodyPr>
          <a:lstStyle/>
          <a:p>
            <a:pPr algn="just"/>
            <a:r>
              <a:rPr lang="uk-UA" b="1" dirty="0">
                <a:latin typeface="+mj-lt"/>
                <a:ea typeface="Times New Roman" panose="02020603050405020304" pitchFamily="18" charset="0"/>
                <a:cs typeface="Times New Roman" panose="02020603050405020304" pitchFamily="18" charset="0"/>
              </a:rPr>
              <a:t>Доц. </a:t>
            </a:r>
            <a:r>
              <a:rPr lang="uk-UA" b="1" dirty="0" err="1">
                <a:latin typeface="+mj-lt"/>
                <a:ea typeface="Times New Roman" panose="02020603050405020304" pitchFamily="18" charset="0"/>
                <a:cs typeface="Times New Roman" panose="02020603050405020304" pitchFamily="18" charset="0"/>
              </a:rPr>
              <a:t>Заячук</a:t>
            </a:r>
            <a:r>
              <a:rPr lang="uk-UA" b="1" dirty="0">
                <a:latin typeface="+mj-lt"/>
                <a:ea typeface="Times New Roman" panose="02020603050405020304" pitchFamily="18" charset="0"/>
                <a:cs typeface="Times New Roman" panose="02020603050405020304" pitchFamily="18" charset="0"/>
              </a:rPr>
              <a:t> Ю.Д. – науковий грант (факультет  педагогіки  Оксфордського університету   </a:t>
            </a:r>
          </a:p>
          <a:p>
            <a:pPr algn="just"/>
            <a:r>
              <a:rPr lang="en-US" sz="1800" dirty="0">
                <a:effectLst/>
                <a:latin typeface="Times New Roman" panose="02020603050405020304" pitchFamily="18" charset="0"/>
                <a:ea typeface="Times New Roman" panose="02020603050405020304" pitchFamily="18" charset="0"/>
              </a:rPr>
              <a:t> </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Таблиця 5"/>
          <p:cNvGraphicFramePr>
            <a:graphicFrameLocks noGrp="1"/>
          </p:cNvGraphicFramePr>
          <p:nvPr>
            <p:extLst>
              <p:ext uri="{D42A27DB-BD31-4B8C-83A1-F6EECF244321}">
                <p14:modId xmlns:p14="http://schemas.microsoft.com/office/powerpoint/2010/main" val="625365388"/>
              </p:ext>
            </p:extLst>
          </p:nvPr>
        </p:nvGraphicFramePr>
        <p:xfrm>
          <a:off x="1847528" y="2852936"/>
          <a:ext cx="9289032" cy="1368152"/>
        </p:xfrm>
        <a:graphic>
          <a:graphicData uri="http://schemas.openxmlformats.org/drawingml/2006/table">
            <a:tbl>
              <a:tblPr firstRow="1" bandRow="1">
                <a:tableStyleId>{5C22544A-7EE6-4342-B048-85BDC9FD1C3A}</a:tableStyleId>
              </a:tblPr>
              <a:tblGrid>
                <a:gridCol w="9289032">
                  <a:extLst>
                    <a:ext uri="{9D8B030D-6E8A-4147-A177-3AD203B41FA5}">
                      <a16:colId xmlns:a16="http://schemas.microsoft.com/office/drawing/2014/main" val="3800579524"/>
                    </a:ext>
                  </a:extLst>
                </a:gridCol>
              </a:tblGrid>
              <a:tr h="1368152">
                <a:tc>
                  <a:txBody>
                    <a:bodyPr/>
                    <a:lstStyle/>
                    <a:p>
                      <a:r>
                        <a:rPr lang="uk-UA" b="1" i="0" dirty="0">
                          <a:solidFill>
                            <a:schemeClr val="tx1"/>
                          </a:solidFill>
                        </a:rPr>
                        <a:t>Наукова співпраця з Варшавським</a:t>
                      </a:r>
                      <a:r>
                        <a:rPr lang="uk-UA" b="1" i="0" baseline="0" dirty="0">
                          <a:solidFill>
                            <a:schemeClr val="tx1"/>
                          </a:solidFill>
                        </a:rPr>
                        <a:t> університетом  (кафедра соціальної педагогіки та соціальної роботи): </a:t>
                      </a:r>
                      <a:r>
                        <a:rPr lang="uk-UA" baseline="0" dirty="0"/>
                        <a:t>спільні наукові семінари ,  проведення спільних наукових досліджень,  гостьові професори,  наукові візити студентів,  напрацювання </a:t>
                      </a:r>
                      <a:r>
                        <a:rPr lang="uk-UA" baseline="0" dirty="0" err="1"/>
                        <a:t>проєктів</a:t>
                      </a:r>
                      <a:r>
                        <a:rPr lang="uk-UA" baseline="0" dirty="0"/>
                        <a:t> тощо)  </a:t>
                      </a:r>
                      <a:endParaRPr lang="uk-UA" dirty="0"/>
                    </a:p>
                  </a:txBody>
                  <a:tcPr>
                    <a:solidFill>
                      <a:schemeClr val="tx2">
                        <a:lumMod val="40000"/>
                        <a:lumOff val="60000"/>
                      </a:schemeClr>
                    </a:solidFill>
                  </a:tcPr>
                </a:tc>
                <a:extLst>
                  <a:ext uri="{0D108BD9-81ED-4DB2-BD59-A6C34878D82A}">
                    <a16:rowId xmlns:a16="http://schemas.microsoft.com/office/drawing/2014/main" val="4277586773"/>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3200182154"/>
              </p:ext>
            </p:extLst>
          </p:nvPr>
        </p:nvGraphicFramePr>
        <p:xfrm>
          <a:off x="1847528" y="4509120"/>
          <a:ext cx="9289032" cy="1809368"/>
        </p:xfrm>
        <a:graphic>
          <a:graphicData uri="http://schemas.openxmlformats.org/drawingml/2006/table">
            <a:tbl>
              <a:tblPr firstRow="1" bandRow="1">
                <a:tableStyleId>{5C22544A-7EE6-4342-B048-85BDC9FD1C3A}</a:tableStyleId>
              </a:tblPr>
              <a:tblGrid>
                <a:gridCol w="9289032">
                  <a:extLst>
                    <a:ext uri="{9D8B030D-6E8A-4147-A177-3AD203B41FA5}">
                      <a16:colId xmlns:a16="http://schemas.microsoft.com/office/drawing/2014/main" val="3579435395"/>
                    </a:ext>
                  </a:extLst>
                </a:gridCol>
              </a:tblGrid>
              <a:tr h="1809368">
                <a:tc>
                  <a:txBody>
                    <a:bodyPr/>
                    <a:lstStyle/>
                    <a:p>
                      <a:r>
                        <a:rPr lang="uk-UA" sz="1800" b="1" kern="1200" dirty="0">
                          <a:solidFill>
                            <a:schemeClr val="tx1"/>
                          </a:solidFill>
                          <a:effectLst/>
                          <a:latin typeface="+mn-lt"/>
                          <a:ea typeface="+mn-ea"/>
                          <a:cs typeface="+mn-cs"/>
                        </a:rPr>
                        <a:t>Наукова співпраця з Карловим Університетом</a:t>
                      </a:r>
                      <a:r>
                        <a:rPr lang="uk-UA" sz="1800" b="1" kern="1200" baseline="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 </a:t>
                      </a:r>
                      <a:r>
                        <a:rPr lang="uk-UA" sz="1800" b="1" kern="1200" dirty="0">
                          <a:solidFill>
                            <a:schemeClr val="lt1"/>
                          </a:solidFill>
                          <a:effectLst/>
                          <a:latin typeface="+mn-lt"/>
                          <a:ea typeface="+mn-ea"/>
                          <a:cs typeface="+mn-cs"/>
                        </a:rPr>
                        <a:t>(м. Прага) - </a:t>
                      </a:r>
                      <a:r>
                        <a:rPr lang="uk-UA" sz="1800" b="1" kern="1200" baseline="0" dirty="0">
                          <a:solidFill>
                            <a:schemeClr val="lt1"/>
                          </a:solidFill>
                          <a:effectLst/>
                          <a:latin typeface="+mn-lt"/>
                          <a:ea typeface="+mn-ea"/>
                          <a:cs typeface="+mn-cs"/>
                        </a:rPr>
                        <a:t> </a:t>
                      </a:r>
                      <a:r>
                        <a:rPr lang="uk-UA" sz="1800" b="1" kern="1200" dirty="0">
                          <a:solidFill>
                            <a:schemeClr val="lt1"/>
                          </a:solidFill>
                          <a:effectLst/>
                          <a:latin typeface="+mn-lt"/>
                          <a:ea typeface="+mn-ea"/>
                          <a:cs typeface="+mn-cs"/>
                        </a:rPr>
                        <a:t>Дослідницький </a:t>
                      </a:r>
                      <a:r>
                        <a:rPr lang="uk-UA" sz="1800" b="1" kern="1200" dirty="0" err="1">
                          <a:solidFill>
                            <a:schemeClr val="lt1"/>
                          </a:solidFill>
                          <a:effectLst/>
                          <a:latin typeface="+mn-lt"/>
                          <a:ea typeface="+mn-ea"/>
                          <a:cs typeface="+mn-cs"/>
                        </a:rPr>
                        <a:t>проєкт</a:t>
                      </a:r>
                      <a:r>
                        <a:rPr lang="uk-UA" sz="1800" b="1" kern="1200" dirty="0">
                          <a:solidFill>
                            <a:schemeClr val="lt1"/>
                          </a:solidFill>
                          <a:effectLst/>
                          <a:latin typeface="+mn-lt"/>
                          <a:ea typeface="+mn-ea"/>
                          <a:cs typeface="+mn-cs"/>
                        </a:rPr>
                        <a:t> «Інтеграція українських дітей-біженців та неповнолітніх внутрішньо переміщених осіб у порівняльній перспективі: Чехія – Україна»;   </a:t>
                      </a:r>
                    </a:p>
                    <a:p>
                      <a:pPr lvl="0"/>
                      <a:r>
                        <a:rPr lang="ru-RU" sz="1800" b="1" kern="1200" dirty="0" err="1">
                          <a:solidFill>
                            <a:schemeClr val="lt1"/>
                          </a:solidFill>
                          <a:effectLst/>
                          <a:latin typeface="+mn-lt"/>
                          <a:ea typeface="+mn-ea"/>
                          <a:cs typeface="+mn-cs"/>
                        </a:rPr>
                        <a:t>науковий</a:t>
                      </a:r>
                      <a:r>
                        <a:rPr lang="ru-RU" sz="1800" b="1" kern="1200" dirty="0">
                          <a:solidFill>
                            <a:schemeClr val="lt1"/>
                          </a:solidFill>
                          <a:effectLst/>
                          <a:latin typeface="+mn-lt"/>
                          <a:ea typeface="+mn-ea"/>
                          <a:cs typeface="+mn-cs"/>
                        </a:rPr>
                        <a:t> </a:t>
                      </a:r>
                      <a:r>
                        <a:rPr lang="ru-RU" sz="1800" b="1" kern="1200" dirty="0" err="1">
                          <a:solidFill>
                            <a:schemeClr val="lt1"/>
                          </a:solidFill>
                          <a:effectLst/>
                          <a:latin typeface="+mn-lt"/>
                          <a:ea typeface="+mn-ea"/>
                          <a:cs typeface="+mn-cs"/>
                        </a:rPr>
                        <a:t>візит</a:t>
                      </a:r>
                      <a:r>
                        <a:rPr lang="ru-RU" sz="1800" b="1" kern="1200" dirty="0">
                          <a:solidFill>
                            <a:schemeClr val="lt1"/>
                          </a:solidFill>
                          <a:effectLst/>
                          <a:latin typeface="+mn-lt"/>
                          <a:ea typeface="+mn-ea"/>
                          <a:cs typeface="+mn-cs"/>
                        </a:rPr>
                        <a:t> </a:t>
                      </a:r>
                      <a:r>
                        <a:rPr lang="ru-RU" sz="1800" b="1" kern="1200" dirty="0" err="1">
                          <a:solidFill>
                            <a:schemeClr val="lt1"/>
                          </a:solidFill>
                          <a:effectLst/>
                          <a:latin typeface="+mn-lt"/>
                          <a:ea typeface="+mn-ea"/>
                          <a:cs typeface="+mn-cs"/>
                        </a:rPr>
                        <a:t>викладачів</a:t>
                      </a:r>
                      <a:r>
                        <a:rPr lang="ru-RU" sz="1800" b="1" kern="1200" dirty="0">
                          <a:solidFill>
                            <a:schemeClr val="lt1"/>
                          </a:solidFill>
                          <a:effectLst/>
                          <a:latin typeface="+mn-lt"/>
                          <a:ea typeface="+mn-ea"/>
                          <a:cs typeface="+mn-cs"/>
                        </a:rPr>
                        <a:t>  ФПО  до </a:t>
                      </a:r>
                      <a:r>
                        <a:rPr lang="ru-RU" sz="1800" b="1" kern="1200" dirty="0" err="1">
                          <a:solidFill>
                            <a:schemeClr val="lt1"/>
                          </a:solidFill>
                          <a:effectLst/>
                          <a:latin typeface="+mn-lt"/>
                          <a:ea typeface="+mn-ea"/>
                          <a:cs typeface="+mn-cs"/>
                        </a:rPr>
                        <a:t>Карлового</a:t>
                      </a:r>
                      <a:r>
                        <a:rPr lang="ru-RU" sz="1800" b="1" kern="1200" dirty="0">
                          <a:solidFill>
                            <a:schemeClr val="lt1"/>
                          </a:solidFill>
                          <a:effectLst/>
                          <a:latin typeface="+mn-lt"/>
                          <a:ea typeface="+mn-ea"/>
                          <a:cs typeface="+mn-cs"/>
                        </a:rPr>
                        <a:t> </a:t>
                      </a:r>
                      <a:r>
                        <a:rPr lang="ru-RU" sz="1800" b="1" kern="1200" dirty="0" err="1">
                          <a:solidFill>
                            <a:schemeClr val="lt1"/>
                          </a:solidFill>
                          <a:effectLst/>
                          <a:latin typeface="+mn-lt"/>
                          <a:ea typeface="+mn-ea"/>
                          <a:cs typeface="+mn-cs"/>
                        </a:rPr>
                        <a:t>університету</a:t>
                      </a:r>
                      <a:r>
                        <a:rPr lang="ru-RU" sz="1800" b="1" kern="1200" dirty="0">
                          <a:solidFill>
                            <a:schemeClr val="lt1"/>
                          </a:solidFill>
                          <a:effectLst/>
                          <a:latin typeface="+mn-lt"/>
                          <a:ea typeface="+mn-ea"/>
                          <a:cs typeface="+mn-cs"/>
                        </a:rPr>
                        <a:t> (02–05 листопада 2023 р),</a:t>
                      </a:r>
                      <a:r>
                        <a:rPr lang="ru-RU" sz="1800" b="1" kern="1200" baseline="0" dirty="0">
                          <a:solidFill>
                            <a:schemeClr val="lt1"/>
                          </a:solidFill>
                          <a:effectLst/>
                          <a:latin typeface="+mn-lt"/>
                          <a:ea typeface="+mn-ea"/>
                          <a:cs typeface="+mn-cs"/>
                        </a:rPr>
                        <a:t> цикл </a:t>
                      </a:r>
                      <a:r>
                        <a:rPr lang="ru-RU" sz="1800" b="1" kern="1200" baseline="0" dirty="0" err="1">
                          <a:solidFill>
                            <a:schemeClr val="lt1"/>
                          </a:solidFill>
                          <a:effectLst/>
                          <a:latin typeface="+mn-lt"/>
                          <a:ea typeface="+mn-ea"/>
                          <a:cs typeface="+mn-cs"/>
                        </a:rPr>
                        <a:t>лекцій</a:t>
                      </a:r>
                      <a:r>
                        <a:rPr lang="ru-RU" sz="1800" b="1" kern="1200" baseline="0" dirty="0">
                          <a:solidFill>
                            <a:schemeClr val="lt1"/>
                          </a:solidFill>
                          <a:effectLst/>
                          <a:latin typeface="+mn-lt"/>
                          <a:ea typeface="+mn-ea"/>
                          <a:cs typeface="+mn-cs"/>
                        </a:rPr>
                        <a:t> </a:t>
                      </a:r>
                      <a:endParaRPr lang="uk-UA" sz="1800" b="1" kern="1200" dirty="0">
                        <a:solidFill>
                          <a:schemeClr val="lt1"/>
                        </a:solidFill>
                        <a:effectLst/>
                        <a:latin typeface="+mn-lt"/>
                        <a:ea typeface="+mn-ea"/>
                        <a:cs typeface="+mn-cs"/>
                      </a:endParaRPr>
                    </a:p>
                    <a:p>
                      <a:endParaRPr lang="uk-UA" dirty="0"/>
                    </a:p>
                  </a:txBody>
                  <a:tcPr/>
                </a:tc>
                <a:extLst>
                  <a:ext uri="{0D108BD9-81ED-4DB2-BD59-A6C34878D82A}">
                    <a16:rowId xmlns:a16="http://schemas.microsoft.com/office/drawing/2014/main" val="1960761857"/>
                  </a:ext>
                </a:extLst>
              </a:tr>
            </a:tbl>
          </a:graphicData>
        </a:graphic>
      </p:graphicFrame>
      <p:pic>
        <p:nvPicPr>
          <p:cNvPr id="7" name="Google Shape;64;p14">
            <a:extLst>
              <a:ext uri="{FF2B5EF4-FFF2-40B4-BE49-F238E27FC236}">
                <a16:creationId xmlns:a16="http://schemas.microsoft.com/office/drawing/2014/main" id="{6444C0E6-8A6C-4898-9856-3BDB2D2196F9}"/>
              </a:ext>
            </a:extLst>
          </p:cNvPr>
          <p:cNvPicPr preferRelativeResize="0"/>
          <p:nvPr/>
        </p:nvPicPr>
        <p:blipFill>
          <a:blip r:embed="rId3">
            <a:alphaModFix/>
          </a:blip>
          <a:stretch>
            <a:fillRect/>
          </a:stretch>
        </p:blipFill>
        <p:spPr>
          <a:xfrm>
            <a:off x="0" y="-27758"/>
            <a:ext cx="1394263" cy="6882501"/>
          </a:xfrm>
          <a:prstGeom prst="rect">
            <a:avLst/>
          </a:prstGeom>
          <a:noFill/>
          <a:ln>
            <a:noFill/>
          </a:ln>
        </p:spPr>
      </p:pic>
    </p:spTree>
    <p:extLst>
      <p:ext uri="{BB962C8B-B14F-4D97-AF65-F5344CB8AC3E}">
        <p14:creationId xmlns:p14="http://schemas.microsoft.com/office/powerpoint/2010/main" val="427644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nvGraphicFramePr>
        <p:xfrm>
          <a:off x="2927648" y="836712"/>
          <a:ext cx="6840760" cy="864096"/>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1296688316"/>
                    </a:ext>
                  </a:extLst>
                </a:gridCol>
              </a:tblGrid>
              <a:tr h="864096">
                <a:tc>
                  <a:txBody>
                    <a:bodyPr/>
                    <a:lstStyle/>
                    <a:p>
                      <a:pPr algn="ctr"/>
                      <a:r>
                        <a:rPr lang="uk-UA" sz="2400" b="1" dirty="0"/>
                        <a:t>Міжнародна  співпраця /  Наукові стажування </a:t>
                      </a:r>
                    </a:p>
                  </a:txBody>
                  <a:tcPr>
                    <a:solidFill>
                      <a:schemeClr val="accent5"/>
                    </a:solidFill>
                  </a:tcPr>
                </a:tc>
                <a:extLst>
                  <a:ext uri="{0D108BD9-81ED-4DB2-BD59-A6C34878D82A}">
                    <a16:rowId xmlns:a16="http://schemas.microsoft.com/office/drawing/2014/main" val="1043114645"/>
                  </a:ext>
                </a:extLst>
              </a:tr>
            </a:tbl>
          </a:graphicData>
        </a:graphic>
      </p:graphicFrame>
      <p:pic>
        <p:nvPicPr>
          <p:cNvPr id="4" name="Picture 2">
            <a:hlinkClick r:id="rId3"/>
            <a:extLst>
              <a:ext uri="{FF2B5EF4-FFF2-40B4-BE49-F238E27FC236}">
                <a16:creationId xmlns:a16="http://schemas.microsoft.com/office/drawing/2014/main" id="{82B9C430-60ED-428C-A101-9EDC707FE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2115225"/>
            <a:ext cx="6012000" cy="277111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1559496" y="2097915"/>
            <a:ext cx="4248472" cy="3139321"/>
          </a:xfrm>
          <a:prstGeom prst="rect">
            <a:avLst/>
          </a:prstGeom>
        </p:spPr>
        <p:txBody>
          <a:bodyPr wrap="square">
            <a:spAutoFit/>
          </a:bodyPr>
          <a:lstStyle/>
          <a:p>
            <a:r>
              <a:rPr lang="uk-UA" dirty="0"/>
              <a:t>Делегація викладачів кафедри спеціальної освіти  -  Катерина Островська,  Лілія </a:t>
            </a:r>
            <a:r>
              <a:rPr lang="uk-UA" dirty="0" err="1"/>
              <a:t>Дробіт</a:t>
            </a:r>
            <a:r>
              <a:rPr lang="uk-UA" dirty="0"/>
              <a:t>, Інга Петровська, Олег </a:t>
            </a:r>
            <a:r>
              <a:rPr lang="uk-UA" dirty="0" err="1"/>
              <a:t>Саламон</a:t>
            </a:r>
            <a:r>
              <a:rPr lang="uk-UA" dirty="0"/>
              <a:t>, </a:t>
            </a:r>
            <a:r>
              <a:rPr lang="uk-UA" dirty="0" err="1"/>
              <a:t>Роксоляна</a:t>
            </a:r>
            <a:r>
              <a:rPr lang="uk-UA" dirty="0"/>
              <a:t> </a:t>
            </a:r>
            <a:r>
              <a:rPr lang="uk-UA" dirty="0" err="1"/>
              <a:t>Призванська</a:t>
            </a:r>
            <a:r>
              <a:rPr lang="uk-UA" dirty="0"/>
              <a:t> - учасники знакової події – </a:t>
            </a:r>
            <a:r>
              <a:rPr lang="uk-UA" b="1" dirty="0"/>
              <a:t>щорічної конференції </a:t>
            </a:r>
            <a:r>
              <a:rPr lang="en-US" b="1" dirty="0"/>
              <a:t>EBTA (</a:t>
            </a:r>
            <a:r>
              <a:rPr lang="uk-UA" b="1" dirty="0"/>
              <a:t>ЄАКТ</a:t>
            </a:r>
            <a:r>
              <a:rPr lang="uk-UA" dirty="0"/>
              <a:t>, Європейська асоціація короткотермінової терапії), 15-17 вересня 2023 р., м. </a:t>
            </a:r>
            <a:r>
              <a:rPr lang="uk-UA" dirty="0" err="1"/>
              <a:t>Сосновець</a:t>
            </a:r>
            <a:r>
              <a:rPr lang="uk-UA" dirty="0"/>
              <a:t>, Польща</a:t>
            </a:r>
          </a:p>
        </p:txBody>
      </p:sp>
      <p:pic>
        <p:nvPicPr>
          <p:cNvPr id="6" name="Google Shape;64;p14">
            <a:extLst>
              <a:ext uri="{FF2B5EF4-FFF2-40B4-BE49-F238E27FC236}">
                <a16:creationId xmlns:a16="http://schemas.microsoft.com/office/drawing/2014/main" id="{34886A79-D31B-43D5-B71A-F187BA2FCCFF}"/>
              </a:ext>
            </a:extLst>
          </p:cNvPr>
          <p:cNvPicPr preferRelativeResize="0"/>
          <p:nvPr/>
        </p:nvPicPr>
        <p:blipFill>
          <a:blip r:embed="rId5">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261814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nvGraphicFramePr>
        <p:xfrm>
          <a:off x="2927648" y="836712"/>
          <a:ext cx="6840760" cy="864096"/>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1296688316"/>
                    </a:ext>
                  </a:extLst>
                </a:gridCol>
              </a:tblGrid>
              <a:tr h="864096">
                <a:tc>
                  <a:txBody>
                    <a:bodyPr/>
                    <a:lstStyle/>
                    <a:p>
                      <a:pPr algn="ctr"/>
                      <a:r>
                        <a:rPr lang="uk-UA" sz="2400" b="1" dirty="0"/>
                        <a:t>Міжнародна  співпраця /  Наукові стажування </a:t>
                      </a:r>
                    </a:p>
                  </a:txBody>
                  <a:tcPr>
                    <a:solidFill>
                      <a:schemeClr val="accent5"/>
                    </a:solidFill>
                  </a:tcPr>
                </a:tc>
                <a:extLst>
                  <a:ext uri="{0D108BD9-81ED-4DB2-BD59-A6C34878D82A}">
                    <a16:rowId xmlns:a16="http://schemas.microsoft.com/office/drawing/2014/main" val="1043114645"/>
                  </a:ext>
                </a:extLst>
              </a:tr>
            </a:tbl>
          </a:graphicData>
        </a:graphic>
      </p:graphicFrame>
      <p:sp>
        <p:nvSpPr>
          <p:cNvPr id="2" name="Прямокутник 1"/>
          <p:cNvSpPr/>
          <p:nvPr/>
        </p:nvSpPr>
        <p:spPr>
          <a:xfrm>
            <a:off x="1631504" y="2060848"/>
            <a:ext cx="10081120" cy="3623428"/>
          </a:xfrm>
          <a:prstGeom prst="rect">
            <a:avLst/>
          </a:prstGeom>
        </p:spPr>
        <p:txBody>
          <a:bodyPr wrap="square">
            <a:spAutoFit/>
          </a:bodyPr>
          <a:lstStyle/>
          <a:p>
            <a:pPr marL="285750" indent="-285750" algn="just">
              <a:lnSpc>
                <a:spcPct val="115000"/>
              </a:lnSpc>
              <a:spcAft>
                <a:spcPts val="0"/>
              </a:spcAft>
              <a:buFont typeface="Wingdings" panose="05000000000000000000" pitchFamily="2" charset="2"/>
              <a:buChar char="§"/>
            </a:pPr>
            <a:r>
              <a:rPr lang="uk-UA" sz="1600" b="1" dirty="0">
                <a:latin typeface="+mj-lt"/>
                <a:ea typeface="Times New Roman" panose="02020603050405020304" pitchFamily="18" charset="0"/>
                <a:cs typeface="Times New Roman" panose="02020603050405020304" pitchFamily="18" charset="0"/>
              </a:rPr>
              <a:t>проф. </a:t>
            </a:r>
            <a:r>
              <a:rPr lang="uk-UA" sz="1600" b="1" dirty="0" err="1">
                <a:latin typeface="+mj-lt"/>
                <a:ea typeface="Times New Roman" panose="02020603050405020304" pitchFamily="18" charset="0"/>
                <a:cs typeface="Times New Roman" panose="02020603050405020304" pitchFamily="18" charset="0"/>
              </a:rPr>
              <a:t>Біляковська</a:t>
            </a:r>
            <a:r>
              <a:rPr lang="uk-UA" sz="1600" b="1" dirty="0">
                <a:latin typeface="+mj-lt"/>
                <a:ea typeface="Times New Roman" panose="02020603050405020304" pitchFamily="18" charset="0"/>
                <a:cs typeface="Times New Roman" panose="02020603050405020304" pitchFamily="18" charset="0"/>
              </a:rPr>
              <a:t> О.  - </a:t>
            </a:r>
            <a:r>
              <a:rPr lang="uk-UA" sz="1600" dirty="0">
                <a:latin typeface="+mj-lt"/>
                <a:ea typeface="Times New Roman" panose="02020603050405020304" pitchFamily="18" charset="0"/>
                <a:cs typeface="Times New Roman" panose="02020603050405020304" pitchFamily="18" charset="0"/>
              </a:rPr>
              <a:t> Нідерландська Академія Бізнесу  (NLBA)</a:t>
            </a:r>
          </a:p>
          <a:p>
            <a:pPr marL="285750" indent="-285750" algn="just">
              <a:lnSpc>
                <a:spcPct val="115000"/>
              </a:lnSpc>
              <a:spcAft>
                <a:spcPts val="0"/>
              </a:spcAft>
              <a:buFont typeface="Arial" panose="020B0604020202020204" pitchFamily="34" charset="0"/>
              <a:buChar char="•"/>
            </a:pPr>
            <a:r>
              <a:rPr lang="uk-UA" sz="1600" b="1" spc="-20" dirty="0">
                <a:latin typeface="+mj-lt"/>
                <a:ea typeface="Times New Roman" panose="02020603050405020304" pitchFamily="18" charset="0"/>
                <a:cs typeface="Times New Roman" panose="02020603050405020304" pitchFamily="18" charset="0"/>
              </a:rPr>
              <a:t>проф. Квас О.В. , доц. </a:t>
            </a:r>
            <a:r>
              <a:rPr lang="uk-UA" sz="1600" b="1" spc="-20" dirty="0" err="1">
                <a:latin typeface="+mj-lt"/>
                <a:ea typeface="Times New Roman" panose="02020603050405020304" pitchFamily="18" charset="0"/>
                <a:cs typeface="Times New Roman" panose="02020603050405020304" pitchFamily="18" charset="0"/>
              </a:rPr>
              <a:t>Горук</a:t>
            </a:r>
            <a:r>
              <a:rPr lang="uk-UA" sz="1600" b="1" spc="-20" dirty="0">
                <a:latin typeface="+mj-lt"/>
                <a:ea typeface="Times New Roman" panose="02020603050405020304" pitchFamily="18" charset="0"/>
                <a:cs typeface="Times New Roman" panose="02020603050405020304" pitchFamily="18" charset="0"/>
              </a:rPr>
              <a:t> Н. М - </a:t>
            </a:r>
            <a:r>
              <a:rPr lang="uk-UA" sz="1600" spc="-20" dirty="0">
                <a:latin typeface="+mj-lt"/>
                <a:ea typeface="Times New Roman" panose="02020603050405020304" pitchFamily="18" charset="0"/>
                <a:cs typeface="Times New Roman" panose="02020603050405020304" pitchFamily="18" charset="0"/>
              </a:rPr>
              <a:t> Інститут педагогіки Вроцлавського університету (м. Вроцлав, Польща)  </a:t>
            </a:r>
            <a:endParaRPr lang="uk-UA" sz="1600" dirty="0">
              <a:latin typeface="+mj-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uk-UA" sz="1600" b="1" dirty="0">
                <a:latin typeface="+mj-lt"/>
                <a:ea typeface="Calibri" panose="020F0502020204030204" pitchFamily="34" charset="0"/>
              </a:rPr>
              <a:t>доц. Деркач Ю.Я. -  </a:t>
            </a:r>
            <a:r>
              <a:rPr lang="uk-UA" sz="1600" dirty="0">
                <a:latin typeface="+mj-lt"/>
                <a:ea typeface="Calibri" panose="020F0502020204030204" pitchFamily="34" charset="0"/>
              </a:rPr>
              <a:t> </a:t>
            </a:r>
            <a:r>
              <a:rPr lang="uk-UA" sz="1600" dirty="0" err="1">
                <a:latin typeface="+mj-lt"/>
                <a:ea typeface="Calibri" panose="020F0502020204030204" pitchFamily="34" charset="0"/>
              </a:rPr>
              <a:t>Уппсальський</a:t>
            </a:r>
            <a:r>
              <a:rPr lang="uk-UA" sz="1600" dirty="0">
                <a:latin typeface="+mj-lt"/>
                <a:ea typeface="Calibri" panose="020F0502020204030204" pitchFamily="34" charset="0"/>
              </a:rPr>
              <a:t> університет,  м. </a:t>
            </a:r>
            <a:r>
              <a:rPr lang="uk-UA" sz="1600" dirty="0" err="1">
                <a:latin typeface="+mj-lt"/>
                <a:ea typeface="Calibri" panose="020F0502020204030204" pitchFamily="34" charset="0"/>
              </a:rPr>
              <a:t>Уппсала</a:t>
            </a:r>
            <a:r>
              <a:rPr lang="uk-UA" sz="1600" dirty="0">
                <a:latin typeface="+mj-lt"/>
                <a:ea typeface="Calibri" panose="020F0502020204030204" pitchFamily="34" charset="0"/>
              </a:rPr>
              <a:t>, королівство Швеція  </a:t>
            </a:r>
            <a:endParaRPr lang="uk-UA" sz="1600" dirty="0">
              <a:latin typeface="+mj-lt"/>
            </a:endParaRPr>
          </a:p>
          <a:p>
            <a:pPr marL="285750" indent="-285750" algn="just">
              <a:lnSpc>
                <a:spcPct val="115000"/>
              </a:lnSpc>
              <a:spcAft>
                <a:spcPts val="0"/>
              </a:spcAft>
              <a:buFont typeface="Arial" panose="020B0604020202020204" pitchFamily="34" charset="0"/>
              <a:buChar char="•"/>
            </a:pPr>
            <a:r>
              <a:rPr lang="uk-UA" sz="1600" b="1" dirty="0">
                <a:latin typeface="+mj-lt"/>
                <a:ea typeface="Times New Roman" panose="02020603050405020304" pitchFamily="18" charset="0"/>
                <a:cs typeface="Times New Roman" panose="02020603050405020304" pitchFamily="18" charset="0"/>
              </a:rPr>
              <a:t>доц. </a:t>
            </a:r>
            <a:r>
              <a:rPr lang="uk-UA" sz="1600" b="1" dirty="0" err="1">
                <a:latin typeface="+mj-lt"/>
                <a:ea typeface="Times New Roman" panose="02020603050405020304" pitchFamily="18" charset="0"/>
                <a:cs typeface="Times New Roman" panose="02020603050405020304" pitchFamily="18" charset="0"/>
              </a:rPr>
              <a:t>Лущинська</a:t>
            </a:r>
            <a:r>
              <a:rPr lang="uk-UA" sz="1600" b="1" dirty="0">
                <a:latin typeface="+mj-lt"/>
                <a:ea typeface="Times New Roman" panose="02020603050405020304" pitchFamily="18" charset="0"/>
                <a:cs typeface="Times New Roman" panose="02020603050405020304" pitchFamily="18" charset="0"/>
              </a:rPr>
              <a:t> О.В. , доц. </a:t>
            </a:r>
            <a:r>
              <a:rPr lang="uk-UA" sz="1600" b="1" dirty="0" err="1">
                <a:latin typeface="+mj-lt"/>
                <a:ea typeface="Times New Roman" panose="02020603050405020304" pitchFamily="18" charset="0"/>
                <a:cs typeface="Times New Roman" panose="02020603050405020304" pitchFamily="18" charset="0"/>
              </a:rPr>
              <a:t>Ростикус</a:t>
            </a:r>
            <a:r>
              <a:rPr lang="uk-UA" sz="1600" b="1" dirty="0">
                <a:latin typeface="+mj-lt"/>
                <a:ea typeface="Times New Roman" panose="02020603050405020304" pitchFamily="18" charset="0"/>
                <a:cs typeface="Times New Roman" panose="02020603050405020304" pitchFamily="18" charset="0"/>
              </a:rPr>
              <a:t> Н.П.  -  </a:t>
            </a:r>
            <a:r>
              <a:rPr lang="uk-UA" sz="1600" dirty="0">
                <a:latin typeface="+mj-lt"/>
                <a:ea typeface="Times New Roman" panose="02020603050405020304" pitchFamily="18" charset="0"/>
                <a:cs typeface="Times New Roman" panose="02020603050405020304" pitchFamily="18" charset="0"/>
              </a:rPr>
              <a:t>наукове стажування за програмою мобільності </a:t>
            </a:r>
            <a:r>
              <a:rPr lang="uk-UA" sz="1600" dirty="0" err="1">
                <a:latin typeface="+mj-lt"/>
                <a:ea typeface="Times New Roman" panose="02020603050405020304" pitchFamily="18" charset="0"/>
                <a:cs typeface="Times New Roman" panose="02020603050405020304" pitchFamily="18" charset="0"/>
              </a:rPr>
              <a:t>OeAD</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Austria´s</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Apency</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for</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Education</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and</a:t>
            </a:r>
            <a:r>
              <a:rPr lang="uk-UA" sz="1600" dirty="0">
                <a:latin typeface="+mj-lt"/>
                <a:ea typeface="Times New Roman" panose="02020603050405020304" pitchFamily="18" charset="0"/>
                <a:cs typeface="Times New Roman" panose="02020603050405020304" pitchFamily="18" charset="0"/>
              </a:rPr>
              <a:t> </a:t>
            </a:r>
            <a:r>
              <a:rPr lang="uk-UA" sz="1600" dirty="0" err="1">
                <a:latin typeface="+mj-lt"/>
                <a:ea typeface="Times New Roman" panose="02020603050405020304" pitchFamily="18" charset="0"/>
                <a:cs typeface="Times New Roman" panose="02020603050405020304" pitchFamily="18" charset="0"/>
              </a:rPr>
              <a:t>Internationalisation</a:t>
            </a:r>
            <a:r>
              <a:rPr lang="uk-UA" sz="1600" dirty="0">
                <a:latin typeface="+mj-lt"/>
                <a:ea typeface="Times New Roman" panose="02020603050405020304" pitchFamily="18" charset="0"/>
                <a:cs typeface="Times New Roman" panose="02020603050405020304" pitchFamily="18" charset="0"/>
              </a:rPr>
              <a:t>) у Педагогічному університеті Відня </a:t>
            </a:r>
          </a:p>
          <a:p>
            <a:pPr marL="285750" indent="-285750" algn="just">
              <a:spcAft>
                <a:spcPts val="0"/>
              </a:spcAft>
              <a:buFont typeface="Arial" panose="020B0604020202020204" pitchFamily="34" charset="0"/>
              <a:buChar char="•"/>
              <a:tabLst>
                <a:tab pos="540385" algn="l"/>
              </a:tabLst>
            </a:pPr>
            <a:r>
              <a:rPr lang="uk-UA" sz="1600" b="1" spc="-20" dirty="0">
                <a:latin typeface="+mj-lt"/>
              </a:rPr>
              <a:t>доц. </a:t>
            </a:r>
            <a:r>
              <a:rPr lang="uk-UA" sz="1600" b="1" spc="-20" dirty="0" err="1">
                <a:latin typeface="+mj-lt"/>
              </a:rPr>
              <a:t>Матковський</a:t>
            </a:r>
            <a:r>
              <a:rPr lang="uk-UA" sz="1600" b="1" spc="-20" dirty="0">
                <a:latin typeface="+mj-lt"/>
              </a:rPr>
              <a:t> М. Й.</a:t>
            </a:r>
            <a:r>
              <a:rPr lang="uk-UA" sz="1600" spc="-20" dirty="0">
                <a:latin typeface="+mj-lt"/>
              </a:rPr>
              <a:t>  - Південно-Східний науковий  інститут,  м. Перемишль (Польща).  </a:t>
            </a:r>
            <a:endParaRPr lang="uk-UA" sz="1600" dirty="0">
              <a:latin typeface="+mj-lt"/>
            </a:endParaRPr>
          </a:p>
          <a:p>
            <a:pPr marL="285750" indent="-285750" algn="just">
              <a:lnSpc>
                <a:spcPct val="115000"/>
              </a:lnSpc>
              <a:spcAft>
                <a:spcPts val="600"/>
              </a:spcAft>
              <a:buFont typeface="Arial" panose="020B0604020202020204" pitchFamily="34" charset="0"/>
              <a:buChar char="•"/>
            </a:pPr>
            <a:r>
              <a:rPr lang="uk-UA" sz="1600" b="1" dirty="0">
                <a:latin typeface="+mj-lt"/>
                <a:ea typeface="Times New Roman" panose="02020603050405020304" pitchFamily="18" charset="0"/>
                <a:cs typeface="Times New Roman" panose="02020603050405020304" pitchFamily="18" charset="0"/>
              </a:rPr>
              <a:t>д</a:t>
            </a:r>
            <a:r>
              <a:rPr lang="uk-UA" sz="1600" b="1" dirty="0">
                <a:latin typeface="+mj-lt"/>
                <a:ea typeface="Times New Roman;Times New Roman"/>
                <a:cs typeface="Times New Roman;Times New Roman"/>
              </a:rPr>
              <a:t>оц. </a:t>
            </a:r>
            <a:r>
              <a:rPr lang="uk-UA" sz="1600" b="1" dirty="0" err="1">
                <a:latin typeface="+mj-lt"/>
                <a:ea typeface="Times New Roman;Times New Roman"/>
                <a:cs typeface="Times New Roman;Times New Roman"/>
              </a:rPr>
              <a:t>Корнят</a:t>
            </a:r>
            <a:r>
              <a:rPr lang="uk-UA" sz="1600" b="1" dirty="0">
                <a:latin typeface="+mj-lt"/>
                <a:ea typeface="Times New Roman;Times New Roman"/>
                <a:cs typeface="Times New Roman;Times New Roman"/>
              </a:rPr>
              <a:t> В.С., доц. </a:t>
            </a:r>
            <a:r>
              <a:rPr lang="uk-UA" sz="1600" b="1" dirty="0" err="1">
                <a:latin typeface="+mj-lt"/>
                <a:ea typeface="Times New Roman;Times New Roman"/>
                <a:cs typeface="Times New Roman;Times New Roman"/>
              </a:rPr>
              <a:t>Субашкевіич</a:t>
            </a:r>
            <a:r>
              <a:rPr lang="uk-UA" sz="1600" b="1" dirty="0">
                <a:latin typeface="+mj-lt"/>
                <a:ea typeface="Times New Roman;Times New Roman"/>
                <a:cs typeface="Times New Roman;Times New Roman"/>
              </a:rPr>
              <a:t>, доц. </a:t>
            </a:r>
            <a:r>
              <a:rPr lang="uk-UA" sz="1600" b="1" dirty="0" err="1">
                <a:latin typeface="+mj-lt"/>
                <a:ea typeface="Times New Roman;Times New Roman"/>
                <a:cs typeface="Times New Roman;Times New Roman"/>
              </a:rPr>
              <a:t>В.Лобода</a:t>
            </a:r>
            <a:r>
              <a:rPr lang="uk-UA" sz="1600" b="1" dirty="0">
                <a:latin typeface="+mj-lt"/>
                <a:ea typeface="Times New Roman;Times New Roman"/>
                <a:cs typeface="Times New Roman;Times New Roman"/>
              </a:rPr>
              <a:t>, доц.  О. Столярик   - </a:t>
            </a:r>
            <a:r>
              <a:rPr lang="uk-UA" sz="1600" dirty="0">
                <a:latin typeface="+mj-lt"/>
                <a:ea typeface="Times New Roman;Times New Roman"/>
                <a:cs typeface="Times New Roman;Times New Roman"/>
              </a:rPr>
              <a:t> Наукове стажування у Інституті Міжнародних досліджень Карлового університету (м. Прага, Республіка Чехія</a:t>
            </a:r>
            <a:r>
              <a:rPr lang="uk-UA" sz="1600" b="1" dirty="0">
                <a:latin typeface="+mj-lt"/>
                <a:ea typeface="Times New Roman;Times New Roman"/>
                <a:cs typeface="Times New Roman;Times New Roman"/>
              </a:rPr>
              <a:t>)</a:t>
            </a:r>
          </a:p>
          <a:p>
            <a:pPr marL="285750" indent="-285750" algn="just">
              <a:lnSpc>
                <a:spcPct val="115000"/>
              </a:lnSpc>
              <a:spcAft>
                <a:spcPts val="600"/>
              </a:spcAft>
              <a:buFont typeface="Arial" panose="020B0604020202020204" pitchFamily="34" charset="0"/>
              <a:buChar char="•"/>
            </a:pPr>
            <a:r>
              <a:rPr lang="uk-UA" sz="1600" b="1" dirty="0">
                <a:latin typeface="+mj-lt"/>
                <a:ea typeface="Times New Roman" panose="02020603050405020304" pitchFamily="18" charset="0"/>
                <a:cs typeface="Times New Roman" panose="02020603050405020304" pitchFamily="18" charset="0"/>
              </a:rPr>
              <a:t>доц. </a:t>
            </a:r>
            <a:r>
              <a:rPr lang="uk-UA" sz="1600" b="1" dirty="0" err="1">
                <a:latin typeface="+mj-lt"/>
                <a:ea typeface="Times New Roman" panose="02020603050405020304" pitchFamily="18" charset="0"/>
                <a:cs typeface="Times New Roman" panose="02020603050405020304" pitchFamily="18" charset="0"/>
              </a:rPr>
              <a:t>Столярик</a:t>
            </a:r>
            <a:r>
              <a:rPr lang="uk-UA" sz="1600" b="1" dirty="0">
                <a:latin typeface="+mj-lt"/>
                <a:ea typeface="Times New Roman" panose="02020603050405020304" pitchFamily="18" charset="0"/>
                <a:cs typeface="Times New Roman" panose="02020603050405020304" pitchFamily="18" charset="0"/>
              </a:rPr>
              <a:t> О.  - </a:t>
            </a:r>
            <a:r>
              <a:rPr lang="ru-RU" sz="1600" b="1" dirty="0">
                <a:latin typeface="+mj-lt"/>
                <a:ea typeface="Times New Roman;Times New Roman"/>
                <a:cs typeface="Times New Roman;Times New Roman"/>
              </a:rPr>
              <a:t> </a:t>
            </a:r>
            <a:r>
              <a:rPr lang="ru-RU" sz="1600" dirty="0" err="1">
                <a:latin typeface="+mj-lt"/>
                <a:ea typeface="Times New Roman;Times New Roman"/>
                <a:cs typeface="Times New Roman;Times New Roman"/>
              </a:rPr>
              <a:t>Університет</a:t>
            </a:r>
            <a:r>
              <a:rPr lang="ru-RU" sz="1600" dirty="0">
                <a:latin typeface="+mj-lt"/>
                <a:ea typeface="Times New Roman;Times New Roman"/>
                <a:cs typeface="Times New Roman;Times New Roman"/>
              </a:rPr>
              <a:t> </a:t>
            </a:r>
            <a:r>
              <a:rPr lang="ru-RU" sz="1600" dirty="0" err="1">
                <a:latin typeface="+mj-lt"/>
                <a:ea typeface="Times New Roman;Times New Roman"/>
                <a:cs typeface="Times New Roman;Times New Roman"/>
              </a:rPr>
              <a:t>Генуї</a:t>
            </a:r>
            <a:r>
              <a:rPr lang="ru-RU" sz="1600" dirty="0">
                <a:latin typeface="+mj-lt"/>
                <a:ea typeface="Times New Roman;Times New Roman"/>
                <a:cs typeface="Times New Roman;Times New Roman"/>
              </a:rPr>
              <a:t> (м. Генуя, </a:t>
            </a:r>
            <a:r>
              <a:rPr lang="ru-RU" sz="1600" dirty="0" err="1">
                <a:latin typeface="+mj-lt"/>
                <a:ea typeface="Times New Roman;Times New Roman"/>
                <a:cs typeface="Times New Roman;Times New Roman"/>
              </a:rPr>
              <a:t>Італія</a:t>
            </a:r>
            <a:r>
              <a:rPr lang="ru-RU" sz="1600" dirty="0">
                <a:latin typeface="+mj-lt"/>
                <a:ea typeface="Times New Roman;Times New Roman"/>
                <a:cs typeface="Times New Roman;Times New Roman"/>
              </a:rPr>
              <a:t>), </a:t>
            </a:r>
            <a:r>
              <a:rPr lang="ru-RU" sz="1600" dirty="0" err="1">
                <a:latin typeface="+mj-lt"/>
                <a:ea typeface="Times New Roman;Times New Roman"/>
                <a:cs typeface="Times New Roman;Times New Roman"/>
              </a:rPr>
              <a:t>Університет</a:t>
            </a:r>
            <a:r>
              <a:rPr lang="ru-RU" sz="1600" dirty="0">
                <a:latin typeface="+mj-lt"/>
                <a:ea typeface="Times New Roman;Times New Roman"/>
                <a:cs typeface="Times New Roman;Times New Roman"/>
              </a:rPr>
              <a:t> </a:t>
            </a:r>
            <a:r>
              <a:rPr lang="ru-RU" sz="1600" dirty="0" err="1">
                <a:latin typeface="+mj-lt"/>
                <a:ea typeface="Times New Roman;Times New Roman"/>
                <a:cs typeface="Times New Roman;Times New Roman"/>
              </a:rPr>
              <a:t>міста</a:t>
            </a:r>
            <a:r>
              <a:rPr lang="ru-RU" sz="1600" dirty="0">
                <a:latin typeface="+mj-lt"/>
                <a:ea typeface="Times New Roman;Times New Roman"/>
                <a:cs typeface="Times New Roman;Times New Roman"/>
              </a:rPr>
              <a:t>  </a:t>
            </a:r>
            <a:r>
              <a:rPr lang="ru-RU" sz="1600" dirty="0" err="1">
                <a:latin typeface="+mj-lt"/>
                <a:ea typeface="Times New Roman;Times New Roman"/>
                <a:cs typeface="Times New Roman;Times New Roman"/>
              </a:rPr>
              <a:t>Білефельд</a:t>
            </a:r>
            <a:r>
              <a:rPr lang="ru-RU" sz="1600" dirty="0">
                <a:latin typeface="+mj-lt"/>
                <a:ea typeface="Times New Roman;Times New Roman"/>
                <a:cs typeface="Times New Roman;Times New Roman"/>
              </a:rPr>
              <a:t>, </a:t>
            </a:r>
            <a:r>
              <a:rPr lang="ru-RU" sz="1600" dirty="0" err="1">
                <a:latin typeface="+mj-lt"/>
                <a:ea typeface="Times New Roman;Times New Roman"/>
                <a:cs typeface="Times New Roman;Times New Roman"/>
              </a:rPr>
              <a:t>Німеччина</a:t>
            </a:r>
            <a:r>
              <a:rPr lang="ru-RU" sz="1600" b="1" dirty="0">
                <a:latin typeface="+mj-lt"/>
                <a:ea typeface="Times New Roman;Times New Roman"/>
                <a:cs typeface="Times New Roman;Times New Roman"/>
              </a:rPr>
              <a:t>,</a:t>
            </a:r>
          </a:p>
          <a:p>
            <a:pPr marL="285750" indent="-285750" algn="just">
              <a:lnSpc>
                <a:spcPct val="115000"/>
              </a:lnSpc>
              <a:spcAft>
                <a:spcPts val="600"/>
              </a:spcAft>
              <a:buFont typeface="Arial" panose="020B0604020202020204" pitchFamily="34" charset="0"/>
              <a:buChar char="•"/>
            </a:pPr>
            <a:endParaRPr lang="uk-UA" sz="1600" b="1" dirty="0">
              <a:latin typeface="+mj-lt"/>
              <a:ea typeface="Times New Roman" panose="02020603050405020304" pitchFamily="18" charset="0"/>
            </a:endParaRPr>
          </a:p>
          <a:p>
            <a:pPr algn="just">
              <a:lnSpc>
                <a:spcPct val="115000"/>
              </a:lnSpc>
              <a:spcBef>
                <a:spcPts val="500"/>
              </a:spcBef>
              <a:spcAft>
                <a:spcPts val="0"/>
              </a:spcAft>
            </a:pPr>
            <a:endParaRPr lang="ru-RU" sz="1200" b="1" dirty="0">
              <a:latin typeface="Times New Roman;Times New Roman"/>
              <a:ea typeface="Times New Roman;Times New Roman"/>
              <a:cs typeface="Times New Roman;Times New Roman"/>
            </a:endParaRPr>
          </a:p>
        </p:txBody>
      </p:sp>
      <p:pic>
        <p:nvPicPr>
          <p:cNvPr id="4" name="Google Shape;64;p14">
            <a:extLst>
              <a:ext uri="{FF2B5EF4-FFF2-40B4-BE49-F238E27FC236}">
                <a16:creationId xmlns:a16="http://schemas.microsoft.com/office/drawing/2014/main" id="{B432770B-F2FE-4596-BCAB-E6B0385AA8AA}"/>
              </a:ext>
            </a:extLst>
          </p:cNvPr>
          <p:cNvPicPr preferRelativeResize="0"/>
          <p:nvPr/>
        </p:nvPicPr>
        <p:blipFill>
          <a:blip r:embed="rId3">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33891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724"/>
            <a:ext cx="1177012" cy="6857998"/>
          </a:xfrm>
          <a:prstGeom prst="rect">
            <a:avLst/>
          </a:prstGeom>
          <a:noFill/>
          <a:ln>
            <a:noFill/>
          </a:ln>
        </p:spPr>
      </p:pic>
      <p:cxnSp>
        <p:nvCxnSpPr>
          <p:cNvPr id="65" name="Google Shape;65;p14"/>
          <p:cNvCxnSpPr/>
          <p:nvPr/>
        </p:nvCxnSpPr>
        <p:spPr>
          <a:xfrm>
            <a:off x="4871864" y="620688"/>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326425"/>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4621962" y="716099"/>
            <a:ext cx="6937356" cy="423834"/>
          </a:xfrm>
          <a:prstGeom prst="rect">
            <a:avLst/>
          </a:prstGeom>
        </p:spPr>
        <p:txBody>
          <a:bodyPr wrap="square">
            <a:spAutoFit/>
          </a:bodyPr>
          <a:lstStyle/>
          <a:p>
            <a:pPr marL="0" indent="0" algn="just">
              <a:lnSpc>
                <a:spcPct val="115000"/>
              </a:lnSpc>
              <a:spcAft>
                <a:spcPts val="1000"/>
              </a:spcAft>
              <a:buFont typeface="Arial" pitchFamily="34" charset="0"/>
              <a:buNone/>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     Узагальнені результати виконання теми за звітний рік:</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1" name="TextBox 10">
            <a:extLst>
              <a:ext uri="{FF2B5EF4-FFF2-40B4-BE49-F238E27FC236}">
                <a16:creationId xmlns:a16="http://schemas.microsoft.com/office/drawing/2014/main" id="{DD735CC3-5E21-4B4D-9008-8697868FAC97}"/>
              </a:ext>
            </a:extLst>
          </p:cNvPr>
          <p:cNvSpPr txBox="1"/>
          <p:nvPr/>
        </p:nvSpPr>
        <p:spPr>
          <a:xfrm>
            <a:off x="1822939" y="1283677"/>
            <a:ext cx="2952328" cy="5078313"/>
          </a:xfrm>
          <a:prstGeom prst="rect">
            <a:avLst/>
          </a:prstGeom>
          <a:noFill/>
        </p:spPr>
        <p:txBody>
          <a:bodyPr wrap="square">
            <a:spAutoFit/>
          </a:bodyPr>
          <a:lstStyle/>
          <a:p>
            <a:pPr marL="0" indent="0">
              <a:buNone/>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Тема 1. </a:t>
            </a:r>
          </a:p>
          <a:p>
            <a:pPr marL="0" indent="0">
              <a:buNone/>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«Науково-педагогічні та організаційно-дидактичні засади формування освітнього простору вищої освіти України: історичні ретроспективи, зарубіжний досвід, інноваційні підходи та технології»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(кафедра загальної педагогіки та педагогіки вищої школи)</a:t>
            </a:r>
            <a:endParaRPr lang="uk-UA" sz="1800" dirty="0"/>
          </a:p>
          <a:p>
            <a:pPr marL="0" indent="0">
              <a:buNone/>
            </a:pPr>
            <a:r>
              <a:rPr lang="uk-UA" sz="1800" b="1" dirty="0">
                <a:latin typeface="Times New Roman" panose="02020603050405020304" pitchFamily="18" charset="0"/>
                <a:cs typeface="Times New Roman" panose="02020603050405020304" pitchFamily="18" charset="0"/>
              </a:rPr>
              <a:t> </a:t>
            </a:r>
            <a:endParaRPr lang="uk-UA" altLang="uk-UA" sz="1800" dirty="0">
              <a:latin typeface="Times New Roman" panose="02020603050405020304" pitchFamily="18" charset="0"/>
              <a:cs typeface="Times New Roman" panose="02020603050405020304" pitchFamily="18" charset="0"/>
            </a:endParaRPr>
          </a:p>
          <a:p>
            <a:pPr marL="0" indent="0">
              <a:buNone/>
            </a:pPr>
            <a:endParaRPr lang="uk-UA" altLang="uk-UA" sz="1800" dirty="0">
              <a:latin typeface="Times New Roman" panose="02020603050405020304" pitchFamily="18" charset="0"/>
              <a:cs typeface="Times New Roman" panose="02020603050405020304" pitchFamily="18" charset="0"/>
            </a:endParaRPr>
          </a:p>
          <a:p>
            <a:pPr marL="0" indent="0">
              <a:buNone/>
            </a:pPr>
            <a:r>
              <a:rPr lang="uk-UA" altLang="uk-UA" sz="1800" b="1" dirty="0">
                <a:latin typeface="Times New Roman" panose="02020603050405020304" pitchFamily="18" charset="0"/>
                <a:cs typeface="Times New Roman" panose="02020603050405020304" pitchFamily="18" charset="0"/>
              </a:rPr>
              <a:t>Наук. керівник  -  </a:t>
            </a:r>
            <a:r>
              <a:rPr lang="uk-UA" altLang="uk-UA" sz="1800" b="1" dirty="0" err="1">
                <a:latin typeface="Times New Roman" panose="02020603050405020304" pitchFamily="18" charset="0"/>
                <a:cs typeface="Times New Roman" panose="02020603050405020304" pitchFamily="18" charset="0"/>
              </a:rPr>
              <a:t>д.п.н</a:t>
            </a:r>
            <a:r>
              <a:rPr lang="uk-UA" altLang="uk-UA" sz="1800" b="1" dirty="0">
                <a:latin typeface="Times New Roman" panose="02020603050405020304" pitchFamily="18" charset="0"/>
                <a:cs typeface="Times New Roman" panose="02020603050405020304" pitchFamily="18" charset="0"/>
              </a:rPr>
              <a:t>., проф.  Квас О.В.</a:t>
            </a:r>
          </a:p>
          <a:p>
            <a:pPr marL="0" indent="0">
              <a:buNone/>
            </a:pPr>
            <a:r>
              <a:rPr lang="uk-UA" altLang="uk-UA" sz="1800" b="1" dirty="0">
                <a:latin typeface="Times New Roman" panose="02020603050405020304" pitchFamily="18" charset="0"/>
                <a:cs typeface="Times New Roman" panose="02020603050405020304" pitchFamily="18" charset="0"/>
              </a:rPr>
              <a:t>термін виконання 2023-2027 рр.).</a:t>
            </a:r>
          </a:p>
        </p:txBody>
      </p:sp>
      <p:sp>
        <p:nvSpPr>
          <p:cNvPr id="13" name="Объект 3">
            <a:extLst>
              <a:ext uri="{FF2B5EF4-FFF2-40B4-BE49-F238E27FC236}">
                <a16:creationId xmlns:a16="http://schemas.microsoft.com/office/drawing/2014/main" id="{E4BD68E2-D1B5-491F-8631-8EBDD0A1ADC1}"/>
              </a:ext>
            </a:extLst>
          </p:cNvPr>
          <p:cNvSpPr txBox="1">
            <a:spLocks/>
          </p:cNvSpPr>
          <p:nvPr/>
        </p:nvSpPr>
        <p:spPr>
          <a:xfrm>
            <a:off x="4621962" y="1235343"/>
            <a:ext cx="7090661" cy="5431348"/>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lnSpc>
                <a:spcPct val="115000"/>
              </a:lnSpc>
              <a:spcAft>
                <a:spcPts val="1000"/>
              </a:spcAft>
            </a:pPr>
            <a:r>
              <a:rPr lang="uk-UA" sz="1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Досліджено</a:t>
            </a:r>
            <a:r>
              <a:rPr lang="uk-UA"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сучасні  тенденції розвитку педагогічної освіти в умовах євроінтеграції; системне професійне мислення майбутнього вчителя: педагогічні умови формування досвіду критичного мислення;</a:t>
            </a:r>
            <a:r>
              <a:rPr lang="uk-UA" sz="1600" kern="100" dirty="0">
                <a:solidFill>
                  <a:srgbClr val="000000"/>
                </a:solidFill>
                <a:latin typeface="Times New Roman" panose="02020603050405020304" pitchFamily="18" charset="0"/>
                <a:ea typeface="NSimSun" panose="02010609030101010101" pitchFamily="49" charset="-122"/>
                <a:cs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розвиток суб’єктності учасників процесу оцінювання якості освітніх послуг.</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Проаналізовано</a:t>
            </a:r>
            <a:r>
              <a:rPr lang="uk-UA"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психолого-педагогічні умови забезпечення принципу наступності навчання учнів у закладах загальної середньої освіти; особливості </a:t>
            </a:r>
            <a:r>
              <a:rPr lang="uk-UA"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професійно</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-особистісного розвитку вчителя в умовах дистанційного навчання;  концептуальний аспект програм обміну як чинника інтеграції України у світовий науковий простір;  </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600" b="1" i="1"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a:t>
            </a:r>
            <a:r>
              <a:rPr lang="uk-UA" sz="16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педагогічні умови як складник системи формування культури здоров’я здобувачів вищої освіти; особливості програм обміну в професійному розвитку викладачів закладів вищої освіти; освітні тренди в умовах викликів сьогодення; застосування смарт-технологій в сучасних закладах освіти: </a:t>
            </a:r>
            <a:r>
              <a:rPr lang="uk-UA"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інноваційність</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гнучкість, креативність; інноваційну діяльність як основа професійного розвитку сучасного педагога</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Font typeface="Arial" pitchFamily="34" charset="0"/>
              <a:buNone/>
            </a:pPr>
            <a:r>
              <a:rPr lang="uk-UA" sz="1600" b="1" dirty="0">
                <a:latin typeface="Times New Roman" panose="02020603050405020304" pitchFamily="18" charset="0"/>
                <a:ea typeface="Times New Roman" panose="02020603050405020304" pitchFamily="18" charset="0"/>
              </a:rPr>
              <a:t>Опубліковано:  </a:t>
            </a:r>
            <a:r>
              <a:rPr lang="uk-UA" sz="1600" b="1" i="1" dirty="0">
                <a:latin typeface="Times New Roman" panose="02020603050405020304" pitchFamily="18" charset="0"/>
                <a:ea typeface="Times New Roman" panose="02020603050405020304" pitchFamily="18" charset="0"/>
              </a:rPr>
              <a:t>2  колективні </a:t>
            </a:r>
            <a:r>
              <a:rPr lang="uk-UA" sz="1600" i="1" dirty="0">
                <a:latin typeface="Times New Roman" panose="02020603050405020304" pitchFamily="18" charset="0"/>
                <a:ea typeface="Times New Roman" panose="02020603050405020304" pitchFamily="18" charset="0"/>
              </a:rPr>
              <a:t> монографії, 1 посібник,  37 статей,  26  тез доповідей на конференціях.</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endParaRPr lang="uk-UA" sz="1400" dirty="0"/>
          </a:p>
          <a:p>
            <a:endParaRPr lang="uk-UA" sz="1400" dirty="0"/>
          </a:p>
          <a:p>
            <a:pPr marL="0" indent="0" algn="just">
              <a:lnSpc>
                <a:spcPct val="115000"/>
              </a:lnSpc>
              <a:buFont typeface="Arial" pitchFamily="34" charset="0"/>
              <a:buNone/>
            </a:pPr>
            <a:endParaRPr lang="uk-UA" sz="1400" dirty="0"/>
          </a:p>
        </p:txBody>
      </p:sp>
    </p:spTree>
    <p:extLst>
      <p:ext uri="{BB962C8B-B14F-4D97-AF65-F5344CB8AC3E}">
        <p14:creationId xmlns:p14="http://schemas.microsoft.com/office/powerpoint/2010/main" val="2018708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33400"/>
            <a:ext cx="8229600" cy="807368"/>
          </a:xfrm>
        </p:spPr>
        <p:txBody>
          <a:bodyPr>
            <a:normAutofit/>
          </a:bodyPr>
          <a:lstStyle/>
          <a:p>
            <a:pPr algn="ctr"/>
            <a:r>
              <a:rPr lang="uk-UA" sz="2400" dirty="0"/>
              <a:t>Міжнародні та всеукраїнські наукові конференції</a:t>
            </a:r>
          </a:p>
        </p:txBody>
      </p:sp>
      <p:sp>
        <p:nvSpPr>
          <p:cNvPr id="3" name="Місце для вмісту 2"/>
          <p:cNvSpPr>
            <a:spLocks noGrp="1"/>
          </p:cNvSpPr>
          <p:nvPr>
            <p:ph idx="1"/>
          </p:nvPr>
        </p:nvSpPr>
        <p:spPr>
          <a:xfrm>
            <a:off x="1775520" y="1150414"/>
            <a:ext cx="8907101" cy="5174186"/>
          </a:xfrm>
        </p:spPr>
        <p:txBody>
          <a:bodyPr>
            <a:normAutofit/>
          </a:bodyPr>
          <a:lstStyle/>
          <a:p>
            <a:pPr marL="274320" indent="0" algn="just">
              <a:buNone/>
            </a:pPr>
            <a:r>
              <a:rPr lang="uk-UA" sz="1800" b="1" dirty="0">
                <a:solidFill>
                  <a:srgbClr val="C00000"/>
                </a:solidFill>
                <a:latin typeface="Times New Roman" panose="02020603050405020304" pitchFamily="18" charset="0"/>
                <a:ea typeface="Times New Roman" panose="02020603050405020304" pitchFamily="18" charset="0"/>
              </a:rPr>
              <a:t> </a:t>
            </a:r>
            <a:endParaRPr lang="uk-UA" sz="1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endParaRPr lang="uk-UA" b="1" dirty="0"/>
          </a:p>
          <a:p>
            <a:endParaRPr lang="uk-UA" dirty="0"/>
          </a:p>
        </p:txBody>
      </p:sp>
      <p:sp>
        <p:nvSpPr>
          <p:cNvPr id="7" name="TextBox 6">
            <a:extLst>
              <a:ext uri="{FF2B5EF4-FFF2-40B4-BE49-F238E27FC236}">
                <a16:creationId xmlns:a16="http://schemas.microsoft.com/office/drawing/2014/main" id="{88E9A8DB-348E-46EE-9810-5C8AAF296A83}"/>
              </a:ext>
            </a:extLst>
          </p:cNvPr>
          <p:cNvSpPr txBox="1"/>
          <p:nvPr/>
        </p:nvSpPr>
        <p:spPr>
          <a:xfrm>
            <a:off x="1799057" y="1484784"/>
            <a:ext cx="7848872" cy="1200329"/>
          </a:xfrm>
          <a:prstGeom prst="rect">
            <a:avLst/>
          </a:prstGeom>
          <a:noFill/>
        </p:spPr>
        <p:txBody>
          <a:bodyPr wrap="square">
            <a:spAutoFit/>
          </a:bodyPr>
          <a:lstStyle/>
          <a:p>
            <a:r>
              <a:rPr lang="uk-UA" sz="1800" b="1" dirty="0">
                <a:effectLst/>
                <a:latin typeface="Times New Roman" panose="02020603050405020304" pitchFamily="18" charset="0"/>
                <a:ea typeface="Times New Roman" panose="02020603050405020304" pitchFamily="18" charset="0"/>
              </a:rPr>
              <a:t>ІІІ Міжнародна наукова конференція «Теоретичні та практичні аспекти формування освітнього простору: світовий та вітчизняний вимір» </a:t>
            </a:r>
            <a:r>
              <a:rPr lang="uk-UA" sz="1800" dirty="0">
                <a:effectLst/>
                <a:latin typeface="Times New Roman" panose="02020603050405020304" pitchFamily="18" charset="0"/>
                <a:ea typeface="Times New Roman" panose="02020603050405020304" pitchFamily="18" charset="0"/>
              </a:rPr>
              <a:t>(27 жовтня 2023 р. ЛНУ імені Івана Франка) – кафедра загальної педагогіки та педагогіки вищої (школи змішаний формат – </a:t>
            </a:r>
            <a:r>
              <a:rPr lang="uk-UA" sz="1800" b="1" dirty="0">
                <a:effectLst/>
                <a:latin typeface="Times New Roman" panose="02020603050405020304" pitchFamily="18" charset="0"/>
                <a:ea typeface="Times New Roman" panose="02020603050405020304" pitchFamily="18" charset="0"/>
              </a:rPr>
              <a:t>164 учасники) </a:t>
            </a:r>
            <a:endParaRPr lang="uk-UA" b="1" dirty="0"/>
          </a:p>
        </p:txBody>
      </p:sp>
      <p:pic>
        <p:nvPicPr>
          <p:cNvPr id="2054" name="Picture 6">
            <a:extLst>
              <a:ext uri="{FF2B5EF4-FFF2-40B4-BE49-F238E27FC236}">
                <a16:creationId xmlns:a16="http://schemas.microsoft.com/office/drawing/2014/main" id="{78BED20F-83BB-43EF-BA41-A3FB5DE014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0" t="7590" r="-3608" b="20985"/>
          <a:stretch/>
        </p:blipFill>
        <p:spPr bwMode="auto">
          <a:xfrm>
            <a:off x="428063" y="2923170"/>
            <a:ext cx="6048000" cy="31633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F5CDED4-0502-4949-8FCD-FCE7E8B94E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20" b="20114"/>
          <a:stretch/>
        </p:blipFill>
        <p:spPr bwMode="auto">
          <a:xfrm>
            <a:off x="6630078" y="2886424"/>
            <a:ext cx="5400000" cy="314899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532F999D-67AA-4228-9881-21C5317A851F}"/>
              </a:ext>
            </a:extLst>
          </p:cNvPr>
          <p:cNvPicPr preferRelativeResize="0"/>
          <p:nvPr/>
        </p:nvPicPr>
        <p:blipFill>
          <a:blip r:embed="rId5">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169132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33400"/>
            <a:ext cx="8229600" cy="807368"/>
          </a:xfrm>
        </p:spPr>
        <p:txBody>
          <a:bodyPr>
            <a:normAutofit/>
          </a:bodyPr>
          <a:lstStyle/>
          <a:p>
            <a:pPr algn="ctr"/>
            <a:r>
              <a:rPr lang="uk-UA" sz="2400" dirty="0"/>
              <a:t>Міжнародні та всеукраїнські наукові конференції</a:t>
            </a:r>
          </a:p>
        </p:txBody>
      </p:sp>
      <p:sp>
        <p:nvSpPr>
          <p:cNvPr id="3" name="Місце для вмісту 2"/>
          <p:cNvSpPr>
            <a:spLocks noGrp="1"/>
          </p:cNvSpPr>
          <p:nvPr>
            <p:ph idx="1"/>
          </p:nvPr>
        </p:nvSpPr>
        <p:spPr>
          <a:xfrm>
            <a:off x="1642451" y="1196752"/>
            <a:ext cx="5101622" cy="5479923"/>
          </a:xfrm>
        </p:spPr>
        <p:txBody>
          <a:bodyPr>
            <a:normAutofit lnSpcReduction="10000"/>
          </a:bodyPr>
          <a:lstStyle/>
          <a:p>
            <a:pPr marL="274320" indent="0" algn="just">
              <a:buNone/>
            </a:pPr>
            <a:r>
              <a:rPr lang="uk-UA" sz="1800" b="1" dirty="0">
                <a:solidFill>
                  <a:srgbClr val="C00000"/>
                </a:solidFill>
                <a:latin typeface="Times New Roman" panose="02020603050405020304" pitchFamily="18" charset="0"/>
                <a:ea typeface="Times New Roman" panose="02020603050405020304" pitchFamily="18" charset="0"/>
              </a:rPr>
              <a:t> </a:t>
            </a:r>
            <a:endParaRPr lang="uk-UA" sz="1800" dirty="0">
              <a:latin typeface="Times New Roman" panose="02020603050405020304" pitchFamily="18" charset="0"/>
              <a:ea typeface="Times New Roman" panose="02020603050405020304" pitchFamily="18" charset="0"/>
            </a:endParaRPr>
          </a:p>
          <a:p>
            <a:pPr marL="0" indent="0" algn="just">
              <a:lnSpc>
                <a:spcPct val="115000"/>
              </a:lnSpc>
              <a:spcAft>
                <a:spcPts val="1000"/>
              </a:spcAft>
              <a:buNone/>
            </a:pP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ХIV</a:t>
            </a: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Всеукраїнська науково-практична конференція «</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Теоретико-</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методичні</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основи</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організації</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фізичного</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виховання</a:t>
            </a: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молоді</a:t>
            </a: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(11-12 травня 2023 р.)</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 напрямки роботи: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Історико-культурні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філософські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соціологічні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фізичної</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культури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спорту. Психолого-</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педагогічні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медико-</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біологічні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аспекти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здорового способу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життя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Теорія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методика спортивного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тренування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культура та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рекреація</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освітній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сфері</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конференції взяли участь 70 учасників, у тому числі 20 іногородніх.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4320" indent="0" algn="just">
              <a:spcBef>
                <a:spcPts val="0"/>
              </a:spcBef>
              <a:buNone/>
            </a:pPr>
            <a:endParaRPr lang="uk-UA" sz="1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uk-UA" sz="2000" b="1" dirty="0">
                <a:latin typeface="Times New Roman" panose="02020603050405020304" pitchFamily="18" charset="0"/>
                <a:ea typeface="Times New Roman" panose="02020603050405020304" pitchFamily="18" charset="0"/>
              </a:rPr>
              <a:t> </a:t>
            </a:r>
            <a:endParaRPr lang="uk-UA" sz="2000" dirty="0"/>
          </a:p>
        </p:txBody>
      </p:sp>
      <p:pic>
        <p:nvPicPr>
          <p:cNvPr id="4" name="Picture 2">
            <a:extLst>
              <a:ext uri="{FF2B5EF4-FFF2-40B4-BE49-F238E27FC236}">
                <a16:creationId xmlns:a16="http://schemas.microsoft.com/office/drawing/2014/main" id="{95D6DF9A-0F0C-4953-8328-8044CF101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76120" y="2204864"/>
            <a:ext cx="4556077" cy="256659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64;p14">
            <a:extLst>
              <a:ext uri="{FF2B5EF4-FFF2-40B4-BE49-F238E27FC236}">
                <a16:creationId xmlns:a16="http://schemas.microsoft.com/office/drawing/2014/main" id="{E854B92A-50DF-4664-BF76-F6E59E45C1CC}"/>
              </a:ext>
            </a:extLst>
          </p:cNvPr>
          <p:cNvPicPr preferRelativeResize="0"/>
          <p:nvPr/>
        </p:nvPicPr>
        <p:blipFill>
          <a:blip r:embed="rId4">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60811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3D5101B-9958-4830-AB3D-27A7C2DCF1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485900"/>
            <a:ext cx="582033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3600C4-516D-4CAB-8633-6D286376D2D3}"/>
              </a:ext>
            </a:extLst>
          </p:cNvPr>
          <p:cNvSpPr txBox="1"/>
          <p:nvPr/>
        </p:nvSpPr>
        <p:spPr>
          <a:xfrm>
            <a:off x="1574142" y="1939141"/>
            <a:ext cx="4586101" cy="3970318"/>
          </a:xfrm>
          <a:prstGeom prst="rect">
            <a:avLst/>
          </a:prstGeom>
          <a:noFill/>
        </p:spPr>
        <p:txBody>
          <a:bodyPr wrap="square">
            <a:spAutoFit/>
          </a:bodyPr>
          <a:lstStyle/>
          <a:p>
            <a:r>
              <a:rPr lang="ru-RU" dirty="0"/>
              <a:t>І  </a:t>
            </a:r>
            <a:r>
              <a:rPr lang="ru-RU" dirty="0" err="1"/>
              <a:t>Міжнародна</a:t>
            </a:r>
            <a:r>
              <a:rPr lang="ru-RU" dirty="0"/>
              <a:t> </a:t>
            </a:r>
            <a:r>
              <a:rPr lang="ru-RU" b="1" dirty="0" err="1"/>
              <a:t>конференція</a:t>
            </a:r>
            <a:r>
              <a:rPr lang="ru-RU" dirty="0"/>
              <a:t> «</a:t>
            </a:r>
            <a:r>
              <a:rPr lang="ru-RU" b="1" dirty="0"/>
              <a:t>МИ</a:t>
            </a:r>
            <a:r>
              <a:rPr lang="ru-RU" dirty="0"/>
              <a:t> – </a:t>
            </a:r>
            <a:r>
              <a:rPr lang="ru-RU" b="1" dirty="0"/>
              <a:t>ВОНИ</a:t>
            </a:r>
            <a:r>
              <a:rPr lang="ru-RU" dirty="0"/>
              <a:t>: перспектива </a:t>
            </a:r>
            <a:r>
              <a:rPr lang="ru-RU" dirty="0" err="1"/>
              <a:t>колективної</a:t>
            </a:r>
            <a:r>
              <a:rPr lang="ru-RU" dirty="0"/>
              <a:t> </a:t>
            </a:r>
            <a:r>
              <a:rPr lang="ru-RU" dirty="0" err="1"/>
              <a:t>безпеки</a:t>
            </a:r>
            <a:endParaRPr lang="uk-UA" dirty="0"/>
          </a:p>
          <a:p>
            <a:endParaRPr lang="uk-UA" dirty="0"/>
          </a:p>
          <a:p>
            <a:r>
              <a:rPr lang="uk-UA" b="1" dirty="0"/>
              <a:t>Тематичні напрями:   </a:t>
            </a:r>
          </a:p>
          <a:p>
            <a:pPr marL="285750" indent="-285750">
              <a:buFont typeface="Arial" panose="020B0604020202020204" pitchFamily="34" charset="0"/>
              <a:buChar char="•"/>
            </a:pPr>
            <a:r>
              <a:rPr lang="uk-UA" dirty="0"/>
              <a:t>питання онтології безпеки взаємин суспільства і особи в періоди глобальних змін, </a:t>
            </a:r>
          </a:p>
          <a:p>
            <a:pPr marL="285750" indent="-285750">
              <a:buFont typeface="Arial" panose="020B0604020202020204" pitchFamily="34" charset="0"/>
              <a:buChar char="•"/>
            </a:pPr>
            <a:r>
              <a:rPr lang="uk-UA" dirty="0"/>
              <a:t>забезпечення перспектив колективної безпеки України, діяльності психологічних служб в Україні і за кордоном, колективної </a:t>
            </a:r>
            <a:r>
              <a:rPr lang="uk-UA" dirty="0" err="1"/>
              <a:t>психотравми</a:t>
            </a:r>
            <a:r>
              <a:rPr lang="uk-UA" dirty="0"/>
              <a:t> війни як глобальної проблеми, з якою зіштовхуються українці,</a:t>
            </a:r>
          </a:p>
          <a:p>
            <a:pPr marL="285750" indent="-285750">
              <a:buFont typeface="Arial" panose="020B0604020202020204" pitchFamily="34" charset="0"/>
              <a:buChar char="•"/>
            </a:pPr>
            <a:r>
              <a:rPr lang="uk-UA" dirty="0"/>
              <a:t> соціальна  проблематика  </a:t>
            </a:r>
          </a:p>
        </p:txBody>
      </p:sp>
      <p:sp>
        <p:nvSpPr>
          <p:cNvPr id="7" name="Заголовок 1"/>
          <p:cNvSpPr>
            <a:spLocks noGrp="1"/>
          </p:cNvSpPr>
          <p:nvPr>
            <p:ph type="title"/>
          </p:nvPr>
        </p:nvSpPr>
        <p:spPr/>
        <p:txBody>
          <a:bodyPr>
            <a:normAutofit/>
          </a:bodyPr>
          <a:lstStyle/>
          <a:p>
            <a:pPr algn="ctr"/>
            <a:r>
              <a:rPr lang="uk-UA" sz="2400" dirty="0"/>
              <a:t>Міжнародні та всеукраїнські наукові конференції</a:t>
            </a:r>
          </a:p>
        </p:txBody>
      </p:sp>
      <p:pic>
        <p:nvPicPr>
          <p:cNvPr id="8" name="Google Shape;64;p14">
            <a:extLst>
              <a:ext uri="{FF2B5EF4-FFF2-40B4-BE49-F238E27FC236}">
                <a16:creationId xmlns:a16="http://schemas.microsoft.com/office/drawing/2014/main" id="{8F13F179-92E1-43B8-B53E-51C118B57587}"/>
              </a:ext>
            </a:extLst>
          </p:cNvPr>
          <p:cNvPicPr preferRelativeResize="0"/>
          <p:nvPr/>
        </p:nvPicPr>
        <p:blipFill>
          <a:blip r:embed="rId4">
            <a:alphaModFix/>
          </a:blip>
          <a:stretch>
            <a:fillRect/>
          </a:stretch>
        </p:blipFill>
        <p:spPr>
          <a:xfrm>
            <a:off x="0" y="-12251"/>
            <a:ext cx="1394263" cy="6882501"/>
          </a:xfrm>
          <a:prstGeom prst="rect">
            <a:avLst/>
          </a:prstGeom>
          <a:noFill/>
          <a:ln>
            <a:noFill/>
          </a:ln>
        </p:spPr>
      </p:pic>
    </p:spTree>
    <p:extLst>
      <p:ext uri="{BB962C8B-B14F-4D97-AF65-F5344CB8AC3E}">
        <p14:creationId xmlns:p14="http://schemas.microsoft.com/office/powerpoint/2010/main" val="385887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33400"/>
            <a:ext cx="8229600" cy="807368"/>
          </a:xfrm>
        </p:spPr>
        <p:txBody>
          <a:bodyPr>
            <a:normAutofit/>
          </a:bodyPr>
          <a:lstStyle/>
          <a:p>
            <a:pPr algn="ctr"/>
            <a:r>
              <a:rPr lang="uk-UA" sz="2400" dirty="0"/>
              <a:t>Міжнародні та всеукраїнські наукові конференції</a:t>
            </a:r>
          </a:p>
        </p:txBody>
      </p:sp>
      <p:sp>
        <p:nvSpPr>
          <p:cNvPr id="3" name="Місце для вмісту 2"/>
          <p:cNvSpPr>
            <a:spLocks noGrp="1"/>
          </p:cNvSpPr>
          <p:nvPr>
            <p:ph idx="1"/>
          </p:nvPr>
        </p:nvSpPr>
        <p:spPr>
          <a:xfrm>
            <a:off x="1642451" y="1196752"/>
            <a:ext cx="5101622" cy="5479923"/>
          </a:xfrm>
        </p:spPr>
        <p:txBody>
          <a:bodyPr>
            <a:normAutofit fontScale="85000" lnSpcReduction="20000"/>
          </a:bodyPr>
          <a:lstStyle/>
          <a:p>
            <a:pPr marL="274320" indent="0" algn="just">
              <a:buNone/>
            </a:pPr>
            <a:r>
              <a:rPr lang="uk-UA" sz="1800" b="1" dirty="0">
                <a:solidFill>
                  <a:srgbClr val="C00000"/>
                </a:solidFill>
                <a:latin typeface="Times New Roman" panose="02020603050405020304" pitchFamily="18" charset="0"/>
                <a:ea typeface="Times New Roman" panose="02020603050405020304" pitchFamily="18" charset="0"/>
              </a:rPr>
              <a:t> </a:t>
            </a:r>
            <a:endParaRPr lang="uk-UA" sz="1800" dirty="0">
              <a:latin typeface="Times New Roman" panose="02020603050405020304" pitchFamily="18" charset="0"/>
              <a:ea typeface="Times New Roman" panose="02020603050405020304" pitchFamily="18" charset="0"/>
            </a:endParaRPr>
          </a:p>
          <a:p>
            <a:pPr marL="0" indent="0" algn="just">
              <a:lnSpc>
                <a:spcPct val="115000"/>
              </a:lnSpc>
              <a:spcAft>
                <a:spcPts val="1000"/>
              </a:spcAft>
              <a:buNone/>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a:t>.</a:t>
            </a:r>
            <a:r>
              <a:rPr lang="uk-UA" b="1" dirty="0"/>
              <a:t>Всеукраїнська наукова конференція «Професор Іван </a:t>
            </a:r>
            <a:r>
              <a:rPr lang="uk-UA" b="1" dirty="0" err="1"/>
              <a:t>Боберський</a:t>
            </a:r>
            <a:r>
              <a:rPr lang="uk-UA" b="1" dirty="0"/>
              <a:t> – державник, германіст, новатор-лінгвіст спортивної термінології та основоположник українського </a:t>
            </a:r>
            <a:r>
              <a:rPr lang="uk-UA" b="1" dirty="0" err="1"/>
              <a:t>тіловиховання</a:t>
            </a:r>
            <a:r>
              <a:rPr lang="uk-UA" b="1" dirty="0"/>
              <a:t>»  </a:t>
            </a:r>
            <a:r>
              <a:rPr lang="uk-UA" dirty="0"/>
              <a:t>-  кафедра фізичного виховання та спорту. </a:t>
            </a:r>
          </a:p>
          <a:p>
            <a:pPr marL="0" indent="0" algn="just">
              <a:lnSpc>
                <a:spcPct val="115000"/>
              </a:lnSpc>
              <a:spcAft>
                <a:spcPts val="1000"/>
              </a:spcAft>
              <a:buNone/>
            </a:pPr>
            <a:r>
              <a:rPr lang="uk-UA" dirty="0"/>
              <a:t>За програмою конференції відбулись Наукові діалоги у Львівському історичному музеї, де учасники та гості мали можливість ознайомитись з експозицією, яка  присвячена 150-річчю від дня народження Івана </a:t>
            </a:r>
            <a:r>
              <a:rPr lang="uk-UA" dirty="0" err="1"/>
              <a:t>Боберського</a:t>
            </a:r>
            <a:r>
              <a:rPr lang="uk-UA" dirty="0"/>
              <a:t>.  .</a:t>
            </a:r>
            <a:r>
              <a:rPr lang="ru-RU" dirty="0"/>
              <a:t>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4320" indent="0" algn="just">
              <a:spcBef>
                <a:spcPts val="0"/>
              </a:spcBef>
              <a:buNone/>
            </a:pPr>
            <a:endParaRPr lang="uk-UA" sz="1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uk-UA" sz="2000" b="1" dirty="0">
                <a:latin typeface="Times New Roman" panose="02020603050405020304" pitchFamily="18" charset="0"/>
                <a:ea typeface="Times New Roman" panose="02020603050405020304" pitchFamily="18" charset="0"/>
              </a:rPr>
              <a:t> </a:t>
            </a:r>
            <a:endParaRPr lang="uk-UA" sz="2000" dirty="0"/>
          </a:p>
        </p:txBody>
      </p:sp>
      <p:pic>
        <p:nvPicPr>
          <p:cNvPr id="4098" name="Picture 2" descr="MyCollages 14"/>
          <p:cNvPicPr>
            <a:picLocks noChangeAspect="1" noChangeArrowheads="1"/>
          </p:cNvPicPr>
          <p:nvPr/>
        </p:nvPicPr>
        <p:blipFill rotWithShape="1">
          <a:blip r:embed="rId3">
            <a:extLst>
              <a:ext uri="{28A0092B-C50C-407E-A947-70E740481C1C}">
                <a14:useLocalDpi xmlns:a14="http://schemas.microsoft.com/office/drawing/2010/main" val="0"/>
              </a:ext>
            </a:extLst>
          </a:blip>
          <a:srcRect t="51019" r="20475"/>
          <a:stretch/>
        </p:blipFill>
        <p:spPr bwMode="auto">
          <a:xfrm>
            <a:off x="6787291" y="1988840"/>
            <a:ext cx="5302344" cy="327979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64;p14">
            <a:extLst>
              <a:ext uri="{FF2B5EF4-FFF2-40B4-BE49-F238E27FC236}">
                <a16:creationId xmlns:a16="http://schemas.microsoft.com/office/drawing/2014/main" id="{D81396A9-B9DF-423D-BB74-E2F69F2EC89A}"/>
              </a:ext>
            </a:extLst>
          </p:cNvPr>
          <p:cNvPicPr preferRelativeResize="0"/>
          <p:nvPr/>
        </p:nvPicPr>
        <p:blipFill>
          <a:blip r:embed="rId4">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137098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Студентська наукова робота</a:t>
            </a:r>
          </a:p>
        </p:txBody>
      </p:sp>
      <p:sp>
        <p:nvSpPr>
          <p:cNvPr id="3" name="Місце для вмісту 2"/>
          <p:cNvSpPr>
            <a:spLocks noGrp="1"/>
          </p:cNvSpPr>
          <p:nvPr>
            <p:ph idx="1"/>
          </p:nvPr>
        </p:nvSpPr>
        <p:spPr>
          <a:xfrm>
            <a:off x="1631504" y="1412776"/>
            <a:ext cx="9950896" cy="5064224"/>
          </a:xfrm>
        </p:spPr>
        <p:txBody>
          <a:bodyPr>
            <a:normAutofit/>
          </a:bodyPr>
          <a:lstStyle/>
          <a:p>
            <a:pPr marL="0" indent="0">
              <a:buNone/>
            </a:pPr>
            <a:endParaRPr lang="uk-UA" sz="2600" dirty="0"/>
          </a:p>
          <a:p>
            <a:pPr>
              <a:buFont typeface="Wingdings" panose="05000000000000000000" pitchFamily="2" charset="2"/>
              <a:buChar char="q"/>
            </a:pPr>
            <a:r>
              <a:rPr lang="uk-UA" sz="2600" dirty="0"/>
              <a:t> Робота Наукового товариства студентів, аспірантів та молодих вчених.</a:t>
            </a:r>
          </a:p>
          <a:p>
            <a:pPr>
              <a:buFont typeface="Wingdings" panose="05000000000000000000" pitchFamily="2" charset="2"/>
              <a:buChar char="q"/>
            </a:pPr>
            <a:r>
              <a:rPr lang="uk-UA" sz="2600" dirty="0"/>
              <a:t> Студентські наукові конференції, семінари.  </a:t>
            </a:r>
          </a:p>
          <a:p>
            <a:pPr>
              <a:buFont typeface="Wingdings" panose="05000000000000000000" pitchFamily="2" charset="2"/>
              <a:buChar char="q"/>
            </a:pPr>
            <a:r>
              <a:rPr lang="uk-UA" sz="2600" dirty="0"/>
              <a:t> Участь студентів у наукових конкурсах та олімпіадах. </a:t>
            </a:r>
          </a:p>
          <a:p>
            <a:pPr>
              <a:buFont typeface="Wingdings" panose="05000000000000000000" pitchFamily="2" charset="2"/>
              <a:buChar char="q"/>
            </a:pPr>
            <a:r>
              <a:rPr lang="uk-UA" sz="2600" dirty="0"/>
              <a:t> Участь студентів  у міжнародних програмах академічного обміну </a:t>
            </a:r>
          </a:p>
        </p:txBody>
      </p:sp>
      <p:pic>
        <p:nvPicPr>
          <p:cNvPr id="4" name="Google Shape;64;p14">
            <a:extLst>
              <a:ext uri="{FF2B5EF4-FFF2-40B4-BE49-F238E27FC236}">
                <a16:creationId xmlns:a16="http://schemas.microsoft.com/office/drawing/2014/main" id="{F4561FE1-E735-4CAF-8C7E-8D14126DD16B}"/>
              </a:ext>
            </a:extLst>
          </p:cNvPr>
          <p:cNvPicPr preferRelativeResize="0"/>
          <p:nvPr/>
        </p:nvPicPr>
        <p:blipFill>
          <a:blip r:embed="rId2">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388868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A6EC7BA-EE4D-49D2-8903-E4F18D61BABE}"/>
              </a:ext>
            </a:extLst>
          </p:cNvPr>
          <p:cNvSpPr txBox="1">
            <a:spLocks/>
          </p:cNvSpPr>
          <p:nvPr/>
        </p:nvSpPr>
        <p:spPr>
          <a:xfrm>
            <a:off x="1981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uk-UA" sz="2800" b="1" dirty="0"/>
              <a:t> Студентська наукова робота: публікації </a:t>
            </a:r>
          </a:p>
        </p:txBody>
      </p:sp>
      <p:graphicFrame>
        <p:nvGraphicFramePr>
          <p:cNvPr id="5" name="Діаграма 4">
            <a:extLst>
              <a:ext uri="{FF2B5EF4-FFF2-40B4-BE49-F238E27FC236}">
                <a16:creationId xmlns:a16="http://schemas.microsoft.com/office/drawing/2014/main" id="{25243078-A2F4-44B4-8FDA-A4004213E317}"/>
              </a:ext>
            </a:extLst>
          </p:cNvPr>
          <p:cNvGraphicFramePr>
            <a:graphicFrameLocks/>
          </p:cNvGraphicFramePr>
          <p:nvPr>
            <p:extLst>
              <p:ext uri="{D42A27DB-BD31-4B8C-83A1-F6EECF244321}">
                <p14:modId xmlns:p14="http://schemas.microsoft.com/office/powerpoint/2010/main" val="4071386740"/>
              </p:ext>
            </p:extLst>
          </p:nvPr>
        </p:nvGraphicFramePr>
        <p:xfrm>
          <a:off x="1775520" y="1124744"/>
          <a:ext cx="9433048" cy="51998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Google Shape;64;p14">
            <a:extLst>
              <a:ext uri="{FF2B5EF4-FFF2-40B4-BE49-F238E27FC236}">
                <a16:creationId xmlns:a16="http://schemas.microsoft.com/office/drawing/2014/main" id="{F796F1C5-BFCB-4EAC-B983-03496E335F4C}"/>
              </a:ext>
            </a:extLst>
          </p:cNvPr>
          <p:cNvPicPr preferRelativeResize="0"/>
          <p:nvPr/>
        </p:nvPicPr>
        <p:blipFill>
          <a:blip r:embed="rId4">
            <a:alphaModFix/>
          </a:blip>
          <a:stretch>
            <a:fillRect/>
          </a:stretch>
        </p:blipFill>
        <p:spPr>
          <a:xfrm>
            <a:off x="-2408" y="-24501"/>
            <a:ext cx="1394263" cy="6882501"/>
          </a:xfrm>
          <a:prstGeom prst="rect">
            <a:avLst/>
          </a:prstGeom>
          <a:noFill/>
          <a:ln>
            <a:noFill/>
          </a:ln>
        </p:spPr>
      </p:pic>
    </p:spTree>
    <p:extLst>
      <p:ext uri="{BB962C8B-B14F-4D97-AF65-F5344CB8AC3E}">
        <p14:creationId xmlns:p14="http://schemas.microsoft.com/office/powerpoint/2010/main" val="23431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a:t> Студентські наукові конференції</a:t>
            </a:r>
          </a:p>
        </p:txBody>
      </p:sp>
      <p:sp>
        <p:nvSpPr>
          <p:cNvPr id="3" name="Прямоугольник 2"/>
          <p:cNvSpPr/>
          <p:nvPr/>
        </p:nvSpPr>
        <p:spPr>
          <a:xfrm>
            <a:off x="2068980" y="2895183"/>
            <a:ext cx="3312368" cy="923330"/>
          </a:xfrm>
          <a:prstGeom prst="rect">
            <a:avLst/>
          </a:prstGeom>
        </p:spPr>
        <p:txBody>
          <a:bodyPr wrap="square">
            <a:spAutoFit/>
          </a:bodyPr>
          <a:lstStyle/>
          <a:p>
            <a:r>
              <a:rPr lang="uk-UA" b="1" dirty="0"/>
              <a:t> </a:t>
            </a:r>
            <a:endParaRPr lang="uk-UA" dirty="0"/>
          </a:p>
          <a:p>
            <a:endParaRPr lang="uk-UA" dirty="0"/>
          </a:p>
          <a:p>
            <a:r>
              <a:rPr lang="en-US" b="1" dirty="0"/>
              <a:t> </a:t>
            </a:r>
            <a:endParaRPr lang="uk-UA" dirty="0"/>
          </a:p>
        </p:txBody>
      </p:sp>
      <p:sp>
        <p:nvSpPr>
          <p:cNvPr id="7" name="TextBox 6">
            <a:extLst>
              <a:ext uri="{FF2B5EF4-FFF2-40B4-BE49-F238E27FC236}">
                <a16:creationId xmlns:a16="http://schemas.microsoft.com/office/drawing/2014/main" id="{BAEB00A2-E507-456B-9E36-71286486BF39}"/>
              </a:ext>
            </a:extLst>
          </p:cNvPr>
          <p:cNvSpPr txBox="1"/>
          <p:nvPr/>
        </p:nvSpPr>
        <p:spPr>
          <a:xfrm>
            <a:off x="1487488" y="1196752"/>
            <a:ext cx="10369152" cy="5363328"/>
          </a:xfrm>
          <a:prstGeom prst="rect">
            <a:avLst/>
          </a:prstGeom>
          <a:noFill/>
        </p:spPr>
        <p:txBody>
          <a:bodyPr wrap="square">
            <a:spAutoFit/>
          </a:bodyPr>
          <a:lstStyle/>
          <a:p>
            <a:pPr algn="just">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1.  ХХ Всеукраїнська студентська наукова конференція</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“АКТУАЛЬНІ ПРОБЛЕМИ ОСВІТИ В УКРАЇНІ” (23 листопада 2022 р., ЛНУ імені Івана Франка, кафедра загальної педагогіки та педагогіки вищої школи).</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Кількість учасників – 73.</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ХХІ Всеукраїнська студентська наукова конференція</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“АКТУАЛЬНІ ПРОБЛЕМИ ОСВІТИ В УКРАЇНІ” (10 травня 2023 р., ЛНУ імені Івана Франка, кафедра загальної педагогіки та педагогіки вищої школи). Кількість учасників  – 65.</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1800" dirty="0">
                <a:effectLst/>
                <a:latin typeface="Times New Roman" panose="02020603050405020304" pitchFamily="18" charset="0"/>
                <a:ea typeface="Calibri" panose="020F0502020204030204" pitchFamily="34" charset="0"/>
                <a:cs typeface="Calibri" panose="020F0502020204030204" pitchFamily="34" charset="0"/>
              </a:rPr>
              <a:t>3. </a:t>
            </a:r>
            <a:r>
              <a:rPr lang="en-US" sz="1800" b="1" dirty="0">
                <a:effectLst/>
                <a:latin typeface="Times New Roman" panose="02020603050405020304" pitchFamily="18" charset="0"/>
                <a:ea typeface="Calibri" panose="020F0502020204030204" pitchFamily="34" charset="0"/>
                <a:cs typeface="Calibri" panose="020F0502020204030204" pitchFamily="34" charset="0"/>
              </a:rPr>
              <a:t>V</a:t>
            </a:r>
            <a:r>
              <a:rPr lang="uk-UA" sz="1800" b="1" dirty="0">
                <a:effectLst/>
                <a:latin typeface="Times New Roman" panose="02020603050405020304" pitchFamily="18" charset="0"/>
                <a:ea typeface="Calibri" panose="020F0502020204030204" pitchFamily="34" charset="0"/>
                <a:cs typeface="Calibri" panose="020F0502020204030204" pitchFamily="34" charset="0"/>
              </a:rPr>
              <a:t>ІІІ-а Всеукраїнська студентська наукова конференція</a:t>
            </a:r>
            <a:r>
              <a:rPr lang="uk-UA" sz="1800" dirty="0">
                <a:effectLst/>
                <a:latin typeface="Times New Roman" panose="02020603050405020304" pitchFamily="18" charset="0"/>
                <a:ea typeface="Calibri" panose="020F0502020204030204" pitchFamily="34" charset="0"/>
                <a:cs typeface="Calibri" panose="020F0502020204030204" pitchFamily="34" charset="0"/>
              </a:rPr>
              <a:t> «Сучасні погляди та актуальні проблеми педагогічної освіти» (23 березня 2023р), кафедра початкової та дошкільної освіти. </a:t>
            </a:r>
            <a:r>
              <a:rPr lang="ru-RU" sz="1800" dirty="0">
                <a:effectLst/>
                <a:latin typeface="Times New Roman" panose="02020603050405020304" pitchFamily="18" charset="0"/>
                <a:ea typeface="Calibri" panose="020F0502020204030204" pitchFamily="34" charset="0"/>
                <a:cs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cs typeface="Calibri" panose="020F0502020204030204" pitchFamily="34" charset="0"/>
              </a:rPr>
              <a:t>Кількість</a:t>
            </a:r>
            <a:r>
              <a:rPr lang="ru-RU" sz="1800" dirty="0">
                <a:effectLst/>
                <a:latin typeface="Times New Roman" panose="02020603050405020304" pitchFamily="18" charset="0"/>
                <a:ea typeface="Calibri" panose="020F0502020204030204" pitchFamily="34" charset="0"/>
                <a:cs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cs typeface="Calibri" panose="020F0502020204030204" pitchFamily="34" charset="0"/>
              </a:rPr>
              <a:t>учасників</a:t>
            </a:r>
            <a:r>
              <a:rPr lang="ru-RU" dirty="0">
                <a:latin typeface="Times New Roman" panose="02020603050405020304" pitchFamily="18" charset="0"/>
                <a:ea typeface="Calibri" panose="020F0502020204030204" pitchFamily="34" charset="0"/>
                <a:cs typeface="Calibri" panose="020F0502020204030204" pitchFamily="34" charset="0"/>
              </a:rPr>
              <a:t> - </a:t>
            </a:r>
            <a:r>
              <a:rPr lang="ru-RU" sz="1800" dirty="0">
                <a:effectLst/>
                <a:latin typeface="Times New Roman" panose="02020603050405020304" pitchFamily="18" charset="0"/>
                <a:ea typeface="Calibri" panose="020F0502020204030204" pitchFamily="34" charset="0"/>
                <a:cs typeface="Calibri" panose="020F0502020204030204" pitchFamily="34" charset="0"/>
              </a:rPr>
              <a:t> 147 </a:t>
            </a:r>
            <a:r>
              <a:rPr lang="uk-UA" sz="1800" dirty="0">
                <a:effectLst/>
                <a:latin typeface="Times New Roman" panose="02020603050405020304" pitchFamily="18" charset="0"/>
                <a:ea typeface="Calibri" panose="020F0502020204030204" pitchFamily="34" charset="0"/>
                <a:cs typeface="Calibri" panose="020F0502020204030204" pitchFamily="34" charset="0"/>
              </a:rPr>
              <a:t>.</a:t>
            </a:r>
            <a:r>
              <a:rPr lang="ru-RU" sz="1800" dirty="0">
                <a:effectLst/>
                <a:latin typeface="Times New Roman" panose="02020603050405020304" pitchFamily="18" charset="0"/>
                <a:ea typeface="Calibri" panose="020F0502020204030204" pitchFamily="34" charset="0"/>
                <a:cs typeface="Calibri" panose="020F0502020204030204" pitchFamily="34" charset="0"/>
              </a:rPr>
              <a:t> </a:t>
            </a:r>
            <a:r>
              <a:rPr lang="uk-UA" sz="1800" dirty="0">
                <a:effectLst/>
                <a:latin typeface="Times New Roman" panose="02020603050405020304" pitchFamily="18" charset="0"/>
                <a:ea typeface="Calibri" panose="020F0502020204030204" pitchFamily="34" charset="0"/>
                <a:cs typeface="Calibri" panose="020F0502020204030204" pitchFamily="34" charset="0"/>
              </a:rPr>
              <a:t> </a:t>
            </a:r>
            <a:endParaRPr lang="uk-UA"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uk-UA" sz="1800" dirty="0">
                <a:effectLst/>
                <a:latin typeface="Times New Roman" panose="02020603050405020304" pitchFamily="18" charset="0"/>
                <a:ea typeface="Calibri" panose="020F0502020204030204" pitchFamily="34" charset="0"/>
                <a:cs typeface="Calibri" panose="020F0502020204030204" pitchFamily="34" charset="0"/>
              </a:rPr>
              <a:t>4. </a:t>
            </a:r>
            <a:r>
              <a:rPr lang="uk-UA" sz="1800" b="1" dirty="0">
                <a:effectLst/>
                <a:latin typeface="Times New Roman" panose="02020603050405020304" pitchFamily="18" charset="0"/>
                <a:ea typeface="Calibri" panose="020F0502020204030204" pitchFamily="34" charset="0"/>
                <a:cs typeface="Calibri" panose="020F0502020204030204" pitchFamily="34" charset="0"/>
              </a:rPr>
              <a:t>Третя (III) Всеукраїнська науково-практична конференція студентів, аспірантів та молодих учених</a:t>
            </a:r>
            <a:r>
              <a:rPr lang="uk-UA" sz="1800" dirty="0">
                <a:effectLst/>
                <a:latin typeface="Times New Roman" panose="02020603050405020304" pitchFamily="18" charset="0"/>
                <a:ea typeface="Calibri" panose="020F0502020204030204" pitchFamily="34" charset="0"/>
                <a:cs typeface="Calibri" panose="020F0502020204030204" pitchFamily="34" charset="0"/>
              </a:rPr>
              <a:t> «Педагогічна освіта у світлі реформ та викликів» (13-14 квітня 2023 року). У конференції взяли участь 80 осіб.  </a:t>
            </a:r>
            <a:endParaRPr lang="uk-UA"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ХІ</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Всеукраїнська. науково-практична конференція студентів, магістрантів, аспірантів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«Проблеми формування здорового способу життя молоді» (кафедра фізичного виховання та спорту)</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 конференції взяли участь 70 осіб. Серед них 20 учасників з інших ЗВО.</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Google Shape;64;p14">
            <a:extLst>
              <a:ext uri="{FF2B5EF4-FFF2-40B4-BE49-F238E27FC236}">
                <a16:creationId xmlns:a16="http://schemas.microsoft.com/office/drawing/2014/main" id="{2045AAFB-C05E-427C-A9C7-8BF483C0E4F8}"/>
              </a:ext>
            </a:extLst>
          </p:cNvPr>
          <p:cNvPicPr preferRelativeResize="0"/>
          <p:nvPr/>
        </p:nvPicPr>
        <p:blipFill>
          <a:blip r:embed="rId3">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390237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9962" y="404664"/>
            <a:ext cx="10162438" cy="1119336"/>
          </a:xfrm>
        </p:spPr>
        <p:txBody>
          <a:bodyPr>
            <a:normAutofit/>
          </a:bodyPr>
          <a:lstStyle/>
          <a:p>
            <a:pPr algn="ctr"/>
            <a:r>
              <a:rPr lang="uk-UA" sz="1800" dirty="0"/>
              <a:t>Студенти ФПО – переможці   Першого етапу  Всеукраїнського конкурсу  студентських наукових робіт  -   24  </a:t>
            </a:r>
          </a:p>
        </p:txBody>
      </p:sp>
      <p:sp>
        <p:nvSpPr>
          <p:cNvPr id="7" name="TextBox 6">
            <a:extLst>
              <a:ext uri="{FF2B5EF4-FFF2-40B4-BE49-F238E27FC236}">
                <a16:creationId xmlns:a16="http://schemas.microsoft.com/office/drawing/2014/main" id="{1574E865-0F7F-44A7-B551-A7AE123F526A}"/>
              </a:ext>
            </a:extLst>
          </p:cNvPr>
          <p:cNvSpPr txBox="1"/>
          <p:nvPr/>
        </p:nvSpPr>
        <p:spPr>
          <a:xfrm>
            <a:off x="1631504" y="1340768"/>
            <a:ext cx="9950896" cy="4698594"/>
          </a:xfrm>
          <a:prstGeom prst="rect">
            <a:avLst/>
          </a:prstGeom>
          <a:noFill/>
        </p:spPr>
        <p:txBody>
          <a:bodyPr wrap="square">
            <a:spAutoFit/>
          </a:bodyPr>
          <a:lstStyle/>
          <a:p>
            <a:pPr indent="228600" algn="just" fontAlgn="base">
              <a:lnSpc>
                <a:spcPct val="115000"/>
              </a:lnSpc>
              <a:spcAft>
                <a:spcPts val="1000"/>
              </a:spcAft>
            </a:pPr>
            <a:r>
              <a:rPr lang="uk-UA" sz="1500" b="1" kern="100" dirty="0">
                <a:solidFill>
                  <a:srgbClr val="0070C0"/>
                </a:solidFill>
                <a:effectLst/>
                <a:latin typeface="Times New Roman" panose="02020603050405020304" pitchFamily="18" charset="0"/>
                <a:ea typeface="NSimSun" panose="02010609030101010101" pitchFamily="49" charset="-122"/>
                <a:cs typeface="Arial" panose="020B0604020202020204" pitchFamily="34" charset="0"/>
              </a:rPr>
              <a:t>Освітні, педагогічні науки” (3)  </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Лиско Анна-Марія Володимирівна (ФПОМ-</a:t>
            </a:r>
            <a:r>
              <a:rPr lang="uk-UA" sz="1500" kern="100" dirty="0" err="1">
                <a:effectLst/>
                <a:latin typeface="Times New Roman" panose="02020603050405020304" pitchFamily="18" charset="0"/>
                <a:ea typeface="NSimSun" panose="02010609030101010101" pitchFamily="49" charset="-122"/>
                <a:cs typeface="Arial" panose="020B0604020202020204" pitchFamily="34" charset="0"/>
              </a:rPr>
              <a:t>Пз</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 -</a:t>
            </a:r>
            <a:r>
              <a:rPr lang="uk-UA" sz="1500" kern="100" dirty="0">
                <a:effectLst/>
                <a:latin typeface="Liberation Serif"/>
                <a:ea typeface="NSimSun" panose="02010609030101010101" pitchFamily="49" charset="-122"/>
                <a:cs typeface="Arial" panose="020B0604020202020204" pitchFamily="34" charset="0"/>
              </a:rPr>
              <a:t> </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Диплом І ступеня, </a:t>
            </a:r>
            <a:r>
              <a:rPr lang="uk-UA" sz="1500" kern="100" dirty="0" err="1">
                <a:effectLst/>
                <a:latin typeface="Times New Roman" panose="02020603050405020304" pitchFamily="18" charset="0"/>
                <a:ea typeface="NSimSun" panose="02010609030101010101" pitchFamily="49" charset="-122"/>
                <a:cs typeface="Arial" panose="020B0604020202020204" pitchFamily="34" charset="0"/>
              </a:rPr>
              <a:t>Лагуняк</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 Іванна</a:t>
            </a:r>
            <a:r>
              <a:rPr lang="uk-UA" sz="1500" kern="100" dirty="0">
                <a:effectLst/>
                <a:latin typeface="Liberation Serif"/>
                <a:ea typeface="NSimSun" panose="02010609030101010101" pitchFamily="49" charset="-122"/>
                <a:cs typeface="Arial" panose="020B0604020202020204" pitchFamily="34" charset="0"/>
              </a:rPr>
              <a:t> </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Іванівна, група ФПОм-11с  - Диплом II ступеня, </a:t>
            </a:r>
            <a:r>
              <a:rPr lang="uk-UA" sz="1500" kern="100" dirty="0" err="1">
                <a:effectLst/>
                <a:latin typeface="Times New Roman" panose="02020603050405020304" pitchFamily="18" charset="0"/>
                <a:ea typeface="NSimSun" panose="02010609030101010101" pitchFamily="49" charset="-122"/>
                <a:cs typeface="Arial" panose="020B0604020202020204" pitchFamily="34" charset="0"/>
              </a:rPr>
              <a:t>Бургер</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 Марія</a:t>
            </a:r>
            <a:r>
              <a:rPr lang="uk-UA" sz="1500" kern="100" dirty="0">
                <a:effectLst/>
                <a:latin typeface="Liberation Serif"/>
                <a:ea typeface="NSimSun" panose="02010609030101010101" pitchFamily="49" charset="-122"/>
                <a:cs typeface="Arial" panose="020B0604020202020204" pitchFamily="34" charset="0"/>
              </a:rPr>
              <a:t> </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Романівна, група ФПОм-11с</a:t>
            </a:r>
            <a:r>
              <a:rPr lang="uk-UA" sz="1500" kern="100" dirty="0">
                <a:effectLst/>
                <a:latin typeface="Liberation Serif"/>
                <a:ea typeface="NSimSun" panose="02010609030101010101" pitchFamily="49" charset="-122"/>
                <a:cs typeface="Arial" panose="020B0604020202020204" pitchFamily="34" charset="0"/>
              </a:rPr>
              <a:t> </a:t>
            </a:r>
            <a:r>
              <a:rPr lang="uk-UA" sz="1500" kern="100" dirty="0">
                <a:effectLst/>
                <a:latin typeface="Times New Roman" panose="02020603050405020304" pitchFamily="18" charset="0"/>
                <a:ea typeface="NSimSun" panose="02010609030101010101" pitchFamily="49" charset="-122"/>
                <a:cs typeface="Arial" panose="020B0604020202020204" pitchFamily="34" charset="0"/>
              </a:rPr>
              <a:t>-</a:t>
            </a:r>
            <a:r>
              <a:rPr lang="uk-UA" sz="1500" kern="100" dirty="0">
                <a:effectLst/>
                <a:latin typeface="Liberation Serif"/>
                <a:ea typeface="NSimSun" panose="02010609030101010101" pitchFamily="49" charset="-122"/>
                <a:cs typeface="Arial" panose="020B0604020202020204" pitchFamily="34" charset="0"/>
              </a:rPr>
              <a:t>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fontAlgn="base">
              <a:lnSpc>
                <a:spcPct val="115000"/>
              </a:lnSpc>
              <a:spcAft>
                <a:spcPts val="1000"/>
              </a:spcAft>
              <a:tabLst>
                <a:tab pos="518160" algn="l"/>
              </a:tabLst>
            </a:pPr>
            <a:r>
              <a:rPr lang="uk-UA" sz="1500" b="1"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 “Дошкільна освіта”</a:t>
            </a:r>
            <a:r>
              <a:rPr lang="uk-UA" sz="1500" b="1" kern="100" dirty="0">
                <a:solidFill>
                  <a:srgbClr val="0070C0"/>
                </a:solidFill>
                <a:latin typeface="Times New Roman" panose="02020603050405020304" pitchFamily="18" charset="0"/>
                <a:ea typeface="NSimSun" panose="02010609030101010101" pitchFamily="49" charset="-122"/>
                <a:cs typeface="Times New Roman" panose="02020603050405020304" pitchFamily="18" charset="0"/>
              </a:rPr>
              <a:t> (5)</a:t>
            </a:r>
            <a:r>
              <a:rPr lang="uk-UA" sz="1500"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 </a:t>
            </a:r>
            <a:r>
              <a:rPr lang="uk-UA" sz="1500" kern="100" dirty="0" err="1">
                <a:effectLst/>
                <a:latin typeface="Times New Roman" panose="02020603050405020304" pitchFamily="18" charset="0"/>
                <a:ea typeface="NSimSun" panose="02010609030101010101" pitchFamily="49" charset="-122"/>
                <a:cs typeface="Times New Roman" panose="02020603050405020304" pitchFamily="18" charset="0"/>
              </a:rPr>
              <a:t>Чупило</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Марія Орестівна (ФПД-21с) - Диплом </a:t>
            </a:r>
            <a:r>
              <a:rPr lang="en-US" sz="1500" kern="100" dirty="0">
                <a:effectLst/>
                <a:latin typeface="Times New Roman" panose="02020603050405020304" pitchFamily="18" charset="0"/>
                <a:ea typeface="NSimSun" panose="02010609030101010101" pitchFamily="49" charset="-122"/>
                <a:cs typeface="Times New Roman" panose="02020603050405020304" pitchFamily="18" charset="0"/>
              </a:rPr>
              <a:t>I</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ступеня, </a:t>
            </a:r>
            <a:r>
              <a:rPr lang="uk-UA" sz="1500" kern="100" dirty="0">
                <a:effectLst/>
                <a:latin typeface="Liberation Serif"/>
                <a:ea typeface="NSimSun" panose="02010609030101010101" pitchFamily="49" charset="-122"/>
                <a:cs typeface="Arial" panose="020B0604020202020204" pitchFamily="34" charset="0"/>
              </a:rPr>
              <a:t>Вантух Софія Юріївна (ФПШ-22с)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Фульмес</a:t>
            </a:r>
            <a:r>
              <a:rPr lang="uk-UA" sz="1500" kern="100" dirty="0">
                <a:effectLst/>
                <a:latin typeface="Liberation Serif"/>
                <a:ea typeface="NSimSun" panose="02010609030101010101" pitchFamily="49" charset="-122"/>
                <a:cs typeface="Arial" panose="020B0604020202020204" pitchFamily="34" charset="0"/>
              </a:rPr>
              <a:t> Ірина Миколаївна (ФПД-32с)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Калагурка</a:t>
            </a:r>
            <a:r>
              <a:rPr lang="uk-UA" sz="1500" kern="100" dirty="0">
                <a:effectLst/>
                <a:latin typeface="Liberation Serif"/>
                <a:ea typeface="NSimSun" panose="02010609030101010101" pitchFamily="49" charset="-122"/>
                <a:cs typeface="Arial" panose="020B0604020202020204" pitchFamily="34" charset="0"/>
              </a:rPr>
              <a:t> Надія Степанівна (ФПД-41с)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Ходновська</a:t>
            </a:r>
            <a:r>
              <a:rPr lang="uk-UA" sz="1500" kern="100" dirty="0">
                <a:effectLst/>
                <a:latin typeface="Liberation Serif"/>
                <a:ea typeface="NSimSun" panose="02010609030101010101" pitchFamily="49" charset="-122"/>
                <a:cs typeface="Arial" panose="020B0604020202020204" pitchFamily="34" charset="0"/>
              </a:rPr>
              <a:t> Анастасія Михайлівна (ФПД-4ІС)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uk-UA" sz="1500" kern="100" dirty="0">
                <a:solidFill>
                  <a:srgbClr val="0070C0"/>
                </a:solidFill>
                <a:effectLst/>
                <a:latin typeface="Liberation Serif"/>
                <a:ea typeface="NSimSun" panose="02010609030101010101" pitchFamily="49" charset="-122"/>
                <a:cs typeface="Arial" panose="020B0604020202020204" pitchFamily="34" charset="0"/>
              </a:rPr>
              <a:t>       </a:t>
            </a:r>
            <a:r>
              <a:rPr lang="uk-UA" sz="1500" b="1"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“Соціальна робота” (3): </a:t>
            </a:r>
            <a:r>
              <a:rPr lang="uk-UA" sz="1500" kern="100" dirty="0" err="1">
                <a:effectLst/>
                <a:latin typeface="Times New Roman" panose="02020603050405020304" pitchFamily="18" charset="0"/>
                <a:ea typeface="NSimSun" panose="02010609030101010101" pitchFamily="49" charset="-122"/>
                <a:cs typeface="Times New Roman" panose="02020603050405020304" pitchFamily="18" charset="0"/>
              </a:rPr>
              <a:t>Репецька</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Діана Володимирівна (ФПС-41с) - Диплом </a:t>
            </a:r>
            <a:r>
              <a:rPr lang="en-US" sz="1500" kern="100" dirty="0">
                <a:effectLst/>
                <a:latin typeface="Times New Roman" panose="02020603050405020304" pitchFamily="18" charset="0"/>
                <a:ea typeface="NSimSun" panose="02010609030101010101" pitchFamily="49" charset="-122"/>
                <a:cs typeface="Times New Roman" panose="02020603050405020304" pitchFamily="18" charset="0"/>
              </a:rPr>
              <a:t>I</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ступеня, </a:t>
            </a:r>
            <a:r>
              <a:rPr lang="uk-UA" sz="1500" kern="100" dirty="0" err="1">
                <a:effectLst/>
                <a:latin typeface="Liberation Serif"/>
                <a:ea typeface="NSimSun" panose="02010609030101010101" pitchFamily="49" charset="-122"/>
                <a:cs typeface="Arial" panose="020B0604020202020204" pitchFamily="34" charset="0"/>
              </a:rPr>
              <a:t>Шпагіна</a:t>
            </a:r>
            <a:r>
              <a:rPr lang="uk-UA" sz="1500" kern="100" dirty="0">
                <a:effectLst/>
                <a:latin typeface="Liberation Serif"/>
                <a:ea typeface="NSimSun" panose="02010609030101010101" pitchFamily="49" charset="-122"/>
                <a:cs typeface="Arial" panose="020B0604020202020204" pitchFamily="34" charset="0"/>
              </a:rPr>
              <a:t> Анастасія Дмитрівна (ФПСМ-</a:t>
            </a:r>
            <a:r>
              <a:rPr lang="uk-UA" sz="1500" kern="100" dirty="0" err="1">
                <a:effectLst/>
                <a:latin typeface="Liberation Serif"/>
                <a:ea typeface="NSimSun" panose="02010609030101010101" pitchFamily="49" charset="-122"/>
                <a:cs typeface="Arial" panose="020B0604020202020204" pitchFamily="34" charset="0"/>
              </a:rPr>
              <a:t>Пс</a:t>
            </a:r>
            <a:r>
              <a:rPr lang="uk-UA" sz="1500" kern="100" dirty="0">
                <a:effectLst/>
                <a:latin typeface="Liberation Serif"/>
                <a:ea typeface="NSimSun" panose="02010609030101010101" pitchFamily="49" charset="-122"/>
                <a:cs typeface="Arial" panose="020B0604020202020204" pitchFamily="34" charset="0"/>
              </a:rPr>
              <a:t>)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Пойдин</a:t>
            </a:r>
            <a:r>
              <a:rPr lang="uk-UA" sz="1500" kern="100" dirty="0">
                <a:effectLst/>
                <a:latin typeface="Liberation Serif"/>
                <a:ea typeface="NSimSun" panose="02010609030101010101" pitchFamily="49" charset="-122"/>
                <a:cs typeface="Arial" panose="020B0604020202020204" pitchFamily="34" charset="0"/>
              </a:rPr>
              <a:t> Катерина Михайлівна (ФПСМ-</a:t>
            </a:r>
            <a:r>
              <a:rPr lang="uk-UA" sz="1500" kern="100" dirty="0" err="1">
                <a:effectLst/>
                <a:latin typeface="Liberation Serif"/>
                <a:ea typeface="NSimSun" panose="02010609030101010101" pitchFamily="49" charset="-122"/>
                <a:cs typeface="Arial" panose="020B0604020202020204" pitchFamily="34" charset="0"/>
              </a:rPr>
              <a:t>Пз</a:t>
            </a:r>
            <a:r>
              <a:rPr lang="uk-UA" sz="1500" kern="100" dirty="0">
                <a:effectLst/>
                <a:latin typeface="Liberation Serif"/>
                <a:ea typeface="NSimSun" panose="02010609030101010101" pitchFamily="49" charset="-122"/>
                <a:cs typeface="Arial" panose="020B0604020202020204" pitchFamily="34" charset="0"/>
              </a:rPr>
              <a:t>)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uk-UA" sz="1500" b="1"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        “Спеціальна освіта (за нозологіями)” (5): </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Шевчук Каріна Миколаївна (ФПЛ-32с) - Диплом </a:t>
            </a:r>
            <a:r>
              <a:rPr lang="en-US" sz="1500" kern="100" dirty="0">
                <a:effectLst/>
                <a:latin typeface="Times New Roman" panose="02020603050405020304" pitchFamily="18" charset="0"/>
                <a:ea typeface="NSimSun" panose="02010609030101010101" pitchFamily="49" charset="-122"/>
                <a:cs typeface="Times New Roman" panose="02020603050405020304" pitchFamily="18" charset="0"/>
              </a:rPr>
              <a:t>I</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ступеня, </a:t>
            </a:r>
            <a:r>
              <a:rPr lang="uk-UA" sz="1500" kern="100" dirty="0">
                <a:effectLst/>
                <a:latin typeface="Liberation Serif"/>
                <a:ea typeface="NSimSun" panose="02010609030101010101" pitchFamily="49" charset="-122"/>
                <a:cs typeface="Arial" panose="020B0604020202020204" pitchFamily="34" charset="0"/>
              </a:rPr>
              <a:t>Федорович Юлія Ігорівна (ФПЛ-42с)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Дацко</a:t>
            </a:r>
            <a:r>
              <a:rPr lang="uk-UA" sz="1500" kern="100" dirty="0">
                <a:effectLst/>
                <a:latin typeface="Liberation Serif"/>
                <a:ea typeface="NSimSun" panose="02010609030101010101" pitchFamily="49" charset="-122"/>
                <a:cs typeface="Arial" panose="020B0604020202020204" pitchFamily="34" charset="0"/>
              </a:rPr>
              <a:t> Олеся Ігорівна (ФПЛ-42с)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 Сметана Ганна Миколаївна (ФПД-21с)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Винярська</a:t>
            </a:r>
            <a:r>
              <a:rPr lang="uk-UA" sz="1500" kern="100" dirty="0">
                <a:effectLst/>
                <a:latin typeface="Liberation Serif"/>
                <a:ea typeface="NSimSun" panose="02010609030101010101" pitchFamily="49" charset="-122"/>
                <a:cs typeface="Arial" panose="020B0604020202020204" pitchFamily="34" charset="0"/>
              </a:rPr>
              <a:t> Мар‘яна Русланівна (ФПД-21с)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a:t>
            </a:r>
            <a:r>
              <a:rPr lang="uk-UA" sz="1500" b="1"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“Початкова освіта” (5): </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Оприск Олена Андріївна (ФПШ-42с) - Диплом </a:t>
            </a:r>
            <a:r>
              <a:rPr lang="en-US" sz="1500" kern="100" dirty="0">
                <a:effectLst/>
                <a:latin typeface="Times New Roman" panose="02020603050405020304" pitchFamily="18" charset="0"/>
                <a:ea typeface="NSimSun" panose="02010609030101010101" pitchFamily="49" charset="-122"/>
                <a:cs typeface="Times New Roman" panose="02020603050405020304" pitchFamily="18" charset="0"/>
              </a:rPr>
              <a:t>I</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ступеня, </a:t>
            </a:r>
            <a:r>
              <a:rPr lang="uk-UA" sz="1500" kern="100" dirty="0">
                <a:effectLst/>
                <a:latin typeface="Liberation Serif"/>
                <a:ea typeface="NSimSun" panose="02010609030101010101" pitchFamily="49" charset="-122"/>
                <a:cs typeface="Arial" panose="020B0604020202020204" pitchFamily="34" charset="0"/>
              </a:rPr>
              <a:t>Романів Інна Богданівна (ФПІТТМ-11с)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Голуб Руслана Ігорівна (ФПШМ-11с)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Каралаш</a:t>
            </a:r>
            <a:r>
              <a:rPr lang="uk-UA" sz="1500" kern="100" dirty="0">
                <a:effectLst/>
                <a:latin typeface="Liberation Serif"/>
                <a:ea typeface="NSimSun" panose="02010609030101010101" pitchFamily="49" charset="-122"/>
                <a:cs typeface="Arial" panose="020B0604020202020204" pitchFamily="34" charset="0"/>
              </a:rPr>
              <a:t> Наталія Романівна (ФПШ-31 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 </a:t>
            </a:r>
            <a:r>
              <a:rPr lang="uk-UA" sz="1500" kern="100" dirty="0" err="1">
                <a:effectLst/>
                <a:latin typeface="Liberation Serif"/>
                <a:ea typeface="NSimSun" panose="02010609030101010101" pitchFamily="49" charset="-122"/>
                <a:cs typeface="Arial" panose="020B0604020202020204" pitchFamily="34" charset="0"/>
              </a:rPr>
              <a:t>Червінська</a:t>
            </a:r>
            <a:r>
              <a:rPr lang="uk-UA" sz="1500" kern="100" dirty="0">
                <a:effectLst/>
                <a:latin typeface="Liberation Serif"/>
                <a:ea typeface="NSimSun" panose="02010609030101010101" pitchFamily="49" charset="-122"/>
                <a:cs typeface="Arial" panose="020B0604020202020204" pitchFamily="34" charset="0"/>
              </a:rPr>
              <a:t> </a:t>
            </a:r>
            <a:r>
              <a:rPr lang="uk-UA" sz="1500" kern="100" dirty="0" err="1">
                <a:effectLst/>
                <a:latin typeface="Liberation Serif"/>
                <a:ea typeface="NSimSun" panose="02010609030101010101" pitchFamily="49" charset="-122"/>
                <a:cs typeface="Arial" panose="020B0604020202020204" pitchFamily="34" charset="0"/>
              </a:rPr>
              <a:t>Роксоляна</a:t>
            </a:r>
            <a:r>
              <a:rPr lang="uk-UA" sz="1500" kern="100" dirty="0">
                <a:effectLst/>
                <a:latin typeface="Liberation Serif"/>
                <a:ea typeface="NSimSun" panose="02010609030101010101" pitchFamily="49" charset="-122"/>
                <a:cs typeface="Arial" panose="020B0604020202020204" pitchFamily="34" charset="0"/>
              </a:rPr>
              <a:t> Ігорівна (ФПШ-32с)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1000"/>
              </a:spcAft>
            </a:pPr>
            <a:r>
              <a:rPr lang="uk-UA" sz="1500" b="1" kern="100" dirty="0">
                <a:effectLst/>
                <a:latin typeface="Times New Roman" panose="02020603050405020304" pitchFamily="18" charset="0"/>
                <a:ea typeface="NSimSun" panose="02010609030101010101" pitchFamily="49" charset="-122"/>
                <a:cs typeface="Times New Roman" panose="02020603050405020304" pitchFamily="18" charset="0"/>
              </a:rPr>
              <a:t>“</a:t>
            </a:r>
            <a:r>
              <a:rPr lang="uk-UA" sz="1500" b="1" kern="100" dirty="0">
                <a:solidFill>
                  <a:srgbClr val="0070C0"/>
                </a:solidFill>
                <a:effectLst/>
                <a:latin typeface="Times New Roman" panose="02020603050405020304" pitchFamily="18" charset="0"/>
                <a:ea typeface="NSimSun" panose="02010609030101010101" pitchFamily="49" charset="-122"/>
                <a:cs typeface="Times New Roman" panose="02020603050405020304" pitchFamily="18" charset="0"/>
              </a:rPr>
              <a:t>Актуальні проблеми інклюзивної освіти”(3): </a:t>
            </a:r>
            <a:r>
              <a:rPr lang="uk-UA" sz="1500" kern="100" dirty="0" err="1">
                <a:effectLst/>
                <a:latin typeface="Liberation Serif"/>
                <a:ea typeface="NSimSun" panose="02010609030101010101" pitchFamily="49" charset="-122"/>
                <a:cs typeface="Arial" panose="020B0604020202020204" pitchFamily="34" charset="0"/>
              </a:rPr>
              <a:t>Пахвій</a:t>
            </a:r>
            <a:r>
              <a:rPr lang="uk-UA" sz="1500" kern="100" dirty="0">
                <a:effectLst/>
                <a:latin typeface="Liberation Serif"/>
                <a:ea typeface="NSimSun" panose="02010609030101010101" pitchFamily="49" charset="-122"/>
                <a:cs typeface="Arial" panose="020B0604020202020204" pitchFamily="34" charset="0"/>
              </a:rPr>
              <a:t> Любов Романівна (ФПЛ-1 Із) - </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Диплом </a:t>
            </a:r>
            <a:r>
              <a:rPr lang="en-US" sz="1500" kern="100" dirty="0">
                <a:effectLst/>
                <a:latin typeface="Times New Roman" panose="02020603050405020304" pitchFamily="18" charset="0"/>
                <a:ea typeface="NSimSun" panose="02010609030101010101" pitchFamily="49" charset="-122"/>
                <a:cs typeface="Times New Roman" panose="02020603050405020304" pitchFamily="18" charset="0"/>
              </a:rPr>
              <a:t>I</a:t>
            </a:r>
            <a:r>
              <a:rPr lang="uk-UA" sz="1500" kern="100" dirty="0">
                <a:effectLst/>
                <a:latin typeface="Times New Roman" panose="02020603050405020304" pitchFamily="18" charset="0"/>
                <a:ea typeface="NSimSun" panose="02010609030101010101" pitchFamily="49" charset="-122"/>
                <a:cs typeface="Times New Roman" panose="02020603050405020304" pitchFamily="18" charset="0"/>
              </a:rPr>
              <a:t> ступеня, </a:t>
            </a:r>
            <a:r>
              <a:rPr lang="uk-UA" sz="1500" kern="100" dirty="0" err="1">
                <a:effectLst/>
                <a:latin typeface="Liberation Serif"/>
                <a:ea typeface="NSimSun" panose="02010609030101010101" pitchFamily="49" charset="-122"/>
                <a:cs typeface="Arial" panose="020B0604020202020204" pitchFamily="34" charset="0"/>
              </a:rPr>
              <a:t>Богоніс</a:t>
            </a:r>
            <a:r>
              <a:rPr lang="uk-UA" sz="1500" kern="100" dirty="0">
                <a:effectLst/>
                <a:latin typeface="Liberation Serif"/>
                <a:ea typeface="NSimSun" panose="02010609030101010101" pitchFamily="49" charset="-122"/>
                <a:cs typeface="Arial" panose="020B0604020202020204" pitchFamily="34" charset="0"/>
              </a:rPr>
              <a:t> Юлія Володимирівна (ФПЛ-42с) - Диплом </a:t>
            </a:r>
            <a:r>
              <a:rPr lang="en-US" sz="1500" kern="100" dirty="0">
                <a:effectLst/>
                <a:latin typeface="Liberation Serif"/>
                <a:ea typeface="NSimSun" panose="02010609030101010101" pitchFamily="49" charset="-122"/>
                <a:cs typeface="Arial" panose="020B0604020202020204" pitchFamily="34" charset="0"/>
              </a:rPr>
              <a:t>II</a:t>
            </a:r>
            <a:r>
              <a:rPr lang="uk-UA" sz="1500" kern="100" dirty="0">
                <a:effectLst/>
                <a:latin typeface="Liberation Serif"/>
                <a:ea typeface="NSimSun" panose="02010609030101010101" pitchFamily="49" charset="-122"/>
                <a:cs typeface="Arial" panose="020B0604020202020204" pitchFamily="34" charset="0"/>
              </a:rPr>
              <a:t> ступеня, Граб Юлія Степанівна (ФПЛ-41с) - Диплом </a:t>
            </a:r>
            <a:r>
              <a:rPr lang="en-US" sz="1500" kern="100" dirty="0">
                <a:effectLst/>
                <a:latin typeface="Liberation Serif"/>
                <a:ea typeface="NSimSun" panose="02010609030101010101" pitchFamily="49" charset="-122"/>
                <a:cs typeface="Arial" panose="020B0604020202020204" pitchFamily="34" charset="0"/>
              </a:rPr>
              <a:t>III</a:t>
            </a:r>
            <a:r>
              <a:rPr lang="uk-UA" sz="1500" kern="100" dirty="0">
                <a:effectLst/>
                <a:latin typeface="Liberation Serif"/>
                <a:ea typeface="NSimSun" panose="02010609030101010101" pitchFamily="49" charset="-122"/>
                <a:cs typeface="Arial" panose="020B0604020202020204" pitchFamily="34" charset="0"/>
              </a:rPr>
              <a:t> ступеня.</a:t>
            </a:r>
            <a:endParaRPr lang="uk-UA"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Google Shape;64;p14">
            <a:extLst>
              <a:ext uri="{FF2B5EF4-FFF2-40B4-BE49-F238E27FC236}">
                <a16:creationId xmlns:a16="http://schemas.microsoft.com/office/drawing/2014/main" id="{AEA76EB9-6F7A-4E70-B21B-6005AFABA830}"/>
              </a:ext>
            </a:extLst>
          </p:cNvPr>
          <p:cNvPicPr preferRelativeResize="0"/>
          <p:nvPr/>
        </p:nvPicPr>
        <p:blipFill>
          <a:blip r:embed="rId3">
            <a:alphaModFix/>
          </a:blip>
          <a:stretch>
            <a:fillRect/>
          </a:stretch>
        </p:blipFill>
        <p:spPr>
          <a:xfrm>
            <a:off x="25699" y="-24501"/>
            <a:ext cx="1394263" cy="6882501"/>
          </a:xfrm>
          <a:prstGeom prst="rect">
            <a:avLst/>
          </a:prstGeom>
          <a:noFill/>
          <a:ln>
            <a:noFill/>
          </a:ln>
        </p:spPr>
      </p:pic>
    </p:spTree>
    <p:extLst>
      <p:ext uri="{BB962C8B-B14F-4D97-AF65-F5344CB8AC3E}">
        <p14:creationId xmlns:p14="http://schemas.microsoft.com/office/powerpoint/2010/main" val="141690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AB072-A49E-452A-BF61-C78569D19F6D}"/>
              </a:ext>
            </a:extLst>
          </p:cNvPr>
          <p:cNvSpPr>
            <a:spLocks noGrp="1"/>
          </p:cNvSpPr>
          <p:nvPr>
            <p:ph type="title"/>
          </p:nvPr>
        </p:nvSpPr>
        <p:spPr>
          <a:xfrm>
            <a:off x="1559496" y="381000"/>
            <a:ext cx="10022904" cy="1143000"/>
          </a:xfrm>
        </p:spPr>
        <p:txBody>
          <a:bodyPr>
            <a:normAutofit/>
          </a:bodyPr>
          <a:lstStyle/>
          <a:p>
            <a:pPr algn="ctr"/>
            <a:r>
              <a:rPr lang="uk-UA" sz="2800" dirty="0"/>
              <a:t>Участь студентів  у Всеукраїнській  студентській олімпіаді (перший тур) </a:t>
            </a:r>
          </a:p>
        </p:txBody>
      </p:sp>
      <p:graphicFrame>
        <p:nvGraphicFramePr>
          <p:cNvPr id="4" name="Місце для вмісту 3">
            <a:extLst>
              <a:ext uri="{FF2B5EF4-FFF2-40B4-BE49-F238E27FC236}">
                <a16:creationId xmlns:a16="http://schemas.microsoft.com/office/drawing/2014/main" id="{00000000-0008-0000-0000-000006000000}"/>
              </a:ext>
            </a:extLst>
          </p:cNvPr>
          <p:cNvGraphicFramePr>
            <a:graphicFrameLocks noGrp="1"/>
          </p:cNvGraphicFramePr>
          <p:nvPr>
            <p:ph idx="1"/>
            <p:extLst>
              <p:ext uri="{D42A27DB-BD31-4B8C-83A1-F6EECF244321}">
                <p14:modId xmlns:p14="http://schemas.microsoft.com/office/powerpoint/2010/main" val="4237023629"/>
              </p:ext>
            </p:extLst>
          </p:nvPr>
        </p:nvGraphicFramePr>
        <p:xfrm>
          <a:off x="1703512" y="1628800"/>
          <a:ext cx="9878888" cy="4848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Google Shape;64;p14">
            <a:extLst>
              <a:ext uri="{FF2B5EF4-FFF2-40B4-BE49-F238E27FC236}">
                <a16:creationId xmlns:a16="http://schemas.microsoft.com/office/drawing/2014/main" id="{481021A6-9453-4C28-8888-5201A0D4394A}"/>
              </a:ext>
            </a:extLst>
          </p:cNvPr>
          <p:cNvPicPr preferRelativeResize="0"/>
          <p:nvPr/>
        </p:nvPicPr>
        <p:blipFill>
          <a:blip r:embed="rId4">
            <a:alphaModFix/>
          </a:blip>
          <a:stretch>
            <a:fillRect/>
          </a:stretch>
        </p:blipFill>
        <p:spPr>
          <a:xfrm>
            <a:off x="25699" y="-24501"/>
            <a:ext cx="1394263" cy="6882501"/>
          </a:xfrm>
          <a:prstGeom prst="rect">
            <a:avLst/>
          </a:prstGeom>
          <a:noFill/>
          <a:ln>
            <a:noFill/>
          </a:ln>
        </p:spPr>
      </p:pic>
    </p:spTree>
    <p:extLst>
      <p:ext uri="{BB962C8B-B14F-4D97-AF65-F5344CB8AC3E}">
        <p14:creationId xmlns:p14="http://schemas.microsoft.com/office/powerpoint/2010/main" val="1911018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631504" y="581071"/>
            <a:ext cx="5400600" cy="5632311"/>
          </a:xfrm>
          <a:prstGeom prst="rect">
            <a:avLst/>
          </a:prstGeom>
        </p:spPr>
        <p:txBody>
          <a:bodyPr wrap="square">
            <a:spAutoFit/>
          </a:bodyPr>
          <a:lstStyle/>
          <a:p>
            <a:pPr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Наукове товариство студентів, аспірантів, молодих учених «</a:t>
            </a:r>
            <a:r>
              <a:rPr lang="uk-UA" b="1" dirty="0" err="1">
                <a:latin typeface="Times New Roman" panose="02020603050405020304" pitchFamily="18" charset="0"/>
                <a:ea typeface="Calibri" panose="020F0502020204030204" pitchFamily="34" charset="0"/>
                <a:cs typeface="Times New Roman" panose="02020603050405020304" pitchFamily="18" charset="0"/>
              </a:rPr>
              <a:t>Discere</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b="1" dirty="0" err="1">
                <a:latin typeface="Times New Roman" panose="02020603050405020304" pitchFamily="18" charset="0"/>
                <a:ea typeface="Calibri" panose="020F0502020204030204" pitchFamily="34" charset="0"/>
                <a:cs typeface="Times New Roman" panose="02020603050405020304" pitchFamily="18" charset="0"/>
              </a:rPr>
              <a:t>Docendo</a:t>
            </a:r>
            <a:r>
              <a:rPr lang="uk-UA" b="1" dirty="0">
                <a:latin typeface="Times New Roman" panose="02020603050405020304" pitchFamily="18" charset="0"/>
                <a:ea typeface="Calibri" panose="020F0502020204030204" pitchFamily="34" charset="0"/>
                <a:cs typeface="Times New Roman" panose="02020603050405020304" pitchFamily="18" charset="0"/>
              </a:rPr>
              <a:t>»</a:t>
            </a:r>
            <a:r>
              <a:rPr lang="uk-UA" dirty="0">
                <a:latin typeface="Times New Roman" panose="02020603050405020304" pitchFamily="18" charset="0"/>
                <a:ea typeface="Calibri" panose="020F0502020204030204" pitchFamily="34" charset="0"/>
                <a:cs typeface="Times New Roman" panose="02020603050405020304" pitchFamily="18" charset="0"/>
              </a:rPr>
              <a:t> («Навчаючись вчити») факультету педагогічної освіти  функціонує з березня 2020 року і налічує 52 особи. З них: 7 осіб є науково-педагогічними працівниками факультету,  5 мають науковий ступінь. </a:t>
            </a:r>
          </a:p>
          <a:p>
            <a:pPr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Окремі заходи: </a:t>
            </a:r>
          </a:p>
          <a:p>
            <a:pPr marL="342900" indent="-342900" algn="just">
              <a:spcAft>
                <a:spcPts val="0"/>
              </a:spcAft>
              <a:buFont typeface="Arial" panose="020B0604020202020204" pitchFamily="34" charset="0"/>
              <a:buChar char="•"/>
            </a:pPr>
            <a:r>
              <a:rPr lang="uk-UA" b="1" dirty="0">
                <a:latin typeface="Times New Roman" panose="02020603050405020304" pitchFamily="18" charset="0"/>
                <a:ea typeface="Times New Roman" panose="02020603050405020304" pitchFamily="18" charset="0"/>
                <a:cs typeface="Times New Roman" panose="02020603050405020304" pitchFamily="18" charset="0"/>
              </a:rPr>
              <a:t>інтерактивний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вебінар</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Гайд</a:t>
            </a:r>
            <a:r>
              <a:rPr lang="uk-UA" dirty="0">
                <a:latin typeface="Times New Roman" panose="02020603050405020304" pitchFamily="18" charset="0"/>
                <a:ea typeface="Times New Roman" panose="02020603050405020304" pitchFamily="18" charset="0"/>
                <a:cs typeface="Times New Roman" panose="02020603050405020304" pitchFamily="18" charset="0"/>
              </a:rPr>
              <a:t> по електронних бібліотеках та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репозиторіях</a:t>
            </a:r>
            <a:r>
              <a:rPr lang="uk-UA" dirty="0">
                <a:latin typeface="Times New Roman" panose="02020603050405020304" pitchFamily="18" charset="0"/>
                <a:ea typeface="Times New Roman" panose="02020603050405020304" pitchFamily="18" charset="0"/>
                <a:cs typeface="Times New Roman" panose="02020603050405020304" pitchFamily="18" charset="0"/>
              </a:rPr>
              <a:t>: готуємо наукову публікацію»;</a:t>
            </a:r>
            <a:r>
              <a:rPr lang="uk-UA"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spcAft>
                <a:spcPts val="0"/>
              </a:spcAft>
              <a:buFont typeface="Arial" panose="020B0604020202020204" pitchFamily="34" charset="0"/>
              <a:buChar char="•"/>
            </a:pPr>
            <a:r>
              <a:rPr lang="uk-UA" b="1" dirty="0">
                <a:latin typeface="Times New Roman" panose="02020603050405020304" pitchFamily="18" charset="0"/>
                <a:ea typeface="Times New Roman" panose="02020603050405020304" pitchFamily="18" charset="0"/>
                <a:cs typeface="Times New Roman" panose="02020603050405020304" pitchFamily="18" charset="0"/>
              </a:rPr>
              <a:t>науково-практичний </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вебінар</a:t>
            </a:r>
            <a:r>
              <a:rPr lang="uk-UA" b="1"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cs typeface="Times New Roman" panose="02020603050405020304" pitchFamily="18" charset="0"/>
              </a:rPr>
              <a:t>«У фокусі академічної доброчесності»;</a:t>
            </a:r>
            <a:r>
              <a:rPr lang="uk-UA"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spcAft>
                <a:spcPts val="0"/>
              </a:spcAft>
              <a:buFont typeface="Arial" panose="020B0604020202020204" pitchFamily="34" charset="0"/>
              <a:buChar char="•"/>
            </a:pPr>
            <a:r>
              <a:rPr lang="uk-UA" b="1" dirty="0">
                <a:latin typeface="Times New Roman" panose="02020603050405020304" pitchFamily="18" charset="0"/>
                <a:ea typeface="Times New Roman" panose="02020603050405020304" pitchFamily="18" charset="0"/>
                <a:cs typeface="Times New Roman" panose="02020603050405020304" pitchFamily="18" charset="0"/>
              </a:rPr>
              <a:t>онлайн майстер-клас </a:t>
            </a:r>
            <a:r>
              <a:rPr lang="uk-UA" dirty="0">
                <a:latin typeface="Times New Roman" panose="02020603050405020304" pitchFamily="18" charset="0"/>
                <a:ea typeface="Times New Roman" panose="02020603050405020304" pitchFamily="18" charset="0"/>
                <a:cs typeface="Times New Roman" panose="02020603050405020304" pitchFamily="18" charset="0"/>
              </a:rPr>
              <a:t>"Курсові роботи та наукові публікації: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лайфхаки</a:t>
            </a:r>
            <a:r>
              <a:rPr lang="uk-UA" dirty="0">
                <a:latin typeface="Times New Roman" panose="02020603050405020304" pitchFamily="18" charset="0"/>
                <a:ea typeface="Times New Roman" panose="02020603050405020304" pitchFamily="18" charset="0"/>
                <a:cs typeface="Times New Roman" panose="02020603050405020304" pitchFamily="18" charset="0"/>
              </a:rPr>
              <a:t> дослідницької кухні";</a:t>
            </a:r>
          </a:p>
          <a:p>
            <a:pPr marL="342900" indent="-342900" algn="just">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Times New Roman" panose="02020603050405020304" pitchFamily="18" charset="0"/>
                <a:cs typeface="Times New Roman" panose="02020603050405020304" pitchFamily="18" charset="0"/>
              </a:rPr>
              <a:t>імпровізована театралізована міні-вистава </a:t>
            </a:r>
            <a:r>
              <a:rPr lang="uk-UA" dirty="0">
                <a:latin typeface="Times New Roman" panose="02020603050405020304" pitchFamily="18" charset="0"/>
                <a:ea typeface="Times New Roman" panose="02020603050405020304" pitchFamily="18" charset="0"/>
                <a:cs typeface="Times New Roman" panose="02020603050405020304" pitchFamily="18" charset="0"/>
              </a:rPr>
              <a:t>«Сковороди;</a:t>
            </a:r>
            <a:r>
              <a:rPr lang="uk-UA"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spcAft>
                <a:spcPts val="0"/>
              </a:spcAft>
              <a:buFont typeface="Arial" panose="020B0604020202020204" pitchFamily="34" charset="0"/>
              <a:buChar char="•"/>
            </a:pPr>
            <a:r>
              <a:rPr lang="uk-UA" b="1" dirty="0">
                <a:latin typeface="Times New Roman" panose="02020603050405020304" pitchFamily="18" charset="0"/>
                <a:ea typeface="Times New Roman" panose="02020603050405020304" pitchFamily="18" charset="0"/>
                <a:cs typeface="Times New Roman" panose="02020603050405020304" pitchFamily="18" charset="0"/>
              </a:rPr>
              <a:t>Третя (</a:t>
            </a:r>
            <a:r>
              <a:rPr lang="ru-RU" b="1" dirty="0">
                <a:latin typeface="Times New Roman" panose="02020603050405020304" pitchFamily="18" charset="0"/>
                <a:ea typeface="Times New Roman" panose="02020603050405020304" pitchFamily="18" charset="0"/>
                <a:cs typeface="Times New Roman" panose="02020603050405020304" pitchFamily="18" charset="0"/>
              </a:rPr>
              <a:t>III</a:t>
            </a:r>
            <a:r>
              <a:rPr lang="uk-UA" b="1" dirty="0">
                <a:latin typeface="Times New Roman" panose="02020603050405020304" pitchFamily="18" charset="0"/>
                <a:ea typeface="Times New Roman" panose="02020603050405020304" pitchFamily="18" charset="0"/>
                <a:cs typeface="Times New Roman" panose="02020603050405020304" pitchFamily="18" charset="0"/>
              </a:rPr>
              <a:t>) Всеукраїнська науково-практична конференція </a:t>
            </a:r>
            <a:r>
              <a:rPr lang="uk-UA" dirty="0">
                <a:latin typeface="Times New Roman" panose="02020603050405020304" pitchFamily="18" charset="0"/>
                <a:ea typeface="Times New Roman" panose="02020603050405020304" pitchFamily="18" charset="0"/>
                <a:cs typeface="Times New Roman" panose="02020603050405020304" pitchFamily="18" charset="0"/>
              </a:rPr>
              <a:t>студентів, аспірантів та молодих учених «Педагогічна освіта у світлі реформ та викликів»</a:t>
            </a:r>
            <a:endParaRPr lang="uk-UA"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Об'єкт 2"/>
          <p:cNvGraphicFramePr>
            <a:graphicFrameLocks noChangeAspect="1"/>
          </p:cNvGraphicFramePr>
          <p:nvPr>
            <p:extLst>
              <p:ext uri="{D42A27DB-BD31-4B8C-83A1-F6EECF244321}">
                <p14:modId xmlns:p14="http://schemas.microsoft.com/office/powerpoint/2010/main" val="3456154533"/>
              </p:ext>
            </p:extLst>
          </p:nvPr>
        </p:nvGraphicFramePr>
        <p:xfrm>
          <a:off x="7608168" y="836712"/>
          <a:ext cx="3835400" cy="5418138"/>
        </p:xfrm>
        <a:graphic>
          <a:graphicData uri="http://schemas.openxmlformats.org/presentationml/2006/ole">
            <mc:AlternateContent xmlns:mc="http://schemas.openxmlformats.org/markup-compatibility/2006">
              <mc:Choice xmlns:v="urn:schemas-microsoft-com:vml" Requires="v">
                <p:oleObj spid="_x0000_s5136" name="Acrobat Document" r:id="rId4" imgW="5676900" imgH="8019927" progId="Acrobat.Document.DC">
                  <p:embed/>
                </p:oleObj>
              </mc:Choice>
              <mc:Fallback>
                <p:oleObj name="Acrobat Document" r:id="rId4" imgW="5676900" imgH="8019927" progId="Acrobat.Document.DC">
                  <p:embed/>
                  <p:pic>
                    <p:nvPicPr>
                      <p:cNvPr id="0" name=""/>
                      <p:cNvPicPr/>
                      <p:nvPr/>
                    </p:nvPicPr>
                    <p:blipFill>
                      <a:blip r:embed="rId5"/>
                      <a:stretch>
                        <a:fillRect/>
                      </a:stretch>
                    </p:blipFill>
                    <p:spPr>
                      <a:xfrm>
                        <a:off x="7608168" y="836712"/>
                        <a:ext cx="3835400" cy="5418138"/>
                      </a:xfrm>
                      <a:prstGeom prst="rect">
                        <a:avLst/>
                      </a:prstGeom>
                    </p:spPr>
                  </p:pic>
                </p:oleObj>
              </mc:Fallback>
            </mc:AlternateContent>
          </a:graphicData>
        </a:graphic>
      </p:graphicFrame>
      <p:pic>
        <p:nvPicPr>
          <p:cNvPr id="4" name="Google Shape;64;p14">
            <a:extLst>
              <a:ext uri="{FF2B5EF4-FFF2-40B4-BE49-F238E27FC236}">
                <a16:creationId xmlns:a16="http://schemas.microsoft.com/office/drawing/2014/main" id="{80A17689-6D15-490D-B02A-0015F16F9CF2}"/>
              </a:ext>
            </a:extLst>
          </p:cNvPr>
          <p:cNvPicPr preferRelativeResize="0"/>
          <p:nvPr/>
        </p:nvPicPr>
        <p:blipFill>
          <a:blip r:embed="rId6">
            <a:alphaModFix/>
          </a:blip>
          <a:stretch>
            <a:fillRect/>
          </a:stretch>
        </p:blipFill>
        <p:spPr>
          <a:xfrm>
            <a:off x="-73740" y="0"/>
            <a:ext cx="1394263" cy="6882501"/>
          </a:xfrm>
          <a:prstGeom prst="rect">
            <a:avLst/>
          </a:prstGeom>
          <a:noFill/>
          <a:ln>
            <a:noFill/>
          </a:ln>
        </p:spPr>
      </p:pic>
    </p:spTree>
    <p:extLst>
      <p:ext uri="{BB962C8B-B14F-4D97-AF65-F5344CB8AC3E}">
        <p14:creationId xmlns:p14="http://schemas.microsoft.com/office/powerpoint/2010/main" val="18592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0"/>
            <a:ext cx="1177012" cy="6857998"/>
          </a:xfrm>
          <a:prstGeom prst="rect">
            <a:avLst/>
          </a:prstGeom>
          <a:noFill/>
          <a:ln>
            <a:noFill/>
          </a:ln>
        </p:spPr>
      </p:pic>
      <p:cxnSp>
        <p:nvCxnSpPr>
          <p:cNvPr id="65" name="Google Shape;65;p14"/>
          <p:cNvCxnSpPr/>
          <p:nvPr/>
        </p:nvCxnSpPr>
        <p:spPr>
          <a:xfrm>
            <a:off x="4951040" y="620688"/>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4367808" y="773327"/>
            <a:ext cx="7462631" cy="481090"/>
          </a:xfrm>
          <a:prstGeom prst="rect">
            <a:avLst/>
          </a:prstGeom>
          <a:noFill/>
          <a:ln>
            <a:noFill/>
          </a:ln>
        </p:spPr>
        <p:txBody>
          <a:bodyPr spcFirstLastPara="1" wrap="square" lIns="91425" tIns="91425" rIns="91425" bIns="91425" anchor="t" anchorCtr="0">
            <a:noAutofit/>
          </a:bodyPr>
          <a:lstStyle/>
          <a:p>
            <a:pPr marL="0" indent="0" algn="just">
              <a:lnSpc>
                <a:spcPct val="115000"/>
              </a:lnSpc>
              <a:spcAft>
                <a:spcPts val="1000"/>
              </a:spcAft>
              <a:buFont typeface="Arial" pitchFamily="34" charset="0"/>
              <a:buNone/>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        Узагальнені результати виконання теми за звітний рік:</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1" name="TextBox 10">
            <a:extLst>
              <a:ext uri="{FF2B5EF4-FFF2-40B4-BE49-F238E27FC236}">
                <a16:creationId xmlns:a16="http://schemas.microsoft.com/office/drawing/2014/main" id="{438C6E07-FB01-4116-A100-E6BC6B86568F}"/>
              </a:ext>
            </a:extLst>
          </p:cNvPr>
          <p:cNvSpPr txBox="1"/>
          <p:nvPr/>
        </p:nvSpPr>
        <p:spPr>
          <a:xfrm>
            <a:off x="1822939" y="1772815"/>
            <a:ext cx="2976918" cy="3416320"/>
          </a:xfrm>
          <a:prstGeom prst="rect">
            <a:avLst/>
          </a:prstGeom>
          <a:noFill/>
        </p:spPr>
        <p:txBody>
          <a:bodyPr wrap="square">
            <a:spAutoFit/>
          </a:bodyPr>
          <a:lstStyle/>
          <a:p>
            <a:pPr marL="0" indent="0">
              <a:spcBef>
                <a:spcPts val="0"/>
              </a:spcBef>
              <a:buNone/>
            </a:pPr>
            <a:r>
              <a:rPr lang="en-US" sz="1800" b="1" dirty="0">
                <a:latin typeface="Times New Roman" panose="02020603050405020304" pitchFamily="18" charset="0"/>
                <a:cs typeface="Times New Roman" panose="02020603050405020304" pitchFamily="18" charset="0"/>
              </a:rPr>
              <a:t>“</a:t>
            </a:r>
            <a:r>
              <a:rPr lang="uk-UA" sz="1800" b="1" dirty="0">
                <a:latin typeface="Times New Roman" panose="02020603050405020304" pitchFamily="18" charset="0"/>
                <a:cs typeface="Times New Roman" panose="02020603050405020304" pitchFamily="18" charset="0"/>
              </a:rPr>
              <a:t>Забезпечення наступності дошкільної та початкової освіти в контексті освітньої політики держави</a:t>
            </a:r>
            <a:r>
              <a:rPr lang="en-US" sz="1800" b="1" dirty="0">
                <a:latin typeface="Times New Roman" panose="02020603050405020304" pitchFamily="18" charset="0"/>
                <a:cs typeface="Times New Roman" panose="02020603050405020304" pitchFamily="18" charset="0"/>
              </a:rPr>
              <a:t>”</a:t>
            </a:r>
            <a:r>
              <a:rPr lang="uk-UA" sz="1800" b="1"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en-US" sz="1800" b="1" dirty="0">
                <a:latin typeface="Times New Roman" panose="02020603050405020304" pitchFamily="18" charset="0"/>
                <a:cs typeface="Times New Roman" panose="02020603050405020304" pitchFamily="18" charset="0"/>
              </a:rPr>
              <a:t>(</a:t>
            </a:r>
            <a:r>
              <a:rPr lang="uk-UA" sz="1800" b="1" dirty="0">
                <a:latin typeface="Times New Roman" panose="02020603050405020304" pitchFamily="18" charset="0"/>
                <a:cs typeface="Times New Roman" panose="02020603050405020304" pitchFamily="18" charset="0"/>
              </a:rPr>
              <a:t>кафедра початкової та дошкільної освіти) </a:t>
            </a:r>
          </a:p>
          <a:p>
            <a:pPr marL="0" indent="0">
              <a:spcBef>
                <a:spcPts val="0"/>
              </a:spcBef>
              <a:buNone/>
            </a:pPr>
            <a:endParaRPr lang="uk-UA" sz="1800" b="1" dirty="0">
              <a:latin typeface="Times New Roman" panose="02020603050405020304" pitchFamily="18" charset="0"/>
              <a:cs typeface="Times New Roman" panose="02020603050405020304" pitchFamily="18" charset="0"/>
            </a:endParaRPr>
          </a:p>
          <a:p>
            <a:pPr marL="0" indent="0">
              <a:spcBef>
                <a:spcPts val="0"/>
              </a:spcBef>
              <a:buNone/>
            </a:pPr>
            <a:r>
              <a:rPr lang="uk-UA" sz="1800" b="1" dirty="0" err="1">
                <a:latin typeface="Times New Roman" panose="02020603050405020304" pitchFamily="18" charset="0"/>
                <a:cs typeface="Times New Roman" panose="02020603050405020304" pitchFamily="18" charset="0"/>
              </a:rPr>
              <a:t>Наук.кер</a:t>
            </a:r>
            <a:r>
              <a:rPr lang="uk-UA" sz="1800" b="1" dirty="0">
                <a:latin typeface="Times New Roman" panose="02020603050405020304" pitchFamily="18" charset="0"/>
                <a:cs typeface="Times New Roman" panose="02020603050405020304" pitchFamily="18" charset="0"/>
              </a:rPr>
              <a:t>.  проф. Мачинська Н.І.,</a:t>
            </a:r>
            <a:endParaRPr lang="en-US" sz="1800" b="1" dirty="0">
              <a:latin typeface="Times New Roman" panose="02020603050405020304" pitchFamily="18" charset="0"/>
              <a:cs typeface="Times New Roman" panose="02020603050405020304" pitchFamily="18" charset="0"/>
            </a:endParaRPr>
          </a:p>
          <a:p>
            <a:pPr marL="0" indent="0">
              <a:spcBef>
                <a:spcPts val="0"/>
              </a:spcBef>
              <a:buNone/>
            </a:pPr>
            <a:r>
              <a:rPr lang="uk-UA" sz="1800" b="1" dirty="0">
                <a:latin typeface="Times New Roman" panose="02020603050405020304" pitchFamily="18" charset="0"/>
                <a:cs typeface="Times New Roman" panose="02020603050405020304" pitchFamily="18" charset="0"/>
              </a:rPr>
              <a:t>термін виконання: 2021-2024 рр. </a:t>
            </a:r>
            <a:endParaRPr lang="uk-UA" sz="1800" dirty="0">
              <a:latin typeface="Times New Roman" panose="02020603050405020304" pitchFamily="18" charset="0"/>
              <a:cs typeface="Times New Roman" panose="02020603050405020304" pitchFamily="18" charset="0"/>
            </a:endParaRPr>
          </a:p>
        </p:txBody>
      </p:sp>
      <p:sp>
        <p:nvSpPr>
          <p:cNvPr id="13" name="Объект 3">
            <a:extLst>
              <a:ext uri="{FF2B5EF4-FFF2-40B4-BE49-F238E27FC236}">
                <a16:creationId xmlns:a16="http://schemas.microsoft.com/office/drawing/2014/main" id="{2E1DA350-BC13-4BC5-90FE-4EFCC80500FB}"/>
              </a:ext>
            </a:extLst>
          </p:cNvPr>
          <p:cNvSpPr txBox="1">
            <a:spLocks/>
          </p:cNvSpPr>
          <p:nvPr/>
        </p:nvSpPr>
        <p:spPr>
          <a:xfrm>
            <a:off x="4773655" y="1226076"/>
            <a:ext cx="7056784" cy="5217749"/>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spcBef>
                <a:spcPts val="0"/>
              </a:spcBef>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Проаналізовано</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кращий вітчизняний та зарубіжний педагогічний досвід педагогів-практиків щодо реалізації проблеми наступності; практичні аспекти забезпечення наступності в реальних ОПП професійної підготовки здобувачів освіти в умовах ЗВО; особливості забезпечення наступності у професійній підготовці фахівців в умовах закладу вищої освіти (зарубіжний досвід).</a:t>
            </a:r>
          </a:p>
          <a:p>
            <a:pPr algn="just">
              <a:spcBef>
                <a:spcPts val="0"/>
              </a:spcBef>
            </a:pP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Узагальнено</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педагогічні умови забезпечення наступності у контексті педагогічної взаємодії ЗДО та початкова школа; практичні аспекти досвіду забезпечення наступності на рівні професійної підготовки майбутніх вихователів ЗДО та вчителів початкової школи (зарубіжний досвід)</a:t>
            </a:r>
          </a:p>
          <a:p>
            <a:pPr algn="just">
              <a:spcBef>
                <a:spcPts val="0"/>
              </a:spcBef>
            </a:pP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Визначено: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основні аспекти організації освітнього процесу у ЗДО та початковій школі в умовах дистанційного та змішаного навчання, та в умовах воєнного стану; практичні аспекти забезпечення наступності у контексті взаємодії заклад дошкільної освіти – початкова школа.</a:t>
            </a:r>
          </a:p>
          <a:p>
            <a:pPr algn="just">
              <a:spcBef>
                <a:spcPts val="0"/>
              </a:spcBef>
            </a:pPr>
            <a:endParaRPr lang="uk-UA" sz="1800" b="1" dirty="0">
              <a:latin typeface="Times New Roman" panose="02020603050405020304" pitchFamily="18" charset="0"/>
              <a:ea typeface="Calibri" panose="020F0502020204030204" pitchFamily="34" charset="0"/>
            </a:endParaRPr>
          </a:p>
          <a:p>
            <a:pPr marL="0" indent="0" algn="just">
              <a:spcBef>
                <a:spcPts val="0"/>
              </a:spcBef>
              <a:buFont typeface="Arial" pitchFamily="34" charset="0"/>
              <a:buNone/>
            </a:pPr>
            <a:r>
              <a:rPr lang="en-US" sz="1600" b="1" dirty="0">
                <a:latin typeface="Times New Roman" panose="02020603050405020304" pitchFamily="18" charset="0"/>
                <a:ea typeface="Calibri" panose="020F0502020204030204" pitchFamily="34" charset="0"/>
              </a:rPr>
              <a:t>    </a:t>
            </a:r>
            <a:r>
              <a:rPr lang="uk-UA" sz="1600" b="1" dirty="0">
                <a:latin typeface="Times New Roman" panose="02020603050405020304" pitchFamily="18" charset="0"/>
                <a:ea typeface="Calibri" panose="020F0502020204030204" pitchFamily="34" charset="0"/>
              </a:rPr>
              <a:t>Захищені дисертації </a:t>
            </a:r>
            <a:r>
              <a:rPr lang="uk-UA" sz="1600" dirty="0">
                <a:latin typeface="Times New Roman" panose="02020603050405020304" pitchFamily="18" charset="0"/>
                <a:ea typeface="Calibri" panose="020F0502020204030204" pitchFamily="34" charset="0"/>
              </a:rPr>
              <a:t>(на здобуття ступеня </a:t>
            </a:r>
            <a:r>
              <a:rPr lang="uk-UA" sz="1600" dirty="0" err="1">
                <a:latin typeface="Times New Roman" panose="02020603050405020304" pitchFamily="18" charset="0"/>
                <a:ea typeface="Calibri" panose="020F0502020204030204" pitchFamily="34" charset="0"/>
              </a:rPr>
              <a:t>канд</a:t>
            </a:r>
            <a:r>
              <a:rPr lang="uk-UA" sz="1600" dirty="0">
                <a:latin typeface="Times New Roman" panose="02020603050405020304" pitchFamily="18" charset="0"/>
                <a:ea typeface="Calibri" panose="020F0502020204030204" pitchFamily="34" charset="0"/>
              </a:rPr>
              <a:t> </a:t>
            </a:r>
            <a:r>
              <a:rPr lang="uk-UA" sz="1600" dirty="0" err="1">
                <a:latin typeface="Times New Roman" panose="02020603050405020304" pitchFamily="18" charset="0"/>
                <a:ea typeface="Calibri" panose="020F0502020204030204" pitchFamily="34" charset="0"/>
              </a:rPr>
              <a:t>пед.наук</a:t>
            </a:r>
            <a:r>
              <a:rPr lang="uk-UA" sz="1600" dirty="0">
                <a:latin typeface="Times New Roman" panose="02020603050405020304" pitchFamily="18" charset="0"/>
                <a:ea typeface="Calibri" panose="020F0502020204030204" pitchFamily="34" charset="0"/>
              </a:rPr>
              <a:t> ) </a:t>
            </a:r>
            <a:r>
              <a:rPr lang="uk-UA" sz="1600" b="1" dirty="0">
                <a:latin typeface="Times New Roman" panose="02020603050405020304" pitchFamily="18" charset="0"/>
                <a:ea typeface="Calibri" panose="020F0502020204030204" pitchFamily="34" charset="0"/>
              </a:rPr>
              <a:t>- 1</a:t>
            </a:r>
            <a:r>
              <a:rPr lang="uk-UA" sz="1600" dirty="0">
                <a:latin typeface="Calibri" panose="020F0502020204030204" pitchFamily="34" charset="0"/>
                <a:ea typeface="Calibri" panose="020F0502020204030204" pitchFamily="34" charset="0"/>
              </a:rPr>
              <a:t>; </a:t>
            </a:r>
          </a:p>
          <a:p>
            <a:pPr marL="0" indent="0" algn="just">
              <a:spcBef>
                <a:spcPts val="0"/>
              </a:spcBef>
              <a:buFont typeface="Arial" pitchFamily="34" charset="0"/>
              <a:buNone/>
            </a:pPr>
            <a:r>
              <a:rPr lang="en-US" sz="1600" b="1" dirty="0">
                <a:solidFill>
                  <a:srgbClr val="000000"/>
                </a:solidFill>
                <a:latin typeface="Times New Roman" panose="02020603050405020304" pitchFamily="18" charset="0"/>
                <a:ea typeface="Calibri" panose="020F0502020204030204" pitchFamily="34" charset="0"/>
              </a:rPr>
              <a:t>    </a:t>
            </a:r>
            <a:r>
              <a:rPr lang="uk-UA" sz="1600" b="1" dirty="0">
                <a:solidFill>
                  <a:srgbClr val="000000"/>
                </a:solidFill>
                <a:latin typeface="Times New Roman" panose="02020603050405020304" pitchFamily="18" charset="0"/>
                <a:ea typeface="Calibri" panose="020F0502020204030204" pitchFamily="34" charset="0"/>
              </a:rPr>
              <a:t>Опубліковано:</a:t>
            </a:r>
            <a:r>
              <a:rPr lang="uk-UA" sz="1600" i="1" dirty="0">
                <a:solidFill>
                  <a:srgbClr val="000000"/>
                </a:solidFill>
                <a:latin typeface="Times New Roman" panose="02020603050405020304" pitchFamily="18" charset="0"/>
                <a:ea typeface="Calibri" panose="020F0502020204030204" pitchFamily="34" charset="0"/>
              </a:rPr>
              <a:t> 2 монографії,  2 посібники, 5 статей  у  виданнях, які включені до міжнародних </a:t>
            </a:r>
            <a:r>
              <a:rPr lang="uk-UA" sz="1600" i="1" dirty="0" err="1">
                <a:solidFill>
                  <a:srgbClr val="000000"/>
                </a:solidFill>
                <a:latin typeface="Times New Roman" panose="02020603050405020304" pitchFamily="18" charset="0"/>
                <a:ea typeface="Calibri" panose="020F0502020204030204" pitchFamily="34" charset="0"/>
              </a:rPr>
              <a:t>наукометричних</a:t>
            </a:r>
            <a:r>
              <a:rPr lang="uk-UA" sz="1600" i="1" dirty="0">
                <a:solidFill>
                  <a:srgbClr val="000000"/>
                </a:solidFill>
                <a:latin typeface="Times New Roman" panose="02020603050405020304" pitchFamily="18" charset="0"/>
                <a:ea typeface="Calibri" panose="020F0502020204030204" pitchFamily="34" charset="0"/>
              </a:rPr>
              <a:t> баз даних </a:t>
            </a:r>
            <a:r>
              <a:rPr lang="uk-UA" sz="1600" i="1" dirty="0" err="1">
                <a:solidFill>
                  <a:srgbClr val="000000"/>
                </a:solidFill>
                <a:latin typeface="Times New Roman" panose="02020603050405020304" pitchFamily="18" charset="0"/>
                <a:ea typeface="Calibri" panose="020F0502020204030204" pitchFamily="34" charset="0"/>
              </a:rPr>
              <a:t>Web</a:t>
            </a:r>
            <a:r>
              <a:rPr lang="uk-UA" sz="1600" i="1" dirty="0">
                <a:solidFill>
                  <a:srgbClr val="000000"/>
                </a:solidFill>
                <a:latin typeface="Times New Roman" panose="02020603050405020304" pitchFamily="18" charset="0"/>
                <a:ea typeface="Calibri" panose="020F0502020204030204" pitchFamily="34" charset="0"/>
              </a:rPr>
              <a:t> of </a:t>
            </a:r>
            <a:r>
              <a:rPr lang="uk-UA" sz="1600" i="1" dirty="0" err="1">
                <a:solidFill>
                  <a:srgbClr val="000000"/>
                </a:solidFill>
                <a:latin typeface="Times New Roman" panose="02020603050405020304" pitchFamily="18" charset="0"/>
                <a:ea typeface="Calibri" panose="020F0502020204030204" pitchFamily="34" charset="0"/>
              </a:rPr>
              <a:t>Science</a:t>
            </a:r>
            <a:r>
              <a:rPr lang="uk-UA" sz="1600" i="1" dirty="0">
                <a:solidFill>
                  <a:srgbClr val="000000"/>
                </a:solidFill>
                <a:latin typeface="Times New Roman" panose="02020603050405020304" pitchFamily="18" charset="0"/>
                <a:ea typeface="Calibri" panose="020F0502020204030204" pitchFamily="34" charset="0"/>
              </a:rPr>
              <a:t>, </a:t>
            </a:r>
            <a:r>
              <a:rPr lang="uk-UA" sz="1600" i="1" dirty="0" err="1">
                <a:solidFill>
                  <a:srgbClr val="000000"/>
                </a:solidFill>
                <a:latin typeface="Times New Roman" panose="02020603050405020304" pitchFamily="18" charset="0"/>
                <a:ea typeface="Calibri" panose="020F0502020204030204" pitchFamily="34" charset="0"/>
              </a:rPr>
              <a:t>Scopus</a:t>
            </a:r>
            <a:r>
              <a:rPr lang="uk-UA" sz="1600" i="1" dirty="0">
                <a:solidFill>
                  <a:srgbClr val="000000"/>
                </a:solidFill>
                <a:latin typeface="Times New Roman" panose="02020603050405020304" pitchFamily="18" charset="0"/>
                <a:ea typeface="Calibri" panose="020F0502020204030204" pitchFamily="34" charset="0"/>
              </a:rPr>
              <a:t>, 19 статей у</a:t>
            </a:r>
            <a:r>
              <a:rPr lang="uk-UA" sz="1600" dirty="0">
                <a:solidFill>
                  <a:srgbClr val="000000"/>
                </a:solidFill>
                <a:latin typeface="Times New Roman" panose="02020603050405020304" pitchFamily="18" charset="0"/>
                <a:ea typeface="Calibri" panose="020F0502020204030204" pitchFamily="34" charset="0"/>
              </a:rPr>
              <a:t> </a:t>
            </a:r>
            <a:r>
              <a:rPr lang="uk-UA" sz="1600" i="1" dirty="0">
                <a:solidFill>
                  <a:srgbClr val="000000"/>
                </a:solidFill>
                <a:latin typeface="Times New Roman" panose="02020603050405020304" pitchFamily="18" charset="0"/>
                <a:ea typeface="Calibri" panose="020F0502020204030204" pitchFamily="34" charset="0"/>
              </a:rPr>
              <a:t>фахових виданнях України, 3 -  у інших наукових виданнях - 3 статей.   </a:t>
            </a:r>
            <a:endParaRPr lang="uk-UA" sz="1600" dirty="0">
              <a:latin typeface="Calibri" panose="020F0502020204030204" pitchFamily="34" charset="0"/>
              <a:ea typeface="Calibri" panose="020F0502020204030204" pitchFamily="34" charset="0"/>
            </a:endParaRPr>
          </a:p>
          <a:p>
            <a:pPr algn="just">
              <a:spcBef>
                <a:spcPts val="0"/>
              </a:spcBef>
            </a:pPr>
            <a:endParaRPr lang="uk-UA" sz="1400" dirty="0"/>
          </a:p>
        </p:txBody>
      </p:sp>
    </p:spTree>
    <p:extLst>
      <p:ext uri="{BB962C8B-B14F-4D97-AF65-F5344CB8AC3E}">
        <p14:creationId xmlns:p14="http://schemas.microsoft.com/office/powerpoint/2010/main" val="1432039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862EE-9EA1-4023-B405-BA10BCD85509}"/>
              </a:ext>
            </a:extLst>
          </p:cNvPr>
          <p:cNvSpPr txBox="1"/>
          <p:nvPr/>
        </p:nvSpPr>
        <p:spPr>
          <a:xfrm>
            <a:off x="2135560" y="404664"/>
            <a:ext cx="7992888" cy="954107"/>
          </a:xfrm>
          <a:prstGeom prst="rect">
            <a:avLst/>
          </a:prstGeom>
          <a:noFill/>
        </p:spPr>
        <p:txBody>
          <a:bodyPr wrap="square">
            <a:spAutoFit/>
          </a:bodyPr>
          <a:lstStyle/>
          <a:p>
            <a:r>
              <a:rPr lang="ru-RU" sz="1400" b="1" dirty="0"/>
              <a:t>УХВАЛА НАУКОВО-ТЕХНІЧНОЇ РАДИ ЛЬВІВСЬКОГО НАЦІОНАЛЬНОГО УНІВЕРСИТЕТУ ІМЕНІ ІВАНА ФРАНКА “ПРО ПІДСУМКИ НАУКОВОЇ ДІЯЛЬНОСТІ УНІВЕРСИТЕТУ У 2023 РОЦІ” Протокол № 13 27.12.2023 р. м. </a:t>
            </a:r>
            <a:r>
              <a:rPr lang="ru-RU" sz="1400" b="1" dirty="0" err="1"/>
              <a:t>Львів</a:t>
            </a:r>
            <a:r>
              <a:rPr lang="ru-RU" sz="1400" b="1" dirty="0"/>
              <a:t> </a:t>
            </a:r>
          </a:p>
          <a:p>
            <a:endParaRPr lang="uk-UA" sz="1400" b="1" dirty="0"/>
          </a:p>
        </p:txBody>
      </p:sp>
      <p:sp>
        <p:nvSpPr>
          <p:cNvPr id="5" name="TextBox 4">
            <a:extLst>
              <a:ext uri="{FF2B5EF4-FFF2-40B4-BE49-F238E27FC236}">
                <a16:creationId xmlns:a16="http://schemas.microsoft.com/office/drawing/2014/main" id="{3AC36540-6D1E-473B-BF8F-AE3EE7E24CF9}"/>
              </a:ext>
            </a:extLst>
          </p:cNvPr>
          <p:cNvSpPr txBox="1"/>
          <p:nvPr/>
        </p:nvSpPr>
        <p:spPr>
          <a:xfrm>
            <a:off x="2279576" y="1143328"/>
            <a:ext cx="2016224" cy="369332"/>
          </a:xfrm>
          <a:prstGeom prst="rect">
            <a:avLst/>
          </a:prstGeom>
          <a:noFill/>
        </p:spPr>
        <p:txBody>
          <a:bodyPr wrap="square">
            <a:spAutoFit/>
          </a:bodyPr>
          <a:lstStyle/>
          <a:p>
            <a:r>
              <a:rPr lang="uk-UA" b="1" dirty="0"/>
              <a:t>НТР відзначає</a:t>
            </a:r>
            <a:r>
              <a:rPr lang="uk-UA" dirty="0"/>
              <a:t>:</a:t>
            </a:r>
          </a:p>
        </p:txBody>
      </p:sp>
      <p:sp>
        <p:nvSpPr>
          <p:cNvPr id="7" name="TextBox 6">
            <a:extLst>
              <a:ext uri="{FF2B5EF4-FFF2-40B4-BE49-F238E27FC236}">
                <a16:creationId xmlns:a16="http://schemas.microsoft.com/office/drawing/2014/main" id="{8594929B-872B-420F-B8FF-CC4100040919}"/>
              </a:ext>
            </a:extLst>
          </p:cNvPr>
          <p:cNvSpPr txBox="1"/>
          <p:nvPr/>
        </p:nvSpPr>
        <p:spPr>
          <a:xfrm>
            <a:off x="1847528" y="1574216"/>
            <a:ext cx="8496944" cy="3139321"/>
          </a:xfrm>
          <a:prstGeom prst="rect">
            <a:avLst/>
          </a:prstGeom>
          <a:noFill/>
        </p:spPr>
        <p:txBody>
          <a:bodyPr wrap="square">
            <a:spAutoFit/>
          </a:bodyPr>
          <a:lstStyle/>
          <a:p>
            <a:pPr marL="285750" indent="-285750">
              <a:buFont typeface="Arial" panose="020B0604020202020204" pitchFamily="34" charset="0"/>
              <a:buChar char="•"/>
            </a:pPr>
            <a:r>
              <a:rPr lang="uk-UA" b="1" dirty="0">
                <a:solidFill>
                  <a:srgbClr val="FF0000"/>
                </a:solidFill>
              </a:rPr>
              <a:t>вагомі  досягнення науковців: </a:t>
            </a:r>
          </a:p>
          <a:p>
            <a:endParaRPr lang="uk-UA" b="1" dirty="0">
              <a:solidFill>
                <a:srgbClr val="FF0000"/>
              </a:solidFill>
            </a:endParaRPr>
          </a:p>
          <a:p>
            <a:pPr marL="285750" indent="-285750">
              <a:buFont typeface="Arial" panose="020B0604020202020204" pitchFamily="34" charset="0"/>
              <a:buChar char="•"/>
            </a:pPr>
            <a:r>
              <a:rPr lang="uk-UA" dirty="0"/>
              <a:t>факультетів економічного, культури і мистецтв, </a:t>
            </a:r>
            <a:r>
              <a:rPr lang="uk-UA" dirty="0">
                <a:solidFill>
                  <a:srgbClr val="FF0000"/>
                </a:solidFill>
              </a:rPr>
              <a:t>педагогічної освіти, </a:t>
            </a:r>
            <a:r>
              <a:rPr lang="uk-UA" dirty="0"/>
              <a:t>електроніки та комп’ютерних технологій та географічного в опублікуванні статей у виданнях, що входять до міжнародних </a:t>
            </a:r>
            <a:r>
              <a:rPr lang="uk-UA" dirty="0" err="1"/>
              <a:t>наукометричних</a:t>
            </a:r>
            <a:r>
              <a:rPr lang="uk-UA" dirty="0"/>
              <a:t> баз даних </a:t>
            </a:r>
            <a:r>
              <a:rPr lang="en-US" dirty="0"/>
              <a:t>Web of Science, Scopus, Index Copernicus (</a:t>
            </a:r>
            <a:r>
              <a:rPr lang="uk-UA" dirty="0" err="1"/>
              <a:t>соціогуманітарні</a:t>
            </a:r>
            <a:r>
              <a:rPr lang="uk-UA" dirty="0"/>
              <a:t> науки);</a:t>
            </a:r>
          </a:p>
          <a:p>
            <a:pPr marL="285750" indent="-285750">
              <a:buFont typeface="Arial" panose="020B0604020202020204" pitchFamily="34" charset="0"/>
              <a:buChar char="•"/>
            </a:pPr>
            <a:endParaRPr lang="uk-UA" b="1" dirty="0">
              <a:solidFill>
                <a:srgbClr val="FF0000"/>
              </a:solidFill>
            </a:endParaRPr>
          </a:p>
          <a:p>
            <a:pPr marL="285750" indent="-285750">
              <a:buFont typeface="Arial" panose="020B0604020202020204" pitchFamily="34" charset="0"/>
              <a:buChar char="•"/>
            </a:pPr>
            <a:r>
              <a:rPr lang="uk-UA" dirty="0"/>
              <a:t>велику кількість нагород Всеукраїнського конкурсу студентських наукових робіт здобули студенти факультетів: </a:t>
            </a:r>
            <a:r>
              <a:rPr lang="uk-UA" dirty="0">
                <a:solidFill>
                  <a:srgbClr val="FF0000"/>
                </a:solidFill>
              </a:rPr>
              <a:t>педагогічної освіти</a:t>
            </a:r>
            <a:r>
              <a:rPr lang="uk-UA" dirty="0"/>
              <a:t>, механіко-математичного та культури і мистецтв; </a:t>
            </a:r>
            <a:endParaRPr lang="uk-UA" b="1" dirty="0">
              <a:solidFill>
                <a:srgbClr val="FF0000"/>
              </a:solidFill>
            </a:endParaRPr>
          </a:p>
          <a:p>
            <a:pPr marL="285750" indent="-285750">
              <a:buFont typeface="Arial" panose="020B0604020202020204" pitchFamily="34" charset="0"/>
              <a:buChar char="•"/>
            </a:pPr>
            <a:endParaRPr lang="uk-UA" b="1" dirty="0">
              <a:solidFill>
                <a:srgbClr val="FF0000"/>
              </a:solidFill>
            </a:endParaRPr>
          </a:p>
        </p:txBody>
      </p:sp>
    </p:spTree>
    <p:extLst>
      <p:ext uri="{BB962C8B-B14F-4D97-AF65-F5344CB8AC3E}">
        <p14:creationId xmlns:p14="http://schemas.microsoft.com/office/powerpoint/2010/main" val="2307867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a:t>      Факультет педагогічної освіти: перспективи   наукової  роботи </a:t>
            </a:r>
            <a:r>
              <a:rPr lang="uk-UA" sz="2800" dirty="0" err="1"/>
              <a:t>роботи</a:t>
            </a:r>
            <a:r>
              <a:rPr lang="uk-UA" sz="2800" dirty="0"/>
              <a:t>  2023-2024  </a:t>
            </a:r>
          </a:p>
        </p:txBody>
      </p:sp>
      <p:sp>
        <p:nvSpPr>
          <p:cNvPr id="3" name="Объект 2"/>
          <p:cNvSpPr>
            <a:spLocks noGrp="1"/>
          </p:cNvSpPr>
          <p:nvPr>
            <p:ph sz="half" idx="1"/>
          </p:nvPr>
        </p:nvSpPr>
        <p:spPr>
          <a:xfrm>
            <a:off x="1919536" y="1776378"/>
            <a:ext cx="1512168" cy="4278094"/>
          </a:xfrm>
        </p:spPr>
        <p:txBody>
          <a:bodyPr>
            <a:normAutofit/>
          </a:bodyPr>
          <a:lstStyle/>
          <a:p>
            <a:pPr marL="0" indent="0">
              <a:buNone/>
            </a:pPr>
            <a:endParaRPr lang="uk-UA" sz="3200" dirty="0"/>
          </a:p>
          <a:p>
            <a:pPr marL="0" indent="0" algn="ctr">
              <a:buNone/>
            </a:pPr>
            <a:r>
              <a:rPr lang="uk-UA" sz="3200" dirty="0"/>
              <a:t>   </a:t>
            </a:r>
          </a:p>
        </p:txBody>
      </p:sp>
      <p:sp>
        <p:nvSpPr>
          <p:cNvPr id="4" name="Объект 3"/>
          <p:cNvSpPr>
            <a:spLocks noGrp="1"/>
          </p:cNvSpPr>
          <p:nvPr>
            <p:ph sz="half" idx="2"/>
          </p:nvPr>
        </p:nvSpPr>
        <p:spPr>
          <a:xfrm>
            <a:off x="1055440" y="1776378"/>
            <a:ext cx="10009111" cy="4350102"/>
          </a:xfrm>
        </p:spPr>
        <p:txBody>
          <a:bodyPr>
            <a:normAutofit/>
          </a:bodyPr>
          <a:lstStyle/>
          <a:p>
            <a:pPr marL="0" indent="0">
              <a:spcBef>
                <a:spcPts val="0"/>
              </a:spcBef>
              <a:buNone/>
            </a:pPr>
            <a:endParaRPr lang="uk-UA" dirty="0">
              <a:solidFill>
                <a:schemeClr val="tx1"/>
              </a:solidFill>
            </a:endParaRPr>
          </a:p>
          <a:p>
            <a:pPr marL="0" indent="0" algn="just">
              <a:spcBef>
                <a:spcPts val="0"/>
              </a:spcBef>
              <a:buNone/>
            </a:pPr>
            <a:r>
              <a:rPr lang="uk-UA" dirty="0">
                <a:solidFill>
                  <a:schemeClr val="tx1"/>
                </a:solidFill>
              </a:rPr>
              <a:t> </a:t>
            </a:r>
          </a:p>
        </p:txBody>
      </p:sp>
      <p:sp>
        <p:nvSpPr>
          <p:cNvPr id="6" name="Прямоугольник 5"/>
          <p:cNvSpPr/>
          <p:nvPr/>
        </p:nvSpPr>
        <p:spPr>
          <a:xfrm>
            <a:off x="1199456" y="1524000"/>
            <a:ext cx="10009111" cy="4862870"/>
          </a:xfrm>
          <a:prstGeom prst="rect">
            <a:avLst/>
          </a:prstGeom>
        </p:spPr>
        <p:txBody>
          <a:bodyPr wrap="square">
            <a:spAutoFit/>
          </a:bodyPr>
          <a:lstStyle/>
          <a:p>
            <a:pPr marL="285750" indent="-285750">
              <a:buFont typeface="Wingdings" panose="05000000000000000000" pitchFamily="2" charset="2"/>
              <a:buChar char="Ø"/>
            </a:pPr>
            <a:r>
              <a:rPr lang="uk-UA" sz="1600" dirty="0"/>
              <a:t>Розробка кафедральних тем. Підготовка  по завершенню тем колективних монографій. </a:t>
            </a:r>
          </a:p>
          <a:p>
            <a:pPr marL="285750" indent="-285750">
              <a:buFont typeface="Wingdings" panose="05000000000000000000" pitchFamily="2" charset="2"/>
              <a:buChar char="Ø"/>
            </a:pPr>
            <a:r>
              <a:rPr lang="uk-UA" sz="1600" dirty="0"/>
              <a:t>Наукові дослідження  за рахунок коштів державного бюджету  :  підготовка проектних пропозицій  як на державному,  так і на регіональному рівні (обласні програми, </a:t>
            </a:r>
            <a:r>
              <a:rPr lang="uk-UA" sz="1600" dirty="0" err="1"/>
              <a:t>мініпроекти</a:t>
            </a:r>
            <a:r>
              <a:rPr lang="uk-UA" sz="1600" dirty="0"/>
              <a:t> і т.</a:t>
            </a:r>
          </a:p>
          <a:p>
            <a:pPr marL="285750" indent="-285750">
              <a:buFont typeface="Wingdings" panose="05000000000000000000" pitchFamily="2" charset="2"/>
              <a:buChar char="Ø"/>
            </a:pPr>
            <a:r>
              <a:rPr lang="uk-UA" sz="1600" dirty="0">
                <a:latin typeface="+mj-lt"/>
                <a:ea typeface="Calibri" panose="020F0502020204030204" pitchFamily="34" charset="0"/>
                <a:cs typeface="Times New Roman" panose="02020603050405020304" pitchFamily="18" charset="0"/>
              </a:rPr>
              <a:t>Підготовка </a:t>
            </a:r>
            <a:r>
              <a:rPr lang="uk-UA" sz="1600" dirty="0" err="1">
                <a:latin typeface="+mj-lt"/>
                <a:ea typeface="Calibri" panose="020F0502020204030204" pitchFamily="34" charset="0"/>
                <a:cs typeface="Times New Roman" panose="02020603050405020304" pitchFamily="18" charset="0"/>
              </a:rPr>
              <a:t>проєктних</a:t>
            </a:r>
            <a:r>
              <a:rPr lang="uk-UA" sz="1600" dirty="0">
                <a:latin typeface="+mj-lt"/>
                <a:ea typeface="Calibri" panose="020F0502020204030204" pitchFamily="34" charset="0"/>
                <a:cs typeface="Times New Roman" panose="02020603050405020304" pitchFamily="18" charset="0"/>
              </a:rPr>
              <a:t> пропозицій на  участь здобуття  грантів  програми  ERASMUS+, DAAD </a:t>
            </a:r>
            <a:r>
              <a:rPr lang="uk-UA" sz="1600" dirty="0" err="1">
                <a:latin typeface="+mj-lt"/>
                <a:ea typeface="Calibri" panose="020F0502020204030204" pitchFamily="34" charset="0"/>
                <a:cs typeface="Times New Roman" panose="02020603050405020304" pitchFamily="18" charset="0"/>
              </a:rPr>
              <a:t>Ukraine</a:t>
            </a:r>
            <a:r>
              <a:rPr lang="uk-UA" sz="1600" dirty="0">
                <a:latin typeface="+mj-lt"/>
                <a:ea typeface="Calibri" panose="020F0502020204030204" pitchFamily="34" charset="0"/>
                <a:cs typeface="Times New Roman" panose="02020603050405020304" pitchFamily="18" charset="0"/>
              </a:rPr>
              <a:t>, </a:t>
            </a:r>
            <a:r>
              <a:rPr lang="uk-UA" sz="1600" dirty="0" err="1">
                <a:latin typeface="+mj-lt"/>
                <a:ea typeface="Calibri" panose="020F0502020204030204" pitchFamily="34" charset="0"/>
                <a:cs typeface="Times New Roman" panose="02020603050405020304" pitchFamily="18" charset="0"/>
              </a:rPr>
              <a:t>Horizon</a:t>
            </a:r>
            <a:r>
              <a:rPr lang="uk-UA" sz="1600" dirty="0">
                <a:latin typeface="+mj-lt"/>
                <a:ea typeface="Calibri" panose="020F0502020204030204" pitchFamily="34" charset="0"/>
                <a:cs typeface="Times New Roman" panose="02020603050405020304" pitchFamily="18" charset="0"/>
              </a:rPr>
              <a:t> </a:t>
            </a:r>
            <a:r>
              <a:rPr lang="uk-UA" sz="1600" dirty="0" err="1">
                <a:latin typeface="+mj-lt"/>
                <a:ea typeface="Calibri" panose="020F0502020204030204" pitchFamily="34" charset="0"/>
                <a:cs typeface="Times New Roman" panose="02020603050405020304" pitchFamily="18" charset="0"/>
              </a:rPr>
              <a:t>Europe</a:t>
            </a:r>
            <a:r>
              <a:rPr lang="uk-UA" sz="1600" dirty="0">
                <a:latin typeface="+mj-lt"/>
                <a:ea typeface="Calibri" panose="020F0502020204030204" pitchFamily="34" charset="0"/>
                <a:cs typeface="Times New Roman" panose="02020603050405020304" pitchFamily="18" charset="0"/>
              </a:rPr>
              <a:t>, Українського  культурного фонд (УКФ), Транскордонної співпраці та інших </a:t>
            </a:r>
            <a:r>
              <a:rPr lang="uk-UA" sz="1600" dirty="0" err="1">
                <a:latin typeface="+mj-lt"/>
                <a:ea typeface="Calibri" panose="020F0502020204030204" pitchFamily="34" charset="0"/>
                <a:cs typeface="Times New Roman" panose="02020603050405020304" pitchFamily="18" charset="0"/>
              </a:rPr>
              <a:t>грантодавців</a:t>
            </a:r>
            <a:r>
              <a:rPr lang="uk-UA" sz="1600" dirty="0">
                <a:latin typeface="+mj-lt"/>
                <a:ea typeface="Calibri" panose="020F0502020204030204" pitchFamily="34" charset="0"/>
                <a:cs typeface="Times New Roman" panose="02020603050405020304" pitchFamily="18" charset="0"/>
              </a:rPr>
              <a:t>.</a:t>
            </a:r>
            <a:r>
              <a:rPr lang="uk-UA" sz="1600" dirty="0">
                <a:latin typeface="+mj-lt"/>
              </a:rPr>
              <a:t> </a:t>
            </a:r>
          </a:p>
          <a:p>
            <a:pPr marL="285750" indent="-285750">
              <a:buFont typeface="Wingdings" panose="05000000000000000000" pitchFamily="2" charset="2"/>
              <a:buChar char="Ø"/>
            </a:pPr>
            <a:r>
              <a:rPr lang="uk-UA" sz="1600" dirty="0"/>
              <a:t>Налагодження наукових контактів з європейськими  ЗВО і науковими інституціями (</a:t>
            </a:r>
            <a:r>
              <a:rPr lang="uk-UA" sz="1600" dirty="0" err="1"/>
              <a:t>Карловий</a:t>
            </a:r>
            <a:r>
              <a:rPr lang="uk-UA" sz="1600" dirty="0"/>
              <a:t> університет, Варшавський університет та ін.) </a:t>
            </a:r>
          </a:p>
          <a:p>
            <a:pPr marL="285750" indent="-285750">
              <a:buFont typeface="Wingdings" panose="05000000000000000000" pitchFamily="2" charset="2"/>
              <a:buChar char="Ø"/>
            </a:pPr>
            <a:r>
              <a:rPr lang="uk-UA" sz="1600" dirty="0"/>
              <a:t>Захисти дисертацій.</a:t>
            </a:r>
          </a:p>
          <a:p>
            <a:pPr marL="285750" indent="-285750">
              <a:buFont typeface="Wingdings" panose="05000000000000000000" pitchFamily="2" charset="2"/>
              <a:buChar char="Ø"/>
            </a:pPr>
            <a:r>
              <a:rPr lang="uk-UA" sz="1600" dirty="0"/>
              <a:t>Організація та проведення  на базі кафедр/факультету  конференцій, семінарів, круглих столів, літніх і зимових  шкіл та ін.   </a:t>
            </a:r>
            <a:r>
              <a:rPr lang="uk-UA" sz="1600" dirty="0">
                <a:solidFill>
                  <a:srgbClr val="FF0000"/>
                </a:solidFill>
              </a:rPr>
              <a:t>Титульні конференції </a:t>
            </a:r>
          </a:p>
          <a:p>
            <a:pPr marL="285750" indent="-285750">
              <a:buFont typeface="Wingdings" panose="05000000000000000000" pitchFamily="2" charset="2"/>
              <a:buChar char="Ø"/>
            </a:pPr>
            <a:r>
              <a:rPr lang="uk-UA" sz="1600" dirty="0"/>
              <a:t>Кафедральні наукові семінари </a:t>
            </a:r>
          </a:p>
          <a:p>
            <a:pPr marL="285750" indent="-285750">
              <a:buFont typeface="Wingdings" panose="05000000000000000000" pitchFamily="2" charset="2"/>
              <a:buChar char="Ø"/>
            </a:pPr>
            <a:r>
              <a:rPr lang="uk-UA" sz="1600" dirty="0"/>
              <a:t> Наукові стажування,  отримання  індивідуальних стипендій і грантів </a:t>
            </a:r>
          </a:p>
          <a:p>
            <a:pPr marL="285750" indent="-285750">
              <a:buFont typeface="Wingdings" panose="05000000000000000000" pitchFamily="2" charset="2"/>
              <a:buChar char="Ø"/>
            </a:pPr>
            <a:r>
              <a:rPr lang="uk-UA" sz="1600" dirty="0"/>
              <a:t>Збільшення кількості  наукових  публікацій викладачів у </a:t>
            </a:r>
            <a:r>
              <a:rPr lang="uk-UA" sz="1600" dirty="0" err="1"/>
              <a:t>наукометричних</a:t>
            </a:r>
            <a:r>
              <a:rPr lang="uk-UA" sz="1600" dirty="0"/>
              <a:t>  і фахових виданнях. </a:t>
            </a:r>
          </a:p>
          <a:p>
            <a:pPr marL="285750" indent="-285750">
              <a:buFont typeface="Wingdings" panose="05000000000000000000" pitchFamily="2" charset="2"/>
              <a:buChar char="Ø"/>
            </a:pPr>
            <a:r>
              <a:rPr lang="uk-UA" sz="1600" dirty="0"/>
              <a:t>Підготовка  і видання   факультетських періодичних  видань. Включення Вісника у </a:t>
            </a:r>
            <a:r>
              <a:rPr lang="uk-UA" sz="1600" dirty="0" err="1"/>
              <a:t>наукометричну</a:t>
            </a:r>
            <a:r>
              <a:rPr lang="uk-UA" sz="1600" dirty="0"/>
              <a:t>  базу  даних  </a:t>
            </a:r>
            <a:r>
              <a:rPr lang="uk-UA" sz="1600" i="1" dirty="0" err="1">
                <a:solidFill>
                  <a:srgbClr val="000000"/>
                </a:solidFill>
                <a:latin typeface="Times New Roman" panose="02020603050405020304" pitchFamily="18" charset="0"/>
                <a:ea typeface="Times New Roman" panose="02020603050405020304" pitchFamily="18" charset="0"/>
              </a:rPr>
              <a:t>Index</a:t>
            </a:r>
            <a:r>
              <a:rPr lang="uk-UA" sz="1600" i="1" dirty="0">
                <a:solidFill>
                  <a:srgbClr val="000000"/>
                </a:solidFill>
                <a:latin typeface="Times New Roman" panose="02020603050405020304" pitchFamily="18" charset="0"/>
                <a:ea typeface="Times New Roman" panose="02020603050405020304" pitchFamily="18" charset="0"/>
              </a:rPr>
              <a:t> </a:t>
            </a:r>
            <a:r>
              <a:rPr lang="uk-UA" sz="1600" i="1" dirty="0" err="1">
                <a:solidFill>
                  <a:srgbClr val="000000"/>
                </a:solidFill>
                <a:latin typeface="Times New Roman" panose="02020603050405020304" pitchFamily="18" charset="0"/>
                <a:ea typeface="Times New Roman" panose="02020603050405020304" pitchFamily="18" charset="0"/>
              </a:rPr>
              <a:t>Copernicus</a:t>
            </a:r>
            <a:endParaRPr lang="uk-UA" sz="1600" i="1" dirty="0"/>
          </a:p>
          <a:p>
            <a:pPr marL="285750" indent="-285750">
              <a:buFont typeface="Wingdings" panose="05000000000000000000" pitchFamily="2" charset="2"/>
              <a:buChar char="Ø"/>
            </a:pPr>
            <a:r>
              <a:rPr lang="uk-UA" sz="1600" dirty="0"/>
              <a:t>Студентська наукова робота (олімпіади, конкурси, </a:t>
            </a:r>
            <a:r>
              <a:rPr lang="uk-UA" sz="1600" dirty="0" err="1"/>
              <a:t>студ.наукові</a:t>
            </a:r>
            <a:r>
              <a:rPr lang="uk-UA" sz="1600" dirty="0"/>
              <a:t> гуртки, Наукове товариство студентів)</a:t>
            </a:r>
          </a:p>
          <a:p>
            <a:pPr marL="285750" indent="-285750">
              <a:buFont typeface="Wingdings" panose="05000000000000000000" pitchFamily="2" charset="2"/>
              <a:buChar char="Ø"/>
            </a:pPr>
            <a:r>
              <a:rPr lang="uk-UA" sz="1600" dirty="0"/>
              <a:t>Вдосконалення системи рейтингових показників за участь у науковій роботі. </a:t>
            </a:r>
          </a:p>
        </p:txBody>
      </p:sp>
    </p:spTree>
    <p:extLst>
      <p:ext uri="{BB962C8B-B14F-4D97-AF65-F5344CB8AC3E}">
        <p14:creationId xmlns:p14="http://schemas.microsoft.com/office/powerpoint/2010/main" val="2818274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3356992"/>
            <a:ext cx="59690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41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24068" y="2"/>
            <a:ext cx="1177012" cy="6857998"/>
          </a:xfrm>
          <a:prstGeom prst="rect">
            <a:avLst/>
          </a:prstGeom>
          <a:noFill/>
          <a:ln>
            <a:noFill/>
          </a:ln>
        </p:spPr>
      </p:pic>
      <p:cxnSp>
        <p:nvCxnSpPr>
          <p:cNvPr id="65" name="Google Shape;65;p14"/>
          <p:cNvCxnSpPr/>
          <p:nvPr/>
        </p:nvCxnSpPr>
        <p:spPr>
          <a:xfrm>
            <a:off x="4945942" y="548680"/>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47592"/>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0" name="Объект 4">
            <a:extLst>
              <a:ext uri="{FF2B5EF4-FFF2-40B4-BE49-F238E27FC236}">
                <a16:creationId xmlns:a16="http://schemas.microsoft.com/office/drawing/2014/main" id="{BE7C9F2D-A79C-4A8A-9A0E-30CC1F543920}"/>
              </a:ext>
            </a:extLst>
          </p:cNvPr>
          <p:cNvSpPr txBox="1">
            <a:spLocks/>
          </p:cNvSpPr>
          <p:nvPr/>
        </p:nvSpPr>
        <p:spPr>
          <a:xfrm>
            <a:off x="1822937" y="1283676"/>
            <a:ext cx="2339339" cy="4449579"/>
          </a:xfrm>
          <a:prstGeom prst="rect">
            <a:avLst/>
          </a:prstGeom>
        </p:spPr>
        <p:txBody>
          <a:bodyPr spcFirstLastPara="1" vert="horz" wrap="square" lIns="91425" tIns="91425" rIns="91425" bIns="91425" rtlCol="0" anchor="t" anchorCtr="0">
            <a:normAutofit fontScale="92500" lnSpcReduction="20000"/>
          </a:bodyPr>
          <a:lstStyle>
            <a:lvl1pPr marL="457200" lvl="0" indent="-342900" algn="l" defTabSz="914400" rtl="0" eaLnBrk="1" latinLnBrk="0" hangingPunct="1">
              <a:spcBef>
                <a:spcPts val="0"/>
              </a:spcBef>
              <a:spcAft>
                <a:spcPts val="0"/>
              </a:spcAft>
              <a:buClr>
                <a:schemeClr val="accent1"/>
              </a:buClr>
              <a:buSzPts val="1800"/>
              <a:buFont typeface="Arial" pitchFamily="34" charset="0"/>
              <a:buChar char="●"/>
              <a:defRPr sz="24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Clr>
                <a:schemeClr val="accent1"/>
              </a:buClr>
              <a:buSzPts val="1400"/>
              <a:buFont typeface="Arial" pitchFamily="34" charset="0"/>
              <a:buChar char="○"/>
              <a:defRPr sz="20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Clr>
                <a:schemeClr val="accent1"/>
              </a:buClr>
              <a:buSzPts val="1400"/>
              <a:buFont typeface="Arial" pitchFamily="34" charset="0"/>
              <a:buChar char="■"/>
              <a:defRPr sz="18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Clr>
                <a:schemeClr val="accent1"/>
              </a:buClr>
              <a:buSzPts val="1400"/>
              <a:buFont typeface="Arial" pitchFamily="34" charset="0"/>
              <a:buChar char="●"/>
              <a:defRPr sz="16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Clr>
                <a:schemeClr val="accent1"/>
              </a:buClr>
              <a:buSzPts val="1400"/>
              <a:buFont typeface="Arial" pitchFamily="34" charset="0"/>
              <a:buChar char="○"/>
              <a:defRPr sz="1400" kern="1200" baseline="0">
                <a:solidFill>
                  <a:schemeClr val="tx1"/>
                </a:solidFill>
                <a:latin typeface="+mn-lt"/>
                <a:ea typeface="+mn-ea"/>
                <a:cs typeface="+mn-cs"/>
              </a:defRPr>
            </a:lvl5pPr>
            <a:lvl6pPr marL="2743200" lvl="5"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Clr>
                <a:schemeClr val="accent1"/>
              </a:buClr>
              <a:buSzPts val="1400"/>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uk-UA" sz="2100" b="1">
                <a:latin typeface="Times New Roman" panose="02020603050405020304" pitchFamily="18" charset="0"/>
                <a:cs typeface="Times New Roman" panose="02020603050405020304" pitchFamily="18" charset="0"/>
              </a:rPr>
              <a:t>«Теоретичні і практичні виміри лінгводидактики в сучасному освітньо-</a:t>
            </a:r>
            <a:endParaRPr lang="uk-UA" sz="2100">
              <a:latin typeface="Times New Roman" panose="02020603050405020304" pitchFamily="18" charset="0"/>
              <a:cs typeface="Times New Roman" panose="02020603050405020304" pitchFamily="18" charset="0"/>
            </a:endParaRPr>
          </a:p>
          <a:p>
            <a:pPr marL="0" indent="0">
              <a:buFont typeface="Arial" pitchFamily="34" charset="0"/>
              <a:buNone/>
            </a:pPr>
            <a:r>
              <a:rPr lang="uk-UA" sz="2100" b="1">
                <a:latin typeface="Times New Roman" panose="02020603050405020304" pitchFamily="18" charset="0"/>
                <a:cs typeface="Times New Roman" panose="02020603050405020304" pitchFamily="18" charset="0"/>
              </a:rPr>
              <a:t>інформаційному просторі»  </a:t>
            </a:r>
          </a:p>
          <a:p>
            <a:pPr marL="0" indent="0">
              <a:buFont typeface="Arial" pitchFamily="34" charset="0"/>
              <a:buNone/>
            </a:pPr>
            <a:r>
              <a:rPr lang="uk-UA" sz="2100" b="1">
                <a:latin typeface="Times New Roman" panose="02020603050405020304" pitchFamily="18" charset="0"/>
                <a:cs typeface="Times New Roman" panose="02020603050405020304" pitchFamily="18" charset="0"/>
              </a:rPr>
              <a:t>(кафедра початкової та дошкільної освіти)</a:t>
            </a:r>
          </a:p>
          <a:p>
            <a:pPr marL="0" indent="0">
              <a:buFont typeface="Arial" pitchFamily="34" charset="0"/>
              <a:buNone/>
            </a:pPr>
            <a:endParaRPr lang="uk-UA" sz="2100" b="1">
              <a:latin typeface="Times New Roman" panose="02020603050405020304" pitchFamily="18" charset="0"/>
              <a:cs typeface="Times New Roman" panose="02020603050405020304" pitchFamily="18" charset="0"/>
            </a:endParaRPr>
          </a:p>
          <a:p>
            <a:pPr marL="0" indent="0">
              <a:buFont typeface="Arial" pitchFamily="34" charset="0"/>
              <a:buNone/>
            </a:pPr>
            <a:r>
              <a:rPr lang="uk-UA" sz="2100" b="1">
                <a:latin typeface="Times New Roman" panose="02020603050405020304" pitchFamily="18" charset="0"/>
                <a:cs typeface="Times New Roman" panose="02020603050405020304" pitchFamily="18" charset="0"/>
              </a:rPr>
              <a:t>Науковий керівник к.ф.н. </a:t>
            </a:r>
          </a:p>
          <a:p>
            <a:pPr marL="0" indent="0">
              <a:buFont typeface="Arial" pitchFamily="34" charset="0"/>
              <a:buNone/>
            </a:pPr>
            <a:r>
              <a:rPr lang="uk-UA" sz="2100" b="1">
                <a:latin typeface="Times New Roman" panose="02020603050405020304" pitchFamily="18" charset="0"/>
                <a:cs typeface="Times New Roman" panose="02020603050405020304" pitchFamily="18" charset="0"/>
              </a:rPr>
              <a:t>доц. Крохмальна   Г.І., </a:t>
            </a:r>
          </a:p>
          <a:p>
            <a:pPr marL="0" indent="0">
              <a:buFont typeface="Arial" pitchFamily="34" charset="0"/>
              <a:buNone/>
            </a:pPr>
            <a:r>
              <a:rPr lang="uk-UA" sz="2100" b="1">
                <a:latin typeface="Times New Roman" panose="02020603050405020304" pitchFamily="18" charset="0"/>
                <a:cs typeface="Times New Roman" panose="02020603050405020304" pitchFamily="18" charset="0"/>
              </a:rPr>
              <a:t>термін виконання: 2021-2024 рр. </a:t>
            </a:r>
            <a:endParaRPr lang="uk-UA" sz="2100">
              <a:latin typeface="Times New Roman" panose="02020603050405020304" pitchFamily="18" charset="0"/>
              <a:cs typeface="Times New Roman" panose="02020603050405020304" pitchFamily="18" charset="0"/>
            </a:endParaRPr>
          </a:p>
          <a:p>
            <a:pPr marL="0" indent="0">
              <a:buFont typeface="Arial" pitchFamily="34" charset="0"/>
              <a:buNone/>
            </a:pPr>
            <a:endParaRPr lang="uk-UA" sz="4400" dirty="0"/>
          </a:p>
        </p:txBody>
      </p:sp>
      <p:sp>
        <p:nvSpPr>
          <p:cNvPr id="11" name="Объект 3">
            <a:extLst>
              <a:ext uri="{FF2B5EF4-FFF2-40B4-BE49-F238E27FC236}">
                <a16:creationId xmlns:a16="http://schemas.microsoft.com/office/drawing/2014/main" id="{CA7D16EC-24B0-4576-97BF-1ECDC23C0447}"/>
              </a:ext>
            </a:extLst>
          </p:cNvPr>
          <p:cNvSpPr txBox="1">
            <a:spLocks/>
          </p:cNvSpPr>
          <p:nvPr/>
        </p:nvSpPr>
        <p:spPr>
          <a:xfrm>
            <a:off x="4162276" y="1332181"/>
            <a:ext cx="7622355" cy="502309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uk-UA" sz="1600" b="1" i="1" dirty="0">
                <a:latin typeface="Times New Roman" panose="02020603050405020304" pitchFamily="18" charset="0"/>
                <a:ea typeface="Calibri" panose="020F0502020204030204" pitchFamily="34" charset="0"/>
                <a:cs typeface="Calibri" panose="020F0502020204030204" pitchFamily="34" charset="0"/>
              </a:rPr>
              <a:t>Досліджено</a:t>
            </a:r>
            <a:r>
              <a:rPr lang="uk-UA" sz="1600" i="1" dirty="0">
                <a:latin typeface="Times New Roman" panose="02020603050405020304" pitchFamily="18" charset="0"/>
                <a:ea typeface="Calibri" panose="020F0502020204030204" pitchFamily="34" charset="0"/>
                <a:cs typeface="Calibri" panose="020F0502020204030204" pitchFamily="34" charset="0"/>
              </a:rPr>
              <a:t>:</a:t>
            </a:r>
            <a:r>
              <a:rPr lang="uk-UA" sz="1600" dirty="0">
                <a:latin typeface="Times New Roman" panose="02020603050405020304" pitchFamily="18" charset="0"/>
                <a:ea typeface="Calibri" panose="020F0502020204030204" pitchFamily="34" charset="0"/>
                <a:cs typeface="Calibri" panose="020F0502020204030204" pitchFamily="34" charset="0"/>
              </a:rPr>
              <a:t> стадії розвитку письма в дошкільному та молодшому шкільному віці; комунікативну компетентність здобувачів початкової освіти; розвиток читацької самостійності здобувачів початкової освіти на </a:t>
            </a:r>
            <a:r>
              <a:rPr lang="uk-UA" sz="1600" dirty="0" err="1">
                <a:latin typeface="Times New Roman" panose="02020603050405020304" pitchFamily="18" charset="0"/>
                <a:ea typeface="Calibri" panose="020F0502020204030204" pitchFamily="34" charset="0"/>
                <a:cs typeface="Calibri" panose="020F0502020204030204" pitchFamily="34" charset="0"/>
              </a:rPr>
              <a:t>уроках</a:t>
            </a:r>
            <a:r>
              <a:rPr lang="uk-UA" sz="1600" dirty="0">
                <a:latin typeface="Times New Roman" panose="02020603050405020304" pitchFamily="18" charset="0"/>
                <a:ea typeface="Calibri" panose="020F0502020204030204" pitchFamily="34" charset="0"/>
                <a:cs typeface="Calibri" panose="020F0502020204030204" pitchFamily="34" charset="0"/>
              </a:rPr>
              <a:t> роботи з дитячою книжкою; сучасний етап активної методичної трансформації викладання літератури у зв’язку з пандемією та початком великої континентальної війни в Україні;  </a:t>
            </a:r>
          </a:p>
          <a:p>
            <a:pPr marL="0" indent="0" algn="just">
              <a:lnSpc>
                <a:spcPct val="115000"/>
              </a:lnSpc>
              <a:spcAft>
                <a:spcPts val="1000"/>
              </a:spcAft>
              <a:buFont typeface="Arial" pitchFamily="34" charset="0"/>
              <a:buNone/>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 Проаналізовано:</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основи культури мовлення дітей старшого дошкільного віку;   проблеми академічної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доброчесности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з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лінгводидактичного</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погляду;  проаналізовано проблеми використання комунікативних вправ на </a:t>
            </a:r>
            <a:r>
              <a:rPr lang="uk-UA" sz="1600" dirty="0" err="1">
                <a:latin typeface="Times New Roman" panose="02020603050405020304" pitchFamily="18" charset="0"/>
                <a:ea typeface="Times New Roman" panose="02020603050405020304" pitchFamily="18" charset="0"/>
                <a:cs typeface="Times New Roman" panose="02020603050405020304" pitchFamily="18" charset="0"/>
              </a:rPr>
              <a:t>уроках</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української мови у початковій школі; терміни і проблеми навчального контенту в епоху мережевої логіки та розвитку елементів штучного інтелекту;   </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Font typeface="Arial" pitchFamily="34" charset="0"/>
              <a:buNone/>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Узагальнено</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головні ідеї Нової української школи у контексті викладання англійської мови у початкових класах; сучасні підходи до викладання англійської мови  у контексті Нової української школи</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Font typeface="Arial" pitchFamily="34" charset="0"/>
              <a:buNone/>
            </a:pPr>
            <a:r>
              <a:rPr lang="uk-UA" sz="1600" b="1" dirty="0">
                <a:latin typeface="Times New Roman" panose="02020603050405020304" pitchFamily="18" charset="0"/>
                <a:ea typeface="Calibri" panose="020F0502020204030204" pitchFamily="34" charset="0"/>
              </a:rPr>
              <a:t>Захищені дисертації </a:t>
            </a:r>
            <a:r>
              <a:rPr lang="uk-UA" sz="1600" dirty="0">
                <a:latin typeface="Times New Roman" panose="02020603050405020304" pitchFamily="18" charset="0"/>
                <a:ea typeface="Calibri" panose="020F0502020204030204" pitchFamily="34" charset="0"/>
              </a:rPr>
              <a:t>(на здобуття кандидата педагогічних наук) </a:t>
            </a:r>
            <a:r>
              <a:rPr lang="uk-UA" sz="1600" b="1" dirty="0">
                <a:latin typeface="Times New Roman" panose="02020603050405020304" pitchFamily="18" charset="0"/>
                <a:ea typeface="Calibri" panose="020F0502020204030204" pitchFamily="34" charset="0"/>
              </a:rPr>
              <a:t>: 1</a:t>
            </a:r>
            <a:endParaRPr lang="uk-UA" sz="1600" dirty="0">
              <a:latin typeface="Calibri" panose="020F0502020204030204" pitchFamily="34" charset="0"/>
              <a:ea typeface="Calibri" panose="020F0502020204030204" pitchFamily="34" charset="0"/>
            </a:endParaRPr>
          </a:p>
          <a:p>
            <a:pPr marL="0" indent="0" algn="just">
              <a:lnSpc>
                <a:spcPct val="115000"/>
              </a:lnSpc>
              <a:spcAft>
                <a:spcPts val="1000"/>
              </a:spcAft>
              <a:buFont typeface="Arial" pitchFamily="34" charset="0"/>
              <a:buNone/>
            </a:pPr>
            <a:r>
              <a:rPr lang="uk-UA" sz="1600" b="1" dirty="0">
                <a:latin typeface="Times New Roman" panose="02020603050405020304" pitchFamily="18" charset="0"/>
                <a:ea typeface="Calibri" panose="020F0502020204030204" pitchFamily="34" charset="0"/>
              </a:rPr>
              <a:t>Опубліковано: </a:t>
            </a:r>
            <a:r>
              <a:rPr lang="uk-UA" sz="1600" i="1" dirty="0">
                <a:latin typeface="Times New Roman" panose="02020603050405020304" pitchFamily="18" charset="0"/>
                <a:ea typeface="Calibri" panose="020F0502020204030204" pitchFamily="34" charset="0"/>
              </a:rPr>
              <a:t>  2 навчальні посібники, 2 електронні курси, 7 статей  у  виданнях, які включені до міжнародних </a:t>
            </a:r>
            <a:r>
              <a:rPr lang="uk-UA" sz="1600" i="1" dirty="0" err="1">
                <a:latin typeface="Times New Roman" panose="02020603050405020304" pitchFamily="18" charset="0"/>
                <a:ea typeface="Calibri" panose="020F0502020204030204" pitchFamily="34" charset="0"/>
              </a:rPr>
              <a:t>наукометричних</a:t>
            </a:r>
            <a:r>
              <a:rPr lang="uk-UA" sz="1600" i="1" dirty="0">
                <a:latin typeface="Times New Roman" panose="02020603050405020304" pitchFamily="18" charset="0"/>
                <a:ea typeface="Calibri" panose="020F0502020204030204" pitchFamily="34" charset="0"/>
              </a:rPr>
              <a:t> баз даних </a:t>
            </a:r>
            <a:r>
              <a:rPr lang="uk-UA" sz="1600" i="1" dirty="0" err="1">
                <a:latin typeface="Times New Roman" panose="02020603050405020304" pitchFamily="18" charset="0"/>
                <a:ea typeface="Calibri" panose="020F0502020204030204" pitchFamily="34" charset="0"/>
                <a:cs typeface="Calibri" panose="020F0502020204030204" pitchFamily="34" charset="0"/>
              </a:rPr>
              <a:t>Index</a:t>
            </a:r>
            <a:r>
              <a:rPr lang="uk-UA" sz="1600" i="1" dirty="0">
                <a:latin typeface="Times New Roman" panose="02020603050405020304" pitchFamily="18" charset="0"/>
                <a:ea typeface="Calibri" panose="020F0502020204030204" pitchFamily="34" charset="0"/>
                <a:cs typeface="Calibri" panose="020F0502020204030204" pitchFamily="34" charset="0"/>
              </a:rPr>
              <a:t> </a:t>
            </a:r>
            <a:r>
              <a:rPr lang="uk-UA" sz="1600" i="1" dirty="0" err="1">
                <a:latin typeface="Times New Roman" panose="02020603050405020304" pitchFamily="18" charset="0"/>
                <a:ea typeface="Calibri" panose="020F0502020204030204" pitchFamily="34" charset="0"/>
                <a:cs typeface="Calibri" panose="020F0502020204030204" pitchFamily="34" charset="0"/>
              </a:rPr>
              <a:t>Copernicus</a:t>
            </a:r>
            <a:r>
              <a:rPr lang="uk-UA" sz="1600" i="1" dirty="0">
                <a:latin typeface="Times New Roman" panose="02020603050405020304" pitchFamily="18" charset="0"/>
                <a:ea typeface="Calibri" panose="020F0502020204030204" pitchFamily="34" charset="0"/>
              </a:rPr>
              <a:t> ,  6 статей у</a:t>
            </a:r>
            <a:r>
              <a:rPr lang="uk-UA" sz="1600" dirty="0">
                <a:latin typeface="Times New Roman" panose="02020603050405020304" pitchFamily="18" charset="0"/>
                <a:ea typeface="Calibri" panose="020F0502020204030204" pitchFamily="34" charset="0"/>
              </a:rPr>
              <a:t> </a:t>
            </a:r>
            <a:r>
              <a:rPr lang="uk-UA" sz="1600" i="1" dirty="0">
                <a:latin typeface="Times New Roman" panose="02020603050405020304" pitchFamily="18" charset="0"/>
                <a:ea typeface="Calibri" panose="020F0502020204030204" pitchFamily="34" charset="0"/>
              </a:rPr>
              <a:t>фахових виданнях України,  3 -  у інших наукових виданнях .</a:t>
            </a:r>
            <a:endParaRPr lang="uk-UA" sz="1600" dirty="0">
              <a:latin typeface="Calibri" panose="020F0502020204030204" pitchFamily="34" charset="0"/>
              <a:ea typeface="Calibri" panose="020F0502020204030204" pitchFamily="34" charset="0"/>
            </a:endParaRPr>
          </a:p>
          <a:p>
            <a:pPr marL="0" indent="0">
              <a:spcBef>
                <a:spcPts val="0"/>
              </a:spcBef>
              <a:buFont typeface="Arial" pitchFamily="34" charset="0"/>
              <a:buNone/>
            </a:pPr>
            <a:endParaRPr lang="uk-UA" sz="1400" dirty="0">
              <a:latin typeface="Calibri" panose="020F0502020204030204" pitchFamily="34" charset="0"/>
              <a:ea typeface="Calibri" panose="020F0502020204030204" pitchFamily="34" charset="0"/>
            </a:endParaRPr>
          </a:p>
          <a:p>
            <a:pPr algn="just"/>
            <a:r>
              <a:rPr lang="uk-UA" sz="1400" i="1" dirty="0"/>
              <a:t> </a:t>
            </a:r>
            <a:endParaRPr lang="uk-UA" sz="1400" dirty="0"/>
          </a:p>
          <a:p>
            <a:endParaRPr lang="uk-UA" sz="1400" dirty="0"/>
          </a:p>
        </p:txBody>
      </p:sp>
      <p:sp>
        <p:nvSpPr>
          <p:cNvPr id="13" name="TextBox 12">
            <a:extLst>
              <a:ext uri="{FF2B5EF4-FFF2-40B4-BE49-F238E27FC236}">
                <a16:creationId xmlns:a16="http://schemas.microsoft.com/office/drawing/2014/main" id="{26504A2B-DE73-4612-A4F1-8F073C7352D0}"/>
              </a:ext>
            </a:extLst>
          </p:cNvPr>
          <p:cNvSpPr txBox="1"/>
          <p:nvPr/>
        </p:nvSpPr>
        <p:spPr>
          <a:xfrm>
            <a:off x="4461213" y="941496"/>
            <a:ext cx="6940552" cy="390684"/>
          </a:xfrm>
          <a:prstGeom prst="rect">
            <a:avLst/>
          </a:prstGeom>
          <a:noFill/>
        </p:spPr>
        <p:txBody>
          <a:bodyPr wrap="square">
            <a:spAutoFit/>
          </a:bodyPr>
          <a:lstStyle/>
          <a:p>
            <a:pPr marL="0" indent="0" algn="just">
              <a:lnSpc>
                <a:spcPct val="115000"/>
              </a:lnSpc>
              <a:spcAft>
                <a:spcPts val="1000"/>
              </a:spcAft>
              <a:buFont typeface="Arial" pitchFamily="34" charset="0"/>
              <a:buNone/>
            </a:pPr>
            <a:r>
              <a:rPr lang="uk-UA" sz="1800" b="1" dirty="0">
                <a:latin typeface="Times New Roman" panose="02020603050405020304" pitchFamily="18" charset="0"/>
                <a:ea typeface="Times New Roman" panose="02020603050405020304" pitchFamily="18" charset="0"/>
                <a:cs typeface="Times New Roman" panose="02020603050405020304" pitchFamily="18" charset="0"/>
              </a:rPr>
              <a:t>Узагальнені результати виконання теми за звітний рік:</a:t>
            </a:r>
            <a:endParaRPr lang="uk-UA"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24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35398" y="0"/>
            <a:ext cx="1177012" cy="6857998"/>
          </a:xfrm>
          <a:prstGeom prst="rect">
            <a:avLst/>
          </a:prstGeom>
          <a:noFill/>
          <a:ln>
            <a:noFill/>
          </a:ln>
        </p:spPr>
      </p:pic>
      <p:cxnSp>
        <p:nvCxnSpPr>
          <p:cNvPr id="65" name="Google Shape;65;p14"/>
          <p:cNvCxnSpPr/>
          <p:nvPr/>
        </p:nvCxnSpPr>
        <p:spPr>
          <a:xfrm>
            <a:off x="4986646" y="620688"/>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79641"/>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0" name="TextBox 9">
            <a:extLst>
              <a:ext uri="{FF2B5EF4-FFF2-40B4-BE49-F238E27FC236}">
                <a16:creationId xmlns:a16="http://schemas.microsoft.com/office/drawing/2014/main" id="{3D4B0734-9EA7-41E3-A11C-B47CD2B36148}"/>
              </a:ext>
            </a:extLst>
          </p:cNvPr>
          <p:cNvSpPr txBox="1"/>
          <p:nvPr/>
        </p:nvSpPr>
        <p:spPr>
          <a:xfrm>
            <a:off x="1631504" y="1299406"/>
            <a:ext cx="2948955" cy="3277480"/>
          </a:xfrm>
          <a:prstGeom prst="rect">
            <a:avLst/>
          </a:prstGeom>
          <a:noFill/>
        </p:spPr>
        <p:txBody>
          <a:bodyPr wrap="square">
            <a:spAutoFit/>
          </a:bodyPr>
          <a:lstStyle/>
          <a:p>
            <a:pPr algn="just"/>
            <a:r>
              <a:rPr lang="uk-UA" sz="1600" b="1" dirty="0">
                <a:latin typeface="Times New Roman" panose="02020603050405020304" pitchFamily="18" charset="0"/>
                <a:ea typeface="Calibri" panose="020F0502020204030204" pitchFamily="34" charset="0"/>
              </a:rPr>
              <a:t>Трансформації практик розвитку мовлення та </a:t>
            </a:r>
            <a:r>
              <a:rPr lang="uk-UA" sz="1600" b="1" dirty="0" err="1">
                <a:latin typeface="Times New Roman" panose="02020603050405020304" pitchFamily="18" charset="0"/>
                <a:ea typeface="Calibri" panose="020F0502020204030204" pitchFamily="34" charset="0"/>
              </a:rPr>
              <a:t>соціо</a:t>
            </a:r>
            <a:r>
              <a:rPr lang="uk-UA" sz="1600" b="1" dirty="0">
                <a:latin typeface="Times New Roman" panose="02020603050405020304" pitchFamily="18" charset="0"/>
                <a:ea typeface="Calibri" panose="020F0502020204030204" pitchFamily="34" charset="0"/>
              </a:rPr>
              <a:t>-психолого-педагогічного супроводу осіб з інтелекту-</a:t>
            </a:r>
            <a:r>
              <a:rPr lang="uk-UA" sz="1600" b="1" dirty="0" err="1">
                <a:latin typeface="Times New Roman" panose="02020603050405020304" pitchFamily="18" charset="0"/>
                <a:ea typeface="Calibri" panose="020F0502020204030204" pitchFamily="34" charset="0"/>
              </a:rPr>
              <a:t>альною</a:t>
            </a:r>
            <a:r>
              <a:rPr lang="uk-UA" sz="1600" b="1" dirty="0">
                <a:latin typeface="Times New Roman" panose="02020603050405020304" pitchFamily="18" charset="0"/>
                <a:ea typeface="Calibri" panose="020F0502020204030204" pitchFamily="34" charset="0"/>
              </a:rPr>
              <a:t> недостатністю: реалії сьогодення </a:t>
            </a:r>
          </a:p>
          <a:p>
            <a:pPr algn="just"/>
            <a:r>
              <a:rPr lang="uk-UA" sz="1600" b="1" dirty="0">
                <a:latin typeface="Times New Roman" panose="02020603050405020304" pitchFamily="18" charset="0"/>
                <a:ea typeface="Calibri" panose="020F0502020204030204" pitchFamily="34" charset="0"/>
              </a:rPr>
              <a:t>(кафедра спеціальної освіти)  </a:t>
            </a:r>
          </a:p>
          <a:p>
            <a:pPr algn="just"/>
            <a:endParaRPr lang="uk-UA" sz="1600" b="1" dirty="0">
              <a:latin typeface="Times New Roman" panose="02020603050405020304" pitchFamily="18" charset="0"/>
              <a:ea typeface="Calibri" panose="020F0502020204030204" pitchFamily="34" charset="0"/>
            </a:endParaRPr>
          </a:p>
          <a:p>
            <a:pPr algn="just"/>
            <a:endParaRPr lang="uk-UA" sz="1600" b="1" dirty="0">
              <a:latin typeface="Times New Roman" panose="02020603050405020304" pitchFamily="18" charset="0"/>
              <a:ea typeface="Calibri" panose="020F0502020204030204" pitchFamily="34" charset="0"/>
            </a:endParaRPr>
          </a:p>
          <a:p>
            <a:pPr algn="just"/>
            <a:r>
              <a:rPr lang="uk-UA" sz="1600" b="1" dirty="0">
                <a:latin typeface="Times New Roman" panose="02020603050405020304" pitchFamily="18" charset="0"/>
                <a:ea typeface="Calibri" panose="020F0502020204030204" pitchFamily="34" charset="0"/>
              </a:rPr>
              <a:t>Наук. керівник </a:t>
            </a:r>
          </a:p>
          <a:p>
            <a:pPr algn="just"/>
            <a:r>
              <a:rPr lang="uk-UA" sz="1600" b="1" dirty="0" err="1">
                <a:latin typeface="Times New Roman" panose="02020603050405020304" pitchFamily="18" charset="0"/>
                <a:ea typeface="Calibri" panose="020F0502020204030204" pitchFamily="34" charset="0"/>
              </a:rPr>
              <a:t>д.п.н</a:t>
            </a:r>
            <a:r>
              <a:rPr lang="uk-UA" sz="1600" b="1" dirty="0">
                <a:latin typeface="Times New Roman" panose="02020603050405020304" pitchFamily="18" charset="0"/>
                <a:ea typeface="Calibri" panose="020F0502020204030204" pitchFamily="34" charset="0"/>
              </a:rPr>
              <a:t>., проф. Островська К.О.;  термін виконання: 2022-2026 рр.</a:t>
            </a:r>
            <a:endParaRPr lang="uk-UA" sz="1600" dirty="0">
              <a:latin typeface="Calibri" panose="020F0502020204030204" pitchFamily="34" charset="0"/>
              <a:ea typeface="Calibri" panose="020F0502020204030204" pitchFamily="34" charset="0"/>
            </a:endParaRPr>
          </a:p>
        </p:txBody>
      </p:sp>
      <p:sp>
        <p:nvSpPr>
          <p:cNvPr id="11" name="Объект 3">
            <a:extLst>
              <a:ext uri="{FF2B5EF4-FFF2-40B4-BE49-F238E27FC236}">
                <a16:creationId xmlns:a16="http://schemas.microsoft.com/office/drawing/2014/main" id="{9BF87E44-3CEB-47C0-84BD-7BFED55F2EE5}"/>
              </a:ext>
            </a:extLst>
          </p:cNvPr>
          <p:cNvSpPr txBox="1">
            <a:spLocks/>
          </p:cNvSpPr>
          <p:nvPr/>
        </p:nvSpPr>
        <p:spPr>
          <a:xfrm>
            <a:off x="4965089" y="1283677"/>
            <a:ext cx="6773350" cy="5272951"/>
          </a:xfrm>
          <a:prstGeom prst="rect">
            <a:avLst/>
          </a:prstGeom>
        </p:spPr>
        <p:txBody>
          <a:bodyP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uk-UA" sz="2000" dirty="0"/>
              <a:t> </a:t>
            </a:r>
            <a:endParaRPr lang="uk-UA" sz="6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6400" b="1" i="1" dirty="0">
                <a:latin typeface="Times New Roman" panose="02020603050405020304" pitchFamily="18" charset="0"/>
                <a:ea typeface="Times New Roman" panose="02020603050405020304" pitchFamily="18" charset="0"/>
                <a:cs typeface="Times New Roman" panose="02020603050405020304" pitchFamily="18" charset="0"/>
              </a:rPr>
              <a:t>Досліджено</a:t>
            </a:r>
            <a:r>
              <a:rPr lang="uk-UA" sz="64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6400" dirty="0">
                <a:latin typeface="Times New Roman" panose="02020603050405020304" pitchFamily="18" charset="0"/>
                <a:ea typeface="Times New Roman" panose="02020603050405020304" pitchFamily="18" charset="0"/>
                <a:cs typeface="Times New Roman" panose="02020603050405020304" pitchFamily="18" charset="0"/>
              </a:rPr>
              <a:t> особливості психічного розвитку дітей в інклюзивному освітньому процесі у контексті універсального дизайну у навчанні; аспекти інклюзивної освіти в дорослому віці в контексті стабілізації та підвищення кваліфікації (ВПО, біженці внаслідок війни); </a:t>
            </a:r>
            <a:endParaRPr lang="uk-UA" sz="6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500"/>
              </a:spcAft>
            </a:pPr>
            <a:r>
              <a:rPr lang="uk-UA" sz="6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a:t>
            </a:r>
            <a:r>
              <a:rPr lang="uk-UA" sz="6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6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предикатори</a:t>
            </a:r>
            <a:r>
              <a:rPr lang="uk-UA"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розвитку мовлення у дітей з аутизмом, особливості комунікативної компетенції у дітей з дизартрією, напрацьовані підходи до стабілізації особистості та досягнення </a:t>
            </a:r>
            <a:r>
              <a:rPr lang="uk-UA" sz="6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резильєнтності</a:t>
            </a:r>
            <a:r>
              <a:rPr lang="uk-UA"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біженців на основі застосування різноманітних психотерапевтичних практик (короткочасна психотерапія короткотермінового рішення, концепція інтегративних методів, </a:t>
            </a:r>
            <a:r>
              <a:rPr lang="uk-UA" sz="6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травматерапія</a:t>
            </a:r>
            <a:r>
              <a:rPr lang="uk-UA"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системна сімейна терапія).</a:t>
            </a:r>
            <a:endParaRPr lang="uk-UA" sz="6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6400" b="1" dirty="0">
                <a:latin typeface="Times New Roman" panose="02020603050405020304" pitchFamily="18" charset="0"/>
                <a:ea typeface="Calibri" panose="020F0502020204030204" pitchFamily="34" charset="0"/>
              </a:rPr>
              <a:t>3.4.2</a:t>
            </a:r>
            <a:r>
              <a:rPr lang="uk-UA" sz="6400" dirty="0">
                <a:latin typeface="Times New Roman" panose="02020603050405020304" pitchFamily="18" charset="0"/>
                <a:ea typeface="Calibri" panose="020F0502020204030204" pitchFamily="34" charset="0"/>
              </a:rPr>
              <a:t>. </a:t>
            </a:r>
            <a:r>
              <a:rPr lang="uk-UA" sz="6400" b="1" dirty="0">
                <a:latin typeface="Times New Roman" panose="02020603050405020304" pitchFamily="18" charset="0"/>
                <a:ea typeface="Calibri" panose="020F0502020204030204" pitchFamily="34" charset="0"/>
              </a:rPr>
              <a:t>Опубліковано</a:t>
            </a:r>
            <a:r>
              <a:rPr lang="uk-UA" sz="6400" i="1" dirty="0">
                <a:latin typeface="Times New Roman" panose="02020603050405020304" pitchFamily="18" charset="0"/>
                <a:ea typeface="Calibri" panose="020F0502020204030204" pitchFamily="34" charset="0"/>
              </a:rPr>
              <a:t>:</a:t>
            </a:r>
            <a:r>
              <a:rPr lang="uk-UA" sz="6400" i="1" dirty="0">
                <a:latin typeface="Times New Roman" panose="02020603050405020304" pitchFamily="18" charset="0"/>
                <a:ea typeface="Calibri" panose="020F0502020204030204" pitchFamily="34" charset="0"/>
                <a:cs typeface="Calibri" panose="020F0502020204030204" pitchFamily="34" charset="0"/>
              </a:rPr>
              <a:t> 1 розділ </a:t>
            </a:r>
            <a:r>
              <a:rPr lang="uk-UA" sz="6400" i="1" dirty="0" err="1">
                <a:latin typeface="Times New Roman" panose="02020603050405020304" pitchFamily="18" charset="0"/>
                <a:ea typeface="Calibri" panose="020F0502020204030204" pitchFamily="34" charset="0"/>
                <a:cs typeface="Calibri" panose="020F0502020204030204" pitchFamily="34" charset="0"/>
              </a:rPr>
              <a:t>колект</a:t>
            </a:r>
            <a:r>
              <a:rPr lang="uk-UA" sz="6400" i="1" dirty="0">
                <a:latin typeface="Times New Roman" panose="02020603050405020304" pitchFamily="18" charset="0"/>
                <a:ea typeface="Calibri" panose="020F0502020204030204" pitchFamily="34" charset="0"/>
                <a:cs typeface="Calibri" panose="020F0502020204030204" pitchFamily="34" charset="0"/>
              </a:rPr>
              <a:t>. монографії</a:t>
            </a:r>
            <a:r>
              <a:rPr lang="uk-UA" sz="6400" i="1" dirty="0">
                <a:latin typeface="Times New Roman" panose="02020603050405020304" pitchFamily="18" charset="0"/>
                <a:ea typeface="Calibri" panose="020F0502020204030204" pitchFamily="34" charset="0"/>
              </a:rPr>
              <a:t>,</a:t>
            </a:r>
            <a:r>
              <a:rPr lang="uk-UA" sz="6400" i="1" dirty="0">
                <a:latin typeface="Times New Roman" panose="02020603050405020304" pitchFamily="18" charset="0"/>
                <a:ea typeface="Calibri" panose="020F0502020204030204" pitchFamily="34" charset="0"/>
                <a:cs typeface="Calibri" panose="020F0502020204030204" pitchFamily="34" charset="0"/>
              </a:rPr>
              <a:t> 3 навчальні посібники, </a:t>
            </a:r>
            <a:r>
              <a:rPr lang="uk-UA" sz="6400" i="1" dirty="0">
                <a:latin typeface="Times New Roman" panose="02020603050405020304" pitchFamily="18" charset="0"/>
                <a:ea typeface="Calibri" panose="020F0502020204030204" pitchFamily="34" charset="0"/>
              </a:rPr>
              <a:t> 4 статті  у  виданнях, які включені до міжнародних </a:t>
            </a:r>
            <a:r>
              <a:rPr lang="uk-UA" sz="6400" i="1" dirty="0" err="1">
                <a:latin typeface="Times New Roman" panose="02020603050405020304" pitchFamily="18" charset="0"/>
                <a:ea typeface="Calibri" panose="020F0502020204030204" pitchFamily="34" charset="0"/>
              </a:rPr>
              <a:t>наукометричних</a:t>
            </a:r>
            <a:r>
              <a:rPr lang="uk-UA" sz="6400" i="1" dirty="0">
                <a:latin typeface="Times New Roman" panose="02020603050405020304" pitchFamily="18" charset="0"/>
                <a:ea typeface="Calibri" panose="020F0502020204030204" pitchFamily="34" charset="0"/>
              </a:rPr>
              <a:t> баз даних </a:t>
            </a:r>
            <a:r>
              <a:rPr lang="uk-UA" sz="6400" i="1" dirty="0" err="1">
                <a:latin typeface="Times New Roman" panose="02020603050405020304" pitchFamily="18" charset="0"/>
                <a:ea typeface="Calibri" panose="020F0502020204030204" pitchFamily="34" charset="0"/>
              </a:rPr>
              <a:t>Web</a:t>
            </a:r>
            <a:r>
              <a:rPr lang="uk-UA" sz="6400" i="1" dirty="0">
                <a:latin typeface="Times New Roman" panose="02020603050405020304" pitchFamily="18" charset="0"/>
                <a:ea typeface="Calibri" panose="020F0502020204030204" pitchFamily="34" charset="0"/>
              </a:rPr>
              <a:t> of </a:t>
            </a:r>
            <a:r>
              <a:rPr lang="uk-UA" sz="6400" i="1" dirty="0" err="1">
                <a:latin typeface="Times New Roman" panose="02020603050405020304" pitchFamily="18" charset="0"/>
                <a:ea typeface="Calibri" panose="020F0502020204030204" pitchFamily="34" charset="0"/>
              </a:rPr>
              <a:t>Science</a:t>
            </a:r>
            <a:r>
              <a:rPr lang="uk-UA" sz="6400" i="1" dirty="0">
                <a:latin typeface="Times New Roman" panose="02020603050405020304" pitchFamily="18" charset="0"/>
                <a:ea typeface="Calibri" panose="020F0502020204030204" pitchFamily="34" charset="0"/>
              </a:rPr>
              <a:t>, </a:t>
            </a:r>
            <a:r>
              <a:rPr lang="uk-UA" sz="6400" i="1" dirty="0" err="1">
                <a:latin typeface="Times New Roman" panose="02020603050405020304" pitchFamily="18" charset="0"/>
                <a:ea typeface="Calibri" panose="020F0502020204030204" pitchFamily="34" charset="0"/>
              </a:rPr>
              <a:t>Scopus</a:t>
            </a:r>
            <a:r>
              <a:rPr lang="uk-UA" sz="6400" i="1" dirty="0">
                <a:latin typeface="Times New Roman" panose="02020603050405020304" pitchFamily="18" charset="0"/>
                <a:ea typeface="Calibri" panose="020F0502020204030204" pitchFamily="34" charset="0"/>
              </a:rPr>
              <a:t>,  у інших наукових виданнях – 26 статей  (13 з яких включені до міжнародних </a:t>
            </a:r>
            <a:r>
              <a:rPr lang="uk-UA" sz="6400" i="1" dirty="0" err="1">
                <a:latin typeface="Times New Roman" panose="02020603050405020304" pitchFamily="18" charset="0"/>
                <a:ea typeface="Calibri" panose="020F0502020204030204" pitchFamily="34" charset="0"/>
              </a:rPr>
              <a:t>наукометричних</a:t>
            </a:r>
            <a:r>
              <a:rPr lang="uk-UA" sz="6400" i="1" dirty="0">
                <a:latin typeface="Times New Roman" panose="02020603050405020304" pitchFamily="18" charset="0"/>
                <a:ea typeface="Calibri" panose="020F0502020204030204" pitchFamily="34" charset="0"/>
              </a:rPr>
              <a:t> баз),  42 тез доповідей на конференціях, </a:t>
            </a:r>
            <a:r>
              <a:rPr lang="uk-UA" sz="6400" i="1" dirty="0">
                <a:latin typeface="Times New Roman" panose="02020603050405020304" pitchFamily="18" charset="0"/>
                <a:ea typeface="Calibri" panose="020F0502020204030204" pitchFamily="34" charset="0"/>
                <a:cs typeface="Calibri" panose="020F0502020204030204" pitchFamily="34" charset="0"/>
              </a:rPr>
              <a:t>28 публікацій у співавторстві зі студентами</a:t>
            </a:r>
            <a:endParaRPr lang="uk-UA" sz="6400" dirty="0">
              <a:latin typeface="Calibri" panose="020F0502020204030204" pitchFamily="34" charset="0"/>
              <a:ea typeface="Calibri" panose="020F0502020204030204" pitchFamily="34" charset="0"/>
            </a:endParaRPr>
          </a:p>
          <a:p>
            <a:pPr marL="0" indent="0" algn="just">
              <a:lnSpc>
                <a:spcPct val="115000"/>
              </a:lnSpc>
              <a:spcAft>
                <a:spcPts val="1000"/>
              </a:spcAft>
              <a:buFont typeface="Arial" pitchFamily="34" charset="0"/>
              <a:buNone/>
            </a:pPr>
            <a:endParaRPr lang="uk-UA" sz="4900" dirty="0">
              <a:latin typeface="Calibri" panose="020F0502020204030204" pitchFamily="34" charset="0"/>
              <a:ea typeface="Calibri" panose="020F0502020204030204" pitchFamily="34" charset="0"/>
            </a:endParaRPr>
          </a:p>
          <a:p>
            <a:pPr marL="0" indent="0">
              <a:buFont typeface="Arial" pitchFamily="34" charset="0"/>
              <a:buNone/>
            </a:pPr>
            <a:endParaRPr lang="uk-UA" sz="5600" dirty="0"/>
          </a:p>
          <a:p>
            <a:endParaRPr lang="uk-UA" dirty="0"/>
          </a:p>
          <a:p>
            <a:pPr marL="0" indent="0">
              <a:buFont typeface="Arial" pitchFamily="34" charset="0"/>
              <a:buNone/>
            </a:pPr>
            <a:endParaRPr lang="uk-UA" dirty="0"/>
          </a:p>
          <a:p>
            <a:pPr marL="0" indent="0">
              <a:buFont typeface="Arial" pitchFamily="34" charset="0"/>
              <a:buNone/>
            </a:pPr>
            <a:r>
              <a:rPr lang="uk-UA" sz="3200" b="1" dirty="0"/>
              <a:t> </a:t>
            </a:r>
            <a:endParaRPr lang="uk-UA" sz="3200" dirty="0"/>
          </a:p>
          <a:p>
            <a:pPr marL="0" indent="0">
              <a:buFont typeface="Arial" pitchFamily="34" charset="0"/>
              <a:buNone/>
            </a:pPr>
            <a:endParaRPr lang="uk-UA" sz="3400" b="1" dirty="0"/>
          </a:p>
        </p:txBody>
      </p:sp>
      <p:sp>
        <p:nvSpPr>
          <p:cNvPr id="13" name="TextBox 12">
            <a:extLst>
              <a:ext uri="{FF2B5EF4-FFF2-40B4-BE49-F238E27FC236}">
                <a16:creationId xmlns:a16="http://schemas.microsoft.com/office/drawing/2014/main" id="{FA2AA185-FC88-4B65-80D0-59E6A487A2D1}"/>
              </a:ext>
            </a:extLst>
          </p:cNvPr>
          <p:cNvSpPr txBox="1"/>
          <p:nvPr/>
        </p:nvSpPr>
        <p:spPr>
          <a:xfrm>
            <a:off x="5073161" y="908722"/>
            <a:ext cx="6520037" cy="390684"/>
          </a:xfrm>
          <a:prstGeom prst="rect">
            <a:avLst/>
          </a:prstGeom>
          <a:noFill/>
        </p:spPr>
        <p:txBody>
          <a:bodyPr wrap="square">
            <a:spAutoFit/>
          </a:bodyPr>
          <a:lstStyle/>
          <a:p>
            <a:pPr marL="0" indent="0" algn="just">
              <a:lnSpc>
                <a:spcPct val="115000"/>
              </a:lnSpc>
              <a:spcAft>
                <a:spcPts val="1000"/>
              </a:spcAft>
              <a:buFont typeface="Arial" pitchFamily="34" charset="0"/>
              <a:buNone/>
            </a:pPr>
            <a:r>
              <a:rPr lang="uk-UA" sz="1800" b="1" dirty="0">
                <a:latin typeface="Times New Roman" panose="02020603050405020304" pitchFamily="18" charset="0"/>
                <a:ea typeface="Times New Roman" panose="02020603050405020304" pitchFamily="18" charset="0"/>
                <a:cs typeface="Times New Roman" panose="02020603050405020304" pitchFamily="18" charset="0"/>
              </a:rPr>
              <a:t>Узагальнені результати виконання теми за звітний рік:</a:t>
            </a:r>
            <a:endParaRPr lang="uk-UA"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3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0295" y="-4552"/>
            <a:ext cx="1177012" cy="6857998"/>
          </a:xfrm>
          <a:prstGeom prst="rect">
            <a:avLst/>
          </a:prstGeom>
          <a:noFill/>
          <a:ln>
            <a:noFill/>
          </a:ln>
        </p:spPr>
      </p:pic>
      <p:cxnSp>
        <p:nvCxnSpPr>
          <p:cNvPr id="65" name="Google Shape;65;p14"/>
          <p:cNvCxnSpPr/>
          <p:nvPr/>
        </p:nvCxnSpPr>
        <p:spPr>
          <a:xfrm>
            <a:off x="4981995" y="486100"/>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073162" y="21206"/>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0" name="Объект 4">
            <a:extLst>
              <a:ext uri="{FF2B5EF4-FFF2-40B4-BE49-F238E27FC236}">
                <a16:creationId xmlns:a16="http://schemas.microsoft.com/office/drawing/2014/main" id="{79B8F75E-3B63-421E-B52F-ED01E6DBC452}"/>
              </a:ext>
            </a:extLst>
          </p:cNvPr>
          <p:cNvSpPr txBox="1">
            <a:spLocks/>
          </p:cNvSpPr>
          <p:nvPr/>
        </p:nvSpPr>
        <p:spPr>
          <a:xfrm>
            <a:off x="1703511" y="1283677"/>
            <a:ext cx="2808313" cy="5040923"/>
          </a:xfrm>
          <a:prstGeom prst="rect">
            <a:avLst/>
          </a:prstGeom>
        </p:spPr>
        <p:txBody>
          <a:bodyPr spcFirstLastPara="1" vert="horz" wrap="square" lIns="91425" tIns="91425" rIns="91425" bIns="91425" rtlCol="0" anchor="t" anchorCtr="0">
            <a:normAutofit lnSpcReduction="10000"/>
          </a:bodyPr>
          <a:lstStyle>
            <a:lvl1pPr marL="457200" lvl="0" indent="-342900" algn="l" defTabSz="914400" rtl="0" eaLnBrk="1" latinLnBrk="0" hangingPunct="1">
              <a:spcBef>
                <a:spcPts val="0"/>
              </a:spcBef>
              <a:spcAft>
                <a:spcPts val="0"/>
              </a:spcAft>
              <a:buClr>
                <a:schemeClr val="accent1"/>
              </a:buClr>
              <a:buSzPts val="1800"/>
              <a:buFont typeface="Arial" pitchFamily="34" charset="0"/>
              <a:buChar char="●"/>
              <a:defRPr sz="24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Clr>
                <a:schemeClr val="accent1"/>
              </a:buClr>
              <a:buSzPts val="1400"/>
              <a:buFont typeface="Arial" pitchFamily="34" charset="0"/>
              <a:buChar char="○"/>
              <a:defRPr sz="20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Clr>
                <a:schemeClr val="accent1"/>
              </a:buClr>
              <a:buSzPts val="1400"/>
              <a:buFont typeface="Arial" pitchFamily="34" charset="0"/>
              <a:buChar char="■"/>
              <a:defRPr sz="18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Clr>
                <a:schemeClr val="accent1"/>
              </a:buClr>
              <a:buSzPts val="1400"/>
              <a:buFont typeface="Arial" pitchFamily="34" charset="0"/>
              <a:buChar char="●"/>
              <a:defRPr sz="16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Clr>
                <a:schemeClr val="accent1"/>
              </a:buClr>
              <a:buSzPts val="1400"/>
              <a:buFont typeface="Arial" pitchFamily="34" charset="0"/>
              <a:buChar char="○"/>
              <a:defRPr sz="1400" kern="1200" baseline="0">
                <a:solidFill>
                  <a:schemeClr val="tx1"/>
                </a:solidFill>
                <a:latin typeface="+mn-lt"/>
                <a:ea typeface="+mn-ea"/>
                <a:cs typeface="+mn-cs"/>
              </a:defRPr>
            </a:lvl5pPr>
            <a:lvl6pPr marL="2743200" lvl="5"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Clr>
                <a:schemeClr val="accent1"/>
              </a:buClr>
              <a:buSzPts val="1400"/>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uk-UA" sz="2200" b="1" dirty="0">
                <a:latin typeface="Times New Roman" panose="02020603050405020304" pitchFamily="18" charset="0"/>
                <a:cs typeface="Times New Roman" panose="02020603050405020304" pitchFamily="18" charset="0"/>
              </a:rPr>
              <a:t>Зміст та </a:t>
            </a:r>
            <a:r>
              <a:rPr lang="ru-RU" sz="2200" b="1" dirty="0">
                <a:latin typeface="Times New Roman" panose="02020603050405020304" pitchFamily="18" charset="0"/>
                <a:cs typeface="Times New Roman" panose="02020603050405020304" pitchFamily="18" charset="0"/>
              </a:rPr>
              <a:t> </a:t>
            </a:r>
            <a:r>
              <a:rPr lang="uk-UA" sz="2200" b="1" dirty="0">
                <a:latin typeface="Times New Roman" panose="02020603050405020304" pitchFamily="18" charset="0"/>
                <a:cs typeface="Times New Roman" panose="02020603050405020304" pitchFamily="18" charset="0"/>
              </a:rPr>
              <a:t>технології професійної підготовки фахівців соціальної сфери </a:t>
            </a:r>
            <a:r>
              <a:rPr lang="uk-UA" altLang="uk-UA" sz="2200" dirty="0">
                <a:latin typeface="Times New Roman" panose="02020603050405020304" pitchFamily="18" charset="0"/>
                <a:cs typeface="Times New Roman" panose="02020603050405020304" pitchFamily="18" charset="0"/>
              </a:rPr>
              <a:t>(кафедра  соціальної педагогіки  та соціальної роботи)</a:t>
            </a:r>
          </a:p>
          <a:p>
            <a:pPr marL="0" indent="0">
              <a:buFont typeface="Arial" pitchFamily="34" charset="0"/>
              <a:buNone/>
            </a:pPr>
            <a:endParaRPr lang="uk-UA" altLang="uk-UA" sz="2200" dirty="0">
              <a:latin typeface="Times New Roman" panose="02020603050405020304" pitchFamily="18" charset="0"/>
              <a:cs typeface="Times New Roman" panose="02020603050405020304" pitchFamily="18" charset="0"/>
            </a:endParaRPr>
          </a:p>
          <a:p>
            <a:pPr marL="0" indent="0">
              <a:buFont typeface="Arial" pitchFamily="34" charset="0"/>
              <a:buNone/>
            </a:pPr>
            <a:r>
              <a:rPr lang="uk-UA" altLang="uk-UA" sz="2200" dirty="0">
                <a:latin typeface="Times New Roman" panose="02020603050405020304" pitchFamily="18" charset="0"/>
                <a:cs typeface="Times New Roman" panose="02020603050405020304" pitchFamily="18" charset="0"/>
              </a:rPr>
              <a:t>Наук. керівник  -  </a:t>
            </a:r>
            <a:r>
              <a:rPr lang="uk-UA" altLang="uk-UA" sz="2200" dirty="0" err="1">
                <a:latin typeface="Times New Roman" panose="02020603050405020304" pitchFamily="18" charset="0"/>
                <a:cs typeface="Times New Roman" panose="02020603050405020304" pitchFamily="18" charset="0"/>
              </a:rPr>
              <a:t>к.п.н</a:t>
            </a:r>
            <a:r>
              <a:rPr lang="uk-UA" altLang="uk-UA" sz="2200" dirty="0">
                <a:latin typeface="Times New Roman" panose="02020603050405020304" pitchFamily="18" charset="0"/>
                <a:cs typeface="Times New Roman" panose="02020603050405020304" pitchFamily="18" charset="0"/>
              </a:rPr>
              <a:t>., доц. Корнят В.С.) </a:t>
            </a:r>
          </a:p>
          <a:p>
            <a:pPr marL="0" indent="0">
              <a:buFont typeface="Arial" pitchFamily="34" charset="0"/>
              <a:buNone/>
            </a:pPr>
            <a:r>
              <a:rPr lang="uk-UA" altLang="uk-UA" sz="2200" dirty="0">
                <a:latin typeface="Times New Roman" panose="02020603050405020304" pitchFamily="18" charset="0"/>
                <a:cs typeface="Times New Roman" panose="02020603050405020304" pitchFamily="18" charset="0"/>
              </a:rPr>
              <a:t>термін виконання 2021-2025 рр.).</a:t>
            </a:r>
          </a:p>
          <a:p>
            <a:pPr marL="0" indent="0">
              <a:buFont typeface="Arial" pitchFamily="34" charset="0"/>
              <a:buNone/>
            </a:pPr>
            <a:endParaRPr lang="uk-UA" dirty="0"/>
          </a:p>
          <a:p>
            <a:pPr marL="0" indent="0">
              <a:buFont typeface="Arial" pitchFamily="34" charset="0"/>
              <a:buNone/>
            </a:pPr>
            <a:r>
              <a:rPr lang="uk-UA" dirty="0"/>
              <a:t> </a:t>
            </a:r>
          </a:p>
        </p:txBody>
      </p:sp>
      <p:sp>
        <p:nvSpPr>
          <p:cNvPr id="11" name="TextBox 10">
            <a:extLst>
              <a:ext uri="{FF2B5EF4-FFF2-40B4-BE49-F238E27FC236}">
                <a16:creationId xmlns:a16="http://schemas.microsoft.com/office/drawing/2014/main" id="{B028E975-1EB2-460F-92DE-E2E03D0510F3}"/>
              </a:ext>
            </a:extLst>
          </p:cNvPr>
          <p:cNvSpPr txBox="1"/>
          <p:nvPr/>
        </p:nvSpPr>
        <p:spPr>
          <a:xfrm>
            <a:off x="4367808" y="1283677"/>
            <a:ext cx="7416824" cy="5355312"/>
          </a:xfrm>
          <a:prstGeom prst="rect">
            <a:avLst/>
          </a:prstGeom>
          <a:noFill/>
        </p:spPr>
        <p:txBody>
          <a:bodyPr wrap="square">
            <a:spAutoFit/>
          </a:bodyPr>
          <a:lstStyle/>
          <a:p>
            <a:pPr algn="just"/>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Досліджено</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особливості організації освітнього процесу у ЗВО в сучасних умовах, зокрема освітні втрати й дисфункції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цифровізації</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вищої освіти та дистанційного навчання; зміст цифрової компетентності сучасного викладача; етапи формування інклюзивної компетентності майбутніх соціальних педагогів</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Проаналізовано</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попит та пропозиції на ринку праці у сфері соціальної роботи; практики застосування концепції «людина в оточенні» у практиці соціальної роботи;  зміст психосоціальної підтримка ветеранів/-</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нок</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та членів їхніх сімей;  особливості соціально-психологічної адаптації військовослужбовців, які брали участь в бойових діях.</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Розроблено</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програму зі соціально-правової адаптації ВПО в умовах війни;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копінг</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-стратегії подолання стресу серед учнівської молоді; практики втручання на основі сильних сторін для покращення якості життя сімей, які виховують дітей з аутизмом.</a:t>
            </a:r>
            <a:endParaRPr lang="uk-UA" sz="1600" dirty="0">
              <a:effectLst/>
              <a:latin typeface="Calibri" panose="020F0502020204030204" pitchFamily="34" charset="0"/>
              <a:ea typeface="Calibri" panose="020F0502020204030204" pitchFamily="34" charset="0"/>
            </a:endParaRPr>
          </a:p>
          <a:p>
            <a:pPr algn="just"/>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Опубліковано: </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2 монографії (з них 1 – за кордоном);</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15 статей у виданнях, які включені до міжнародних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наукометричних</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баз даних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Web</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Science</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Scopus</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та інших –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Copernicus</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 3 статті у фахових виданнях України категорія Б, в інших наукових виданнях − 1 стаття, 25 тез доповідей на конференціях.</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AE1FD75-2A79-4D09-97B1-379785515571}"/>
              </a:ext>
            </a:extLst>
          </p:cNvPr>
          <p:cNvSpPr txBox="1"/>
          <p:nvPr/>
        </p:nvSpPr>
        <p:spPr>
          <a:xfrm>
            <a:off x="4821073" y="760457"/>
            <a:ext cx="6772126" cy="390684"/>
          </a:xfrm>
          <a:prstGeom prst="rect">
            <a:avLst/>
          </a:prstGeom>
          <a:noFill/>
        </p:spPr>
        <p:txBody>
          <a:bodyPr wrap="square">
            <a:spAutoFit/>
          </a:bodyPr>
          <a:lstStyle/>
          <a:p>
            <a:pPr marL="0" indent="0" algn="just">
              <a:lnSpc>
                <a:spcPct val="115000"/>
              </a:lnSpc>
              <a:spcAft>
                <a:spcPts val="1000"/>
              </a:spcAft>
              <a:buFont typeface="Arial" pitchFamily="34" charset="0"/>
              <a:buNone/>
            </a:pPr>
            <a:r>
              <a:rPr lang="uk-UA" sz="1800" b="1" dirty="0">
                <a:latin typeface="Times New Roman" panose="02020603050405020304" pitchFamily="18" charset="0"/>
                <a:ea typeface="Times New Roman" panose="02020603050405020304" pitchFamily="18" charset="0"/>
                <a:cs typeface="Times New Roman" panose="02020603050405020304" pitchFamily="18" charset="0"/>
              </a:rPr>
              <a:t>Узагальнені результати виконання теми за звітний рік:</a:t>
            </a:r>
            <a:endParaRPr lang="uk-UA" sz="1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08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217251" y="24503"/>
            <a:ext cx="1177012" cy="6857998"/>
          </a:xfrm>
          <a:prstGeom prst="rect">
            <a:avLst/>
          </a:prstGeom>
          <a:noFill/>
          <a:ln>
            <a:noFill/>
          </a:ln>
        </p:spPr>
      </p:pic>
      <p:cxnSp>
        <p:nvCxnSpPr>
          <p:cNvPr id="65" name="Google Shape;65;p14"/>
          <p:cNvCxnSpPr/>
          <p:nvPr/>
        </p:nvCxnSpPr>
        <p:spPr>
          <a:xfrm>
            <a:off x="4962051" y="760457"/>
            <a:ext cx="5747100" cy="0"/>
          </a:xfrm>
          <a:prstGeom prst="straightConnector1">
            <a:avLst/>
          </a:prstGeom>
          <a:noFill/>
          <a:ln w="9525" cap="flat" cmpd="sng">
            <a:solidFill>
              <a:srgbClr val="141B4D"/>
            </a:solidFill>
            <a:prstDash val="solid"/>
            <a:round/>
            <a:headEnd type="none" w="med" len="med"/>
            <a:tailEnd type="none" w="med" len="med"/>
          </a:ln>
        </p:spPr>
      </p:cxnSp>
      <p:sp>
        <p:nvSpPr>
          <p:cNvPr id="66" name="Google Shape;66;p14"/>
          <p:cNvSpPr txBox="1"/>
          <p:nvPr/>
        </p:nvSpPr>
        <p:spPr>
          <a:xfrm>
            <a:off x="5102150" y="88457"/>
            <a:ext cx="5295900" cy="672000"/>
          </a:xfrm>
          <a:prstGeom prst="rect">
            <a:avLst/>
          </a:prstGeom>
          <a:noFill/>
          <a:ln>
            <a:noFill/>
          </a:ln>
        </p:spPr>
        <p:txBody>
          <a:bodyPr spcFirstLastPara="1" wrap="square" lIns="91425" tIns="91425" rIns="91425" bIns="91425" anchor="t" anchorCtr="0">
            <a:noAutofit/>
          </a:bodyPr>
          <a:lstStyle/>
          <a:p>
            <a:r>
              <a:rPr lang="uk" sz="3000" b="1" dirty="0">
                <a:solidFill>
                  <a:srgbClr val="141B4D"/>
                </a:solidFill>
                <a:latin typeface="Century Gothic"/>
                <a:ea typeface="Century Gothic"/>
                <a:cs typeface="Century Gothic"/>
                <a:sym typeface="Century Gothic"/>
              </a:rPr>
              <a:t> </a:t>
            </a:r>
            <a:endParaRPr sz="2400" b="1" dirty="0">
              <a:solidFill>
                <a:srgbClr val="141B4D"/>
              </a:solidFill>
              <a:latin typeface="Century Gothic"/>
              <a:ea typeface="Century Gothic"/>
              <a:cs typeface="Century Gothic"/>
              <a:sym typeface="Century Gothic"/>
            </a:endParaRPr>
          </a:p>
        </p:txBody>
      </p:sp>
      <p:sp>
        <p:nvSpPr>
          <p:cNvPr id="67" name="Google Shape;67;p14"/>
          <p:cNvSpPr txBox="1"/>
          <p:nvPr/>
        </p:nvSpPr>
        <p:spPr>
          <a:xfrm>
            <a:off x="1524000" y="5703125"/>
            <a:ext cx="1176900" cy="740700"/>
          </a:xfrm>
          <a:prstGeom prst="rect">
            <a:avLst/>
          </a:prstGeom>
          <a:noFill/>
          <a:ln>
            <a:noFill/>
          </a:ln>
        </p:spPr>
        <p:txBody>
          <a:bodyPr spcFirstLastPara="1" wrap="square" lIns="91425" tIns="91425" rIns="91425" bIns="91425" anchor="t" anchorCtr="0">
            <a:noAutofit/>
          </a:bodyPr>
          <a:lstStyle/>
          <a:p>
            <a:pPr algn="ctr"/>
            <a:r>
              <a:rPr lang="uk" sz="4500" b="1" dirty="0">
                <a:solidFill>
                  <a:srgbClr val="FFFFFF"/>
                </a:solidFill>
                <a:latin typeface="Century Gothic"/>
                <a:ea typeface="Century Gothic"/>
                <a:cs typeface="Century Gothic"/>
                <a:sym typeface="Century Gothic"/>
              </a:rPr>
              <a:t>1</a:t>
            </a:r>
            <a:endParaRPr sz="4500" b="1" dirty="0">
              <a:solidFill>
                <a:srgbClr val="FFFFFF"/>
              </a:solidFill>
              <a:latin typeface="Century Gothic"/>
              <a:ea typeface="Century Gothic"/>
              <a:cs typeface="Century Gothic"/>
              <a:sym typeface="Century Gothic"/>
            </a:endParaRPr>
          </a:p>
        </p:txBody>
      </p:sp>
      <p:sp>
        <p:nvSpPr>
          <p:cNvPr id="4" name="Прямоугольник 3"/>
          <p:cNvSpPr/>
          <p:nvPr/>
        </p:nvSpPr>
        <p:spPr>
          <a:xfrm>
            <a:off x="2855640" y="1283677"/>
            <a:ext cx="7513422" cy="400110"/>
          </a:xfrm>
          <a:prstGeom prst="rect">
            <a:avLst/>
          </a:prstGeom>
        </p:spPr>
        <p:txBody>
          <a:bodyPr wrap="square">
            <a:spAutoFit/>
          </a:bodyPr>
          <a:lstStyle/>
          <a:p>
            <a:pPr fontAlgn="base">
              <a:spcBef>
                <a:spcPct val="0"/>
              </a:spcBef>
              <a:spcAft>
                <a:spcPct val="0"/>
              </a:spcAft>
              <a:buClrTx/>
            </a:pPr>
            <a:r>
              <a:rPr lang="uk-UA" altLang="uk-UA" sz="2000" dirty="0">
                <a:latin typeface="Arial" pitchFamily="34" charset="0"/>
                <a:cs typeface="Arial" pitchFamily="34" charset="0"/>
              </a:rPr>
              <a:t> </a:t>
            </a:r>
          </a:p>
        </p:txBody>
      </p:sp>
      <p:sp>
        <p:nvSpPr>
          <p:cNvPr id="2" name="Прямоугольник 1"/>
          <p:cNvSpPr/>
          <p:nvPr/>
        </p:nvSpPr>
        <p:spPr>
          <a:xfrm>
            <a:off x="5735960" y="1683787"/>
            <a:ext cx="4248472" cy="523220"/>
          </a:xfrm>
          <a:prstGeom prst="rect">
            <a:avLst/>
          </a:prstGeom>
        </p:spPr>
        <p:txBody>
          <a:bodyPr wrap="square">
            <a:spAutoFit/>
          </a:bodyPr>
          <a:lstStyle/>
          <a:p>
            <a:pPr lvl="0" algn="ctr">
              <a:buClr>
                <a:srgbClr val="F0A22E"/>
              </a:buClr>
              <a:buSzPct val="70000"/>
            </a:pPr>
            <a:r>
              <a:rPr lang="uk-UA" sz="2800" b="1" kern="1200" dirty="0">
                <a:solidFill>
                  <a:prstClr val="black"/>
                </a:solidFill>
                <a:latin typeface="+mj-lt"/>
              </a:rPr>
              <a:t> </a:t>
            </a:r>
            <a:endParaRPr lang="uk-UA" dirty="0"/>
          </a:p>
        </p:txBody>
      </p:sp>
      <p:sp>
        <p:nvSpPr>
          <p:cNvPr id="10" name="Объект 4">
            <a:extLst>
              <a:ext uri="{FF2B5EF4-FFF2-40B4-BE49-F238E27FC236}">
                <a16:creationId xmlns:a16="http://schemas.microsoft.com/office/drawing/2014/main" id="{6B76C90F-ED0D-460B-A3E4-551BE85DDC89}"/>
              </a:ext>
            </a:extLst>
          </p:cNvPr>
          <p:cNvSpPr txBox="1">
            <a:spLocks/>
          </p:cNvSpPr>
          <p:nvPr/>
        </p:nvSpPr>
        <p:spPr>
          <a:xfrm>
            <a:off x="1822937" y="1484784"/>
            <a:ext cx="3116337" cy="4839815"/>
          </a:xfrm>
          <a:prstGeom prst="rect">
            <a:avLst/>
          </a:prstGeom>
        </p:spPr>
        <p:txBody>
          <a:bodyPr spcFirstLastPara="1" vert="horz" wrap="square" lIns="91425" tIns="91425" rIns="91425" bIns="91425" rtlCol="0" anchor="t" anchorCtr="0">
            <a:normAutofit fontScale="32500" lnSpcReduction="20000"/>
          </a:bodyPr>
          <a:lstStyle>
            <a:lvl1pPr marL="457200" lvl="0" indent="-342900" algn="l" defTabSz="914400" rtl="0" eaLnBrk="1" latinLnBrk="0" hangingPunct="1">
              <a:spcBef>
                <a:spcPts val="0"/>
              </a:spcBef>
              <a:spcAft>
                <a:spcPts val="0"/>
              </a:spcAft>
              <a:buClr>
                <a:schemeClr val="accent1"/>
              </a:buClr>
              <a:buSzPts val="1800"/>
              <a:buFont typeface="Arial" pitchFamily="34" charset="0"/>
              <a:buChar char="●"/>
              <a:defRPr sz="2400" kern="1200">
                <a:solidFill>
                  <a:schemeClr val="tx1"/>
                </a:solidFill>
                <a:latin typeface="+mn-lt"/>
                <a:ea typeface="+mn-ea"/>
                <a:cs typeface="+mn-cs"/>
              </a:defRPr>
            </a:lvl1pPr>
            <a:lvl2pPr marL="914400" lvl="1" indent="-317500" algn="l" defTabSz="914400" rtl="0" eaLnBrk="1" latinLnBrk="0" hangingPunct="1">
              <a:spcBef>
                <a:spcPts val="1600"/>
              </a:spcBef>
              <a:spcAft>
                <a:spcPts val="0"/>
              </a:spcAft>
              <a:buClr>
                <a:schemeClr val="accent1"/>
              </a:buClr>
              <a:buSzPts val="1400"/>
              <a:buFont typeface="Arial" pitchFamily="34" charset="0"/>
              <a:buChar char="○"/>
              <a:defRPr sz="2000" kern="1200">
                <a:solidFill>
                  <a:schemeClr val="tx1"/>
                </a:solidFill>
                <a:latin typeface="+mn-lt"/>
                <a:ea typeface="+mn-ea"/>
                <a:cs typeface="+mn-cs"/>
              </a:defRPr>
            </a:lvl2pPr>
            <a:lvl3pPr marL="1371600" lvl="2" indent="-317500" algn="l" defTabSz="914400" rtl="0" eaLnBrk="1" latinLnBrk="0" hangingPunct="1">
              <a:spcBef>
                <a:spcPts val="1600"/>
              </a:spcBef>
              <a:spcAft>
                <a:spcPts val="0"/>
              </a:spcAft>
              <a:buClr>
                <a:schemeClr val="accent1"/>
              </a:buClr>
              <a:buSzPts val="1400"/>
              <a:buFont typeface="Arial" pitchFamily="34" charset="0"/>
              <a:buChar char="■"/>
              <a:defRPr sz="1800" kern="1200">
                <a:solidFill>
                  <a:schemeClr val="tx1"/>
                </a:solidFill>
                <a:latin typeface="+mn-lt"/>
                <a:ea typeface="+mn-ea"/>
                <a:cs typeface="+mn-cs"/>
              </a:defRPr>
            </a:lvl3pPr>
            <a:lvl4pPr marL="1828800" lvl="3" indent="-317500" algn="l" defTabSz="914400" rtl="0" eaLnBrk="1" latinLnBrk="0" hangingPunct="1">
              <a:spcBef>
                <a:spcPts val="1600"/>
              </a:spcBef>
              <a:spcAft>
                <a:spcPts val="0"/>
              </a:spcAft>
              <a:buClr>
                <a:schemeClr val="accent1"/>
              </a:buClr>
              <a:buSzPts val="1400"/>
              <a:buFont typeface="Arial" pitchFamily="34" charset="0"/>
              <a:buChar char="●"/>
              <a:defRPr sz="1600" kern="1200">
                <a:solidFill>
                  <a:schemeClr val="tx1"/>
                </a:solidFill>
                <a:latin typeface="+mn-lt"/>
                <a:ea typeface="+mn-ea"/>
                <a:cs typeface="+mn-cs"/>
              </a:defRPr>
            </a:lvl4pPr>
            <a:lvl5pPr marL="2286000" lvl="4" indent="-317500" algn="l" defTabSz="914400" rtl="0" eaLnBrk="1" latinLnBrk="0" hangingPunct="1">
              <a:spcBef>
                <a:spcPts val="1600"/>
              </a:spcBef>
              <a:spcAft>
                <a:spcPts val="0"/>
              </a:spcAft>
              <a:buClr>
                <a:schemeClr val="accent1"/>
              </a:buClr>
              <a:buSzPts val="1400"/>
              <a:buFont typeface="Arial" pitchFamily="34" charset="0"/>
              <a:buChar char="○"/>
              <a:defRPr sz="1400" kern="1200" baseline="0">
                <a:solidFill>
                  <a:schemeClr val="tx1"/>
                </a:solidFill>
                <a:latin typeface="+mn-lt"/>
                <a:ea typeface="+mn-ea"/>
                <a:cs typeface="+mn-cs"/>
              </a:defRPr>
            </a:lvl5pPr>
            <a:lvl6pPr marL="2743200" lvl="5"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Clr>
                <a:schemeClr val="accent1"/>
              </a:buClr>
              <a:buSzPts val="1400"/>
              <a:buFont typeface="Arial" pitchFamily="34" charset="0"/>
              <a:buChar char="○"/>
              <a:defRPr sz="13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Clr>
                <a:schemeClr val="accent1"/>
              </a:buClr>
              <a:buSzPts val="1400"/>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uk-UA" sz="3600" b="1" dirty="0"/>
              <a:t> </a:t>
            </a:r>
            <a:endParaRPr lang="uk-UA" altLang="uk-UA" sz="1700" dirty="0">
              <a:cs typeface="Times New Roman" pitchFamily="18" charset="0"/>
            </a:endParaRPr>
          </a:p>
          <a:p>
            <a:pPr marL="0" indent="0">
              <a:buFont typeface="Arial" pitchFamily="34" charset="0"/>
              <a:buNone/>
            </a:pPr>
            <a:r>
              <a:rPr lang="uk-UA" sz="6400" b="1" dirty="0">
                <a:latin typeface="Times New Roman" panose="02020603050405020304" pitchFamily="18" charset="0"/>
                <a:cs typeface="Times New Roman" panose="02020603050405020304" pitchFamily="18" charset="0"/>
              </a:rPr>
              <a:t>Організаційні психолого-педагогічні та оздоровчі аспекти фізичного виховання та спорту студентської молоді» </a:t>
            </a:r>
          </a:p>
          <a:p>
            <a:pPr marL="0" indent="0">
              <a:buFont typeface="Arial" pitchFamily="34" charset="0"/>
              <a:buNone/>
            </a:pPr>
            <a:r>
              <a:rPr lang="uk-UA" sz="6400" b="1" dirty="0">
                <a:latin typeface="Times New Roman" panose="02020603050405020304" pitchFamily="18" charset="0"/>
                <a:cs typeface="Times New Roman" panose="02020603050405020304" pitchFamily="18" charset="0"/>
              </a:rPr>
              <a:t>(кафедра фізичного виховання та спорту) </a:t>
            </a:r>
          </a:p>
          <a:p>
            <a:pPr marL="0" indent="0">
              <a:buFont typeface="Arial" pitchFamily="34" charset="0"/>
              <a:buNone/>
            </a:pPr>
            <a:r>
              <a:rPr lang="uk-UA" sz="6400" dirty="0">
                <a:latin typeface="Times New Roman" panose="02020603050405020304" pitchFamily="18" charset="0"/>
                <a:cs typeface="Times New Roman" panose="02020603050405020304" pitchFamily="18" charset="0"/>
              </a:rPr>
              <a:t>Науковий керівник -  </a:t>
            </a:r>
            <a:r>
              <a:rPr lang="uk-UA" sz="6400" dirty="0" err="1">
                <a:latin typeface="Times New Roman" panose="02020603050405020304" pitchFamily="18" charset="0"/>
                <a:cs typeface="Times New Roman" panose="02020603050405020304" pitchFamily="18" charset="0"/>
              </a:rPr>
              <a:t>докт</a:t>
            </a:r>
            <a:r>
              <a:rPr lang="uk-UA" sz="6400" dirty="0">
                <a:latin typeface="Times New Roman" panose="02020603050405020304" pitchFamily="18" charset="0"/>
                <a:cs typeface="Times New Roman" panose="02020603050405020304" pitchFamily="18" charset="0"/>
              </a:rPr>
              <a:t>. пед. наук, проф.  Шукатка О.В., </a:t>
            </a:r>
          </a:p>
          <a:p>
            <a:pPr marL="0" indent="0">
              <a:buFont typeface="Arial" pitchFamily="34" charset="0"/>
              <a:buNone/>
            </a:pPr>
            <a:r>
              <a:rPr lang="uk-UA" sz="6400" dirty="0">
                <a:latin typeface="Times New Roman" panose="02020603050405020304" pitchFamily="18" charset="0"/>
                <a:cs typeface="Times New Roman" panose="02020603050405020304" pitchFamily="18" charset="0"/>
              </a:rPr>
              <a:t>: 2020-2024 рр..</a:t>
            </a:r>
          </a:p>
          <a:p>
            <a:pPr marL="0" indent="0">
              <a:buFont typeface="Arial" pitchFamily="34" charset="0"/>
              <a:buNone/>
            </a:pPr>
            <a:endParaRPr lang="uk-UA" dirty="0"/>
          </a:p>
          <a:p>
            <a:pPr marL="0" indent="0">
              <a:buFont typeface="Arial" pitchFamily="34" charset="0"/>
              <a:buNone/>
            </a:pPr>
            <a:r>
              <a:rPr lang="uk-UA" dirty="0"/>
              <a:t> </a:t>
            </a:r>
          </a:p>
        </p:txBody>
      </p:sp>
      <p:sp>
        <p:nvSpPr>
          <p:cNvPr id="11" name="Объект 3">
            <a:extLst>
              <a:ext uri="{FF2B5EF4-FFF2-40B4-BE49-F238E27FC236}">
                <a16:creationId xmlns:a16="http://schemas.microsoft.com/office/drawing/2014/main" id="{B8000035-D6D9-47BA-B7C9-10B96CA31B49}"/>
              </a:ext>
            </a:extLst>
          </p:cNvPr>
          <p:cNvSpPr txBox="1">
            <a:spLocks/>
          </p:cNvSpPr>
          <p:nvPr/>
        </p:nvSpPr>
        <p:spPr>
          <a:xfrm>
            <a:off x="4727848" y="1228700"/>
            <a:ext cx="6984776" cy="5095899"/>
          </a:xfrm>
          <a:prstGeom prst="rect">
            <a:avLst/>
          </a:prstGeom>
        </p:spPr>
        <p:txBody>
          <a:bodyPr>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uk-UA" sz="2000" dirty="0"/>
              <a:t> </a:t>
            </a:r>
          </a:p>
          <a:p>
            <a:pPr marL="0" indent="0" algn="just">
              <a:lnSpc>
                <a:spcPct val="120000"/>
              </a:lnSpc>
              <a:spcBef>
                <a:spcPts val="0"/>
              </a:spcBef>
              <a:buFont typeface="Arial" pitchFamily="34" charset="0"/>
              <a:buNone/>
            </a:pPr>
            <a:r>
              <a:rPr lang="uk-UA" sz="7200" b="1" dirty="0">
                <a:latin typeface="Times New Roman" panose="02020603050405020304" pitchFamily="18" charset="0"/>
                <a:ea typeface="Calibri" panose="020F0502020204030204" pitchFamily="34" charset="0"/>
              </a:rPr>
              <a:t>      Узагальнені результати виконання теми  за звітний рік:</a:t>
            </a:r>
            <a:endParaRPr lang="uk-UA" sz="7200" dirty="0">
              <a:latin typeface="Calibri" panose="020F0502020204030204" pitchFamily="34" charset="0"/>
              <a:ea typeface="Calibri" panose="020F0502020204030204" pitchFamily="34" charset="0"/>
            </a:endParaRPr>
          </a:p>
          <a:p>
            <a:pPr marL="0" indent="0" algn="just">
              <a:buFont typeface="Arial" pitchFamily="34" charset="0"/>
              <a:buNone/>
            </a:pPr>
            <a:r>
              <a:rPr lang="uk-UA" sz="7200" dirty="0"/>
              <a:t> </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7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7200" b="1" i="1" dirty="0" err="1">
                <a:latin typeface="Times New Roman" panose="02020603050405020304" pitchFamily="18" charset="0"/>
                <a:ea typeface="Calibri" panose="020F0502020204030204" pitchFamily="34" charset="0"/>
                <a:cs typeface="Times New Roman" panose="02020603050405020304" pitchFamily="18" charset="0"/>
              </a:rPr>
              <a:t>Здійснено</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аналіз</a:t>
            </a:r>
            <a:r>
              <a:rPr lang="ru-RU" sz="7200" dirty="0">
                <a:latin typeface="Times New Roman" panose="02020603050405020304" pitchFamily="18" charset="0"/>
                <a:ea typeface="Calibri" panose="020F0502020204030204" pitchFamily="34" charset="0"/>
                <a:cs typeface="Times New Roman" panose="02020603050405020304" pitchFamily="18" charset="0"/>
              </a:rPr>
              <a:t> проблем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професійної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підготовки</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майбутніх</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фахівців</a:t>
            </a:r>
            <a:r>
              <a:rPr lang="ru-RU" sz="7200" dirty="0">
                <a:latin typeface="Times New Roman" panose="02020603050405020304" pitchFamily="18" charset="0"/>
                <a:ea typeface="Calibri" panose="020F0502020204030204" pitchFamily="34" charset="0"/>
                <a:cs typeface="Times New Roman" panose="02020603050405020304" pitchFamily="18" charset="0"/>
              </a:rPr>
              <a:t> до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здоров’язбережувальної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З’ясовано</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що</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фoрмування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ocнoв</a:t>
            </a:r>
            <a:r>
              <a:rPr lang="ru-RU" sz="7200" dirty="0">
                <a:latin typeface="Times New Roman" panose="02020603050405020304" pitchFamily="18" charset="0"/>
                <a:ea typeface="Calibri" panose="020F0502020204030204" pitchFamily="34" charset="0"/>
                <a:cs typeface="Times New Roman" panose="02020603050405020304" pitchFamily="18" charset="0"/>
              </a:rPr>
              <a:t> здорового </a:t>
            </a:r>
            <a:r>
              <a:rPr lang="ru-RU" sz="7200" dirty="0" err="1">
                <a:latin typeface="Times New Roman" panose="02020603050405020304" pitchFamily="18" charset="0"/>
                <a:ea typeface="Calibri" panose="020F0502020204030204" pitchFamily="34" charset="0"/>
                <a:cs typeface="Times New Roman" panose="02020603050405020304" pitchFamily="18" charset="0"/>
              </a:rPr>
              <a:t>cпocoбу</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життя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може</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здійснюватися</a:t>
            </a:r>
            <a:r>
              <a:rPr lang="ru-RU" sz="7200" dirty="0">
                <a:latin typeface="Times New Roman" panose="02020603050405020304" pitchFamily="18" charset="0"/>
                <a:ea typeface="Calibri" panose="020F0502020204030204" pitchFamily="34" charset="0"/>
                <a:cs typeface="Times New Roman" panose="02020603050405020304" pitchFamily="18" charset="0"/>
              </a:rPr>
              <a:t> шляхом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міждисциплінарної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інтеграції</a:t>
            </a:r>
            <a:r>
              <a:rPr lang="ru-RU" sz="7200" dirty="0">
                <a:latin typeface="Times New Roman" panose="02020603050405020304" pitchFamily="18" charset="0"/>
                <a:ea typeface="Calibri" panose="020F0502020204030204" pitchFamily="34" charset="0"/>
                <a:cs typeface="Times New Roman" panose="02020603050405020304" pitchFamily="18" charset="0"/>
              </a:rPr>
              <a:t> та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інноваційних</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технологій</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Здійснено</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перевірку</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рівня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вмінь</a:t>
            </a:r>
            <a:r>
              <a:rPr lang="ru-RU" sz="7200" dirty="0">
                <a:latin typeface="Times New Roman" panose="02020603050405020304" pitchFamily="18" charset="0"/>
                <a:ea typeface="Calibri" panose="020F0502020204030204" pitchFamily="34" charset="0"/>
                <a:cs typeface="Times New Roman" panose="02020603050405020304" pitchFamily="18" charset="0"/>
              </a:rPr>
              <a:t> та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навиків</a:t>
            </a:r>
            <a:r>
              <a:rPr lang="ru-RU" sz="7200" dirty="0">
                <a:latin typeface="Times New Roman" panose="02020603050405020304" pitchFamily="18" charset="0"/>
                <a:ea typeface="Calibri" panose="020F0502020204030204" pitchFamily="34" charset="0"/>
                <a:cs typeface="Times New Roman" panose="02020603050405020304" pitchFamily="18" charset="0"/>
              </a:rPr>
              <a:t> студентів до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формування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культури</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здоров’язбереження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на засадах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міждисциплінарної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інтеграції</a:t>
            </a:r>
            <a:r>
              <a:rPr lang="ru-RU" sz="7200" dirty="0">
                <a:latin typeface="Times New Roman" panose="02020603050405020304" pitchFamily="18" charset="0"/>
                <a:ea typeface="Calibri" panose="020F0502020204030204" pitchFamily="34" charset="0"/>
                <a:cs typeface="Times New Roman" panose="02020603050405020304" pitchFamily="18" charset="0"/>
              </a:rPr>
              <a:t> шляхом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авторської</a:t>
            </a:r>
            <a:r>
              <a:rPr lang="ru-RU" sz="7200" dirty="0">
                <a:latin typeface="Times New Roman" panose="02020603050405020304" pitchFamily="18" charset="0"/>
                <a:ea typeface="Calibri" panose="020F0502020204030204" pitchFamily="34" charset="0"/>
                <a:cs typeface="Times New Roman" panose="02020603050405020304" pitchFamily="18" charset="0"/>
              </a:rPr>
              <a:t> методики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підготовки</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майбутніх</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фахівців</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endParaRPr lang="uk-UA" sz="7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7200" b="1" i="1" dirty="0" err="1">
                <a:latin typeface="Times New Roman" panose="02020603050405020304" pitchFamily="18" charset="0"/>
                <a:ea typeface="Calibri" panose="020F0502020204030204" pitchFamily="34" charset="0"/>
                <a:cs typeface="Times New Roman" panose="02020603050405020304" pitchFamily="18" charset="0"/>
              </a:rPr>
              <a:t>З’ясовано</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наукові</a:t>
            </a:r>
            <a:r>
              <a:rPr lang="ru-RU" sz="7200" dirty="0">
                <a:latin typeface="Times New Roman" panose="02020603050405020304" pitchFamily="18" charset="0"/>
                <a:ea typeface="Calibri" panose="020F0502020204030204" pitchFamily="34" charset="0"/>
                <a:cs typeface="Times New Roman" panose="02020603050405020304" pitchFamily="18" charset="0"/>
              </a:rPr>
              <a:t> засади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використання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міждисциплінарної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інтеграції</a:t>
            </a:r>
            <a:r>
              <a:rPr lang="ru-RU" sz="7200" dirty="0">
                <a:latin typeface="Times New Roman" panose="02020603050405020304" pitchFamily="18" charset="0"/>
                <a:ea typeface="Calibri" panose="020F0502020204030204" pitchFamily="34" charset="0"/>
                <a:cs typeface="Times New Roman" panose="02020603050405020304" pitchFamily="18" charset="0"/>
              </a:rPr>
              <a:t> у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формуванні</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культури</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здоров’язбереження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студентів.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Визначено</a:t>
            </a:r>
            <a:r>
              <a:rPr lang="ru-RU" sz="7200" dirty="0">
                <a:latin typeface="Times New Roman" panose="02020603050405020304" pitchFamily="18" charset="0"/>
                <a:ea typeface="Calibri" panose="020F0502020204030204" pitchFamily="34" charset="0"/>
                <a:cs typeface="Times New Roman" panose="02020603050405020304" pitchFamily="18" charset="0"/>
              </a:rPr>
              <a:t> роль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фізичної</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культури</a:t>
            </a:r>
            <a:r>
              <a:rPr lang="ru-RU" sz="7200" dirty="0">
                <a:latin typeface="Times New Roman" panose="02020603050405020304" pitchFamily="18" charset="0"/>
                <a:ea typeface="Calibri" panose="020F0502020204030204" pitchFamily="34" charset="0"/>
                <a:cs typeface="Times New Roman" panose="02020603050405020304" pitchFamily="18" charset="0"/>
              </a:rPr>
              <a:t> у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процесі</a:t>
            </a:r>
            <a:r>
              <a:rPr lang="ru-RU" sz="7200" dirty="0">
                <a:latin typeface="Times New Roman" panose="02020603050405020304" pitchFamily="18" charset="0"/>
                <a:ea typeface="Calibri" panose="020F0502020204030204" pitchFamily="34" charset="0"/>
                <a:cs typeface="Times New Roman" panose="02020603050405020304" pitchFamily="18" charset="0"/>
              </a:rPr>
              <a:t> </a:t>
            </a:r>
            <a:r>
              <a:rPr lang="ru-RU" sz="7200" dirty="0" err="1">
                <a:latin typeface="Times New Roman" panose="02020603050405020304" pitchFamily="18" charset="0"/>
                <a:ea typeface="Calibri" panose="020F0502020204030204" pitchFamily="34" charset="0"/>
                <a:cs typeface="Times New Roman" panose="02020603050405020304" pitchFamily="18" charset="0"/>
              </a:rPr>
              <a:t>формування</a:t>
            </a:r>
            <a:r>
              <a:rPr lang="ru-RU" sz="7200" dirty="0">
                <a:latin typeface="Times New Roman" panose="02020603050405020304" pitchFamily="18" charset="0"/>
                <a:ea typeface="Calibri" panose="020F0502020204030204" pitchFamily="34" charset="0"/>
                <a:cs typeface="Times New Roman" panose="02020603050405020304" pitchFamily="18" charset="0"/>
              </a:rPr>
              <a:t> здорового способу </a:t>
            </a:r>
            <a:r>
              <a:rPr lang="ru-RU" sz="7200" dirty="0" err="1">
                <a:latin typeface="Times New Roman" panose="02020603050405020304" pitchFamily="18" charset="0"/>
                <a:ea typeface="Calibri" panose="020F0502020204030204" pitchFamily="34" charset="0"/>
                <a:cs typeface="Times New Roman" panose="02020603050405020304" pitchFamily="18" charset="0"/>
              </a:rPr>
              <a:t>життя</a:t>
            </a:r>
            <a:r>
              <a:rPr lang="uk-UA" sz="7200" dirty="0">
                <a:latin typeface="Times New Roman" panose="02020603050405020304" pitchFamily="18" charset="0"/>
                <a:ea typeface="Calibri" panose="020F0502020204030204" pitchFamily="34" charset="0"/>
                <a:cs typeface="Times New Roman" panose="02020603050405020304" pitchFamily="18" charset="0"/>
              </a:rPr>
              <a:t>.</a:t>
            </a:r>
            <a:endParaRPr lang="uk-UA" sz="7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7200" b="1" dirty="0">
                <a:latin typeface="Times New Roman" panose="02020603050405020304" pitchFamily="18" charset="0"/>
                <a:ea typeface="Times New Roman" panose="02020603050405020304" pitchFamily="18" charset="0"/>
                <a:cs typeface="Times New Roman" panose="02020603050405020304" pitchFamily="18" charset="0"/>
              </a:rPr>
              <a:t>Опубліковано:</a:t>
            </a:r>
            <a:r>
              <a:rPr lang="uk-UA" sz="7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15 статей у виданнях, які включені до міжнародних </a:t>
            </a:r>
            <a:r>
              <a:rPr lang="uk-UA" sz="7200" i="1" dirty="0" err="1">
                <a:latin typeface="Times New Roman" panose="02020603050405020304" pitchFamily="18" charset="0"/>
                <a:ea typeface="Times New Roman" panose="02020603050405020304" pitchFamily="18" charset="0"/>
                <a:cs typeface="Times New Roman" panose="02020603050405020304" pitchFamily="18" charset="0"/>
              </a:rPr>
              <a:t>наукометричних</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баз даних </a:t>
            </a:r>
            <a:r>
              <a:rPr lang="uk-UA" sz="7200" i="1" dirty="0" err="1">
                <a:latin typeface="Times New Roman" panose="02020603050405020304" pitchFamily="18" charset="0"/>
                <a:ea typeface="Times New Roman" panose="02020603050405020304" pitchFamily="18" charset="0"/>
                <a:cs typeface="Times New Roman" panose="02020603050405020304" pitchFamily="18" charset="0"/>
              </a:rPr>
              <a:t>Web</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of </a:t>
            </a:r>
            <a:r>
              <a:rPr lang="uk-UA" sz="7200" i="1" dirty="0" err="1">
                <a:latin typeface="Times New Roman" panose="02020603050405020304" pitchFamily="18" charset="0"/>
                <a:ea typeface="Times New Roman" panose="02020603050405020304" pitchFamily="18" charset="0"/>
                <a:cs typeface="Times New Roman" panose="02020603050405020304" pitchFamily="18" charset="0"/>
              </a:rPr>
              <a:t>Science</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7200" i="1" dirty="0" err="1">
                <a:latin typeface="Times New Roman" panose="02020603050405020304" pitchFamily="18" charset="0"/>
                <a:ea typeface="Times New Roman" panose="02020603050405020304" pitchFamily="18" charset="0"/>
                <a:cs typeface="Times New Roman" panose="02020603050405020304" pitchFamily="18" charset="0"/>
              </a:rPr>
              <a:t>Scopus</a:t>
            </a:r>
            <a:r>
              <a:rPr lang="uk-UA" sz="72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7200" i="1" dirty="0">
                <a:latin typeface="Times New Roman" panose="02020603050405020304" pitchFamily="18" charset="0"/>
                <a:ea typeface="Times New Roman" panose="02020603050405020304" pitchFamily="18" charset="0"/>
                <a:cs typeface="Times New Roman" panose="02020603050405020304" pitchFamily="18" charset="0"/>
              </a:rPr>
              <a:t>Index Copernicus</a:t>
            </a:r>
            <a:r>
              <a:rPr lang="uk-UA" sz="7200" i="1" dirty="0">
                <a:latin typeface="Times New Roman" panose="02020603050405020304" pitchFamily="18" charset="0"/>
                <a:ea typeface="Times New Roman" panose="02020603050405020304" pitchFamily="18" charset="0"/>
                <a:cs typeface="Times New Roman" panose="02020603050405020304" pitchFamily="18" charset="0"/>
              </a:rPr>
              <a:t>, 15 статей в інших виданнях України, 89 тез доповідей на конференціях, з них – 27 міжнародних.</a:t>
            </a:r>
            <a:endParaRPr lang="uk-UA" sz="7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Arial" pitchFamily="34" charset="0"/>
              <a:buNone/>
            </a:pPr>
            <a:endParaRPr lang="uk-UA" sz="8000" b="1" dirty="0"/>
          </a:p>
        </p:txBody>
      </p:sp>
    </p:spTree>
    <p:extLst>
      <p:ext uri="{BB962C8B-B14F-4D97-AF65-F5344CB8AC3E}">
        <p14:creationId xmlns:p14="http://schemas.microsoft.com/office/powerpoint/2010/main" val="156421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B9BA7-8A12-4C0E-AA41-FD27E2FF4AEE}"/>
              </a:ext>
            </a:extLst>
          </p:cNvPr>
          <p:cNvSpPr>
            <a:spLocks noGrp="1"/>
          </p:cNvSpPr>
          <p:nvPr>
            <p:ph type="title"/>
          </p:nvPr>
        </p:nvSpPr>
        <p:spPr/>
        <p:txBody>
          <a:bodyPr/>
          <a:lstStyle/>
          <a:p>
            <a:r>
              <a:rPr lang="uk-UA" dirty="0"/>
              <a:t>         Підготовка кадрів  вищої кваліфікації </a:t>
            </a:r>
          </a:p>
        </p:txBody>
      </p:sp>
      <p:graphicFrame>
        <p:nvGraphicFramePr>
          <p:cNvPr id="3" name="Діаграма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217464040"/>
              </p:ext>
            </p:extLst>
          </p:nvPr>
        </p:nvGraphicFramePr>
        <p:xfrm>
          <a:off x="1415480" y="1628800"/>
          <a:ext cx="9073008"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4" name="Google Shape;64;p14">
            <a:extLst>
              <a:ext uri="{FF2B5EF4-FFF2-40B4-BE49-F238E27FC236}">
                <a16:creationId xmlns:a16="http://schemas.microsoft.com/office/drawing/2014/main" id="{2E10FE63-CE65-43FB-A127-1009287249E6}"/>
              </a:ext>
            </a:extLst>
          </p:cNvPr>
          <p:cNvPicPr preferRelativeResize="0"/>
          <p:nvPr/>
        </p:nvPicPr>
        <p:blipFill>
          <a:blip r:embed="rId3">
            <a:alphaModFix/>
          </a:blip>
          <a:stretch>
            <a:fillRect/>
          </a:stretch>
        </p:blipFill>
        <p:spPr>
          <a:xfrm>
            <a:off x="0" y="13601"/>
            <a:ext cx="1177012" cy="6857998"/>
          </a:xfrm>
          <a:prstGeom prst="rect">
            <a:avLst/>
          </a:prstGeom>
          <a:noFill/>
          <a:ln>
            <a:noFill/>
          </a:ln>
        </p:spPr>
      </p:pic>
    </p:spTree>
    <p:extLst>
      <p:ext uri="{BB962C8B-B14F-4D97-AF65-F5344CB8AC3E}">
        <p14:creationId xmlns:p14="http://schemas.microsoft.com/office/powerpoint/2010/main" val="850218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іс">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іс">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фіс">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іс">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Офіс">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іс">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Офіс">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іс">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6703</TotalTime>
  <Words>5034</Words>
  <Application>Microsoft Office PowerPoint</Application>
  <PresentationFormat>Широкий екран</PresentationFormat>
  <Paragraphs>415</Paragraphs>
  <Slides>42</Slides>
  <Notes>40</Notes>
  <HiddenSlides>0</HiddenSlides>
  <MMClips>0</MMClips>
  <ScaleCrop>false</ScaleCrop>
  <HeadingPairs>
    <vt:vector size="8" baseType="variant">
      <vt:variant>
        <vt:lpstr>Використані шрифти</vt:lpstr>
      </vt:variant>
      <vt:variant>
        <vt:i4>8</vt:i4>
      </vt:variant>
      <vt:variant>
        <vt:lpstr>Тема</vt:lpstr>
      </vt:variant>
      <vt:variant>
        <vt:i4>1</vt:i4>
      </vt:variant>
      <vt:variant>
        <vt:lpstr>Вбудовані сервери OLE</vt:lpstr>
      </vt:variant>
      <vt:variant>
        <vt:i4>1</vt:i4>
      </vt:variant>
      <vt:variant>
        <vt:lpstr>Заголовки слайдів</vt:lpstr>
      </vt:variant>
      <vt:variant>
        <vt:i4>42</vt:i4>
      </vt:variant>
    </vt:vector>
  </HeadingPairs>
  <TitlesOfParts>
    <vt:vector size="52" baseType="lpstr">
      <vt:lpstr>Arial</vt:lpstr>
      <vt:lpstr>Calibri</vt:lpstr>
      <vt:lpstr>Century Gothic</vt:lpstr>
      <vt:lpstr>Google Sans</vt:lpstr>
      <vt:lpstr>Liberation Serif</vt:lpstr>
      <vt:lpstr>Times New Roman</vt:lpstr>
      <vt:lpstr>Times New Roman;Times New Roman</vt:lpstr>
      <vt:lpstr>Wingdings</vt:lpstr>
      <vt:lpstr>Ясность</vt:lpstr>
      <vt:lpstr>Acrobat Document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Підготовка кадрів  вищої кваліфікації </vt:lpstr>
      <vt:lpstr>ЗАХИСТИ   ДИСЕРТАЦІЙ  НА ЗДОБУТТЯ НАУКОВОГО СТУПЕНЯ  КАНДИДАТА ПЕДАГОГІЧНИХ НАУК</vt:lpstr>
      <vt:lpstr>                      ПІДГОТОВКА КАДРІВ ВИЩОЇ КВАЛІФІКАЦІЇ </vt:lpstr>
      <vt:lpstr>   Публікації: монографії, підручники, навчальні посібники</vt:lpstr>
      <vt:lpstr>                                                 Монографії </vt:lpstr>
      <vt:lpstr>                                         Навчальні посібники  </vt:lpstr>
      <vt:lpstr>                           Електронні навчальні курси </vt:lpstr>
      <vt:lpstr>                                         Підручники/  </vt:lpstr>
      <vt:lpstr>                                         Навчальні посібники  </vt:lpstr>
      <vt:lpstr>                                                  </vt:lpstr>
      <vt:lpstr>                  Публікації: наукові статті </vt:lpstr>
      <vt:lpstr> </vt:lpstr>
      <vt:lpstr>Презентація PowerPoint</vt:lpstr>
      <vt:lpstr>       Науково-навчальна лабораторія  музейної педагогіки   </vt:lpstr>
      <vt:lpstr>Навчально-наукова лабораторія Нової української школи </vt:lpstr>
      <vt:lpstr>                       Наукові семінари, круглі столи  </vt:lpstr>
      <vt:lpstr>    Членство  у редколегіях наукових журналів  </vt:lpstr>
      <vt:lpstr>Презентація PowerPoint</vt:lpstr>
      <vt:lpstr>Презентація PowerPoint</vt:lpstr>
      <vt:lpstr>Презентація PowerPoint</vt:lpstr>
      <vt:lpstr>Презентація PowerPoint</vt:lpstr>
      <vt:lpstr>Міжнародні та всеукраїнські наукові конференції</vt:lpstr>
      <vt:lpstr>Міжнародні та всеукраїнські наукові конференції</vt:lpstr>
      <vt:lpstr>Міжнародні та всеукраїнські наукові конференції</vt:lpstr>
      <vt:lpstr>Міжнародні та всеукраїнські наукові конференції</vt:lpstr>
      <vt:lpstr>Студентська наукова робота</vt:lpstr>
      <vt:lpstr>Презентація PowerPoint</vt:lpstr>
      <vt:lpstr> Студентські наукові конференції</vt:lpstr>
      <vt:lpstr>Студенти ФПО – переможці   Першого етапу  Всеукраїнського конкурсу  студентських наукових робіт  -   24  </vt:lpstr>
      <vt:lpstr>Участь студентів  у Всеукраїнській  студентській олімпіаді (перший тур) </vt:lpstr>
      <vt:lpstr>Презентація PowerPoint</vt:lpstr>
      <vt:lpstr>Презентація PowerPoint</vt:lpstr>
      <vt:lpstr>      Факультет педагогічної освіти: перспективи   наукової  роботи роботи  2023-2024  </vt:lpstr>
      <vt:lpstr>Презентація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Дмитро  Герцюк</cp:lastModifiedBy>
  <cp:revision>621</cp:revision>
  <cp:lastPrinted>2021-12-14T14:43:48Z</cp:lastPrinted>
  <dcterms:created xsi:type="dcterms:W3CDTF">2012-06-24T18:00:38Z</dcterms:created>
  <dcterms:modified xsi:type="dcterms:W3CDTF">2024-02-07T17:50:53Z</dcterms:modified>
</cp:coreProperties>
</file>