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7" r:id="rId1"/>
  </p:sldMasterIdLst>
  <p:notesMasterIdLst>
    <p:notesMasterId r:id="rId41"/>
  </p:notesMasterIdLst>
  <p:sldIdLst>
    <p:sldId id="278" r:id="rId2"/>
    <p:sldId id="360" r:id="rId3"/>
    <p:sldId id="564" r:id="rId4"/>
    <p:sldId id="549" r:id="rId5"/>
    <p:sldId id="563" r:id="rId6"/>
    <p:sldId id="500" r:id="rId7"/>
    <p:sldId id="595" r:id="rId8"/>
    <p:sldId id="560" r:id="rId9"/>
    <p:sldId id="542" r:id="rId10"/>
    <p:sldId id="582" r:id="rId11"/>
    <p:sldId id="584" r:id="rId12"/>
    <p:sldId id="601" r:id="rId13"/>
    <p:sldId id="534" r:id="rId14"/>
    <p:sldId id="608" r:id="rId15"/>
    <p:sldId id="609" r:id="rId16"/>
    <p:sldId id="610" r:id="rId17"/>
    <p:sldId id="574" r:id="rId18"/>
    <p:sldId id="548" r:id="rId19"/>
    <p:sldId id="602" r:id="rId20"/>
    <p:sldId id="579" r:id="rId21"/>
    <p:sldId id="557" r:id="rId22"/>
    <p:sldId id="576" r:id="rId23"/>
    <p:sldId id="589" r:id="rId24"/>
    <p:sldId id="592" r:id="rId25"/>
    <p:sldId id="597" r:id="rId26"/>
    <p:sldId id="588" r:id="rId27"/>
    <p:sldId id="570" r:id="rId28"/>
    <p:sldId id="586" r:id="rId29"/>
    <p:sldId id="587" r:id="rId30"/>
    <p:sldId id="554" r:id="rId31"/>
    <p:sldId id="559" r:id="rId32"/>
    <p:sldId id="603" r:id="rId33"/>
    <p:sldId id="571" r:id="rId34"/>
    <p:sldId id="567" r:id="rId35"/>
    <p:sldId id="551" r:id="rId36"/>
    <p:sldId id="598" r:id="rId37"/>
    <p:sldId id="605" r:id="rId38"/>
    <p:sldId id="577" r:id="rId39"/>
    <p:sldId id="282" r:id="rId40"/>
  </p:sldIdLst>
  <p:sldSz cx="9144000" cy="6858000" type="screen4x3"/>
  <p:notesSz cx="6797675" cy="9928225"/>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CE4F124-E004-4BA6-BB7D-EF7A97F431E8}">
          <p14:sldIdLst>
            <p14:sldId id="278"/>
          </p14:sldIdLst>
        </p14:section>
        <p14:section name="Раздел без заголовка" id="{AB75FA38-B650-4F19-8265-555E9C4416E3}">
          <p14:sldIdLst>
            <p14:sldId id="360"/>
            <p14:sldId id="564"/>
            <p14:sldId id="549"/>
            <p14:sldId id="563"/>
            <p14:sldId id="500"/>
            <p14:sldId id="595"/>
            <p14:sldId id="560"/>
            <p14:sldId id="542"/>
            <p14:sldId id="582"/>
            <p14:sldId id="584"/>
            <p14:sldId id="601"/>
            <p14:sldId id="534"/>
            <p14:sldId id="608"/>
            <p14:sldId id="609"/>
            <p14:sldId id="610"/>
            <p14:sldId id="574"/>
            <p14:sldId id="548"/>
            <p14:sldId id="602"/>
            <p14:sldId id="579"/>
            <p14:sldId id="557"/>
            <p14:sldId id="576"/>
            <p14:sldId id="589"/>
            <p14:sldId id="592"/>
            <p14:sldId id="597"/>
            <p14:sldId id="588"/>
            <p14:sldId id="570"/>
            <p14:sldId id="586"/>
            <p14:sldId id="587"/>
            <p14:sldId id="554"/>
            <p14:sldId id="559"/>
            <p14:sldId id="603"/>
            <p14:sldId id="571"/>
            <p14:sldId id="567"/>
            <p14:sldId id="551"/>
            <p14:sldId id="598"/>
            <p14:sldId id="605"/>
            <p14:sldId id="577"/>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митро  Герцюк" initials="ДГ" lastIdx="2" clrIdx="0">
    <p:extLst>
      <p:ext uri="{19B8F6BF-5375-455C-9EA6-DF929625EA0E}">
        <p15:presenceInfo xmlns:p15="http://schemas.microsoft.com/office/powerpoint/2012/main" userId="Дмитро  Герцюк"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68743" autoAdjust="0"/>
  </p:normalViewPr>
  <p:slideViewPr>
    <p:cSldViewPr>
      <p:cViewPr varScale="1">
        <p:scale>
          <a:sx n="83" d="100"/>
          <a:sy n="83" d="100"/>
        </p:scale>
        <p:origin x="2058" y="96"/>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2-12T12:36:02.886" idx="1">
    <p:pos x="5480" y="2499"/>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2-12T13:05:15.315" idx="2">
    <p:pos x="610" y="2075"/>
    <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DABBA-5DF9-4CF6-BA70-CCA05123E9A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uk-UA"/>
        </a:p>
      </dgm:t>
    </dgm:pt>
    <dgm:pt modelId="{9EB3A46F-23DC-4F86-946D-CFD9DBB0A343}">
      <dgm:prSet/>
      <dgm:spPr/>
      <dgm:t>
        <a:bodyPr/>
        <a:lstStyle/>
        <a:p>
          <a:r>
            <a:rPr lang="uk-UA" dirty="0"/>
            <a:t>Центр розвитку якості освіти Університету прикладних наук, м. </a:t>
          </a:r>
          <a:r>
            <a:rPr lang="uk-UA" dirty="0" err="1"/>
            <a:t>Мюнстер</a:t>
          </a:r>
          <a:r>
            <a:rPr lang="uk-UA" dirty="0"/>
            <a:t>, Німеччина</a:t>
          </a:r>
        </a:p>
      </dgm:t>
    </dgm:pt>
    <dgm:pt modelId="{028677A2-5E01-452E-8CFB-E6781EA7DB1F}" type="parTrans" cxnId="{57274720-8367-4981-BEE2-C952B5A59AA4}">
      <dgm:prSet/>
      <dgm:spPr/>
      <dgm:t>
        <a:bodyPr/>
        <a:lstStyle/>
        <a:p>
          <a:endParaRPr lang="uk-UA"/>
        </a:p>
      </dgm:t>
    </dgm:pt>
    <dgm:pt modelId="{750021D8-F4C1-4A38-B8C7-6919B844CFE3}" type="sibTrans" cxnId="{57274720-8367-4981-BEE2-C952B5A59AA4}">
      <dgm:prSet/>
      <dgm:spPr/>
      <dgm:t>
        <a:bodyPr/>
        <a:lstStyle/>
        <a:p>
          <a:endParaRPr lang="uk-UA"/>
        </a:p>
      </dgm:t>
    </dgm:pt>
    <dgm:pt modelId="{E82D039F-3D6E-4939-AF31-6CA7CD5C34CF}">
      <dgm:prSet/>
      <dgm:spPr/>
      <dgm:t>
        <a:bodyPr/>
        <a:lstStyle/>
        <a:p>
          <a:r>
            <a:rPr lang="uk-UA" b="1"/>
            <a:t>Центру глобальної вищої освіти Оксфордського університету</a:t>
          </a:r>
          <a:r>
            <a:rPr lang="uk-UA"/>
            <a:t> (</a:t>
          </a:r>
          <a:r>
            <a:rPr lang="en-US"/>
            <a:t>the Centre for Global Higher Education, University of Oxford</a:t>
          </a:r>
          <a:r>
            <a:rPr lang="uk-UA"/>
            <a:t>). </a:t>
          </a:r>
        </a:p>
      </dgm:t>
    </dgm:pt>
    <dgm:pt modelId="{13F216A4-2BCD-4E11-8FC6-6A7BE6B3CEAF}" type="parTrans" cxnId="{838032AE-4032-4AB6-8BD9-1EA9510D69DE}">
      <dgm:prSet/>
      <dgm:spPr/>
      <dgm:t>
        <a:bodyPr/>
        <a:lstStyle/>
        <a:p>
          <a:endParaRPr lang="uk-UA"/>
        </a:p>
      </dgm:t>
    </dgm:pt>
    <dgm:pt modelId="{30534406-0181-4237-B1A4-FA2C17BD477A}" type="sibTrans" cxnId="{838032AE-4032-4AB6-8BD9-1EA9510D69DE}">
      <dgm:prSet/>
      <dgm:spPr/>
      <dgm:t>
        <a:bodyPr/>
        <a:lstStyle/>
        <a:p>
          <a:endParaRPr lang="uk-UA"/>
        </a:p>
      </dgm:t>
    </dgm:pt>
    <dgm:pt modelId="{255147C0-E095-4137-B602-2B198A7D4457}">
      <dgm:prSet/>
      <dgm:spPr/>
      <dgm:t>
        <a:bodyPr/>
        <a:lstStyle/>
        <a:p>
          <a:r>
            <a:rPr lang="uk-UA"/>
            <a:t>Центру Українських Канадських Студій Манітобського університету, м. Вінніпег, Канада (CUCS, </a:t>
          </a:r>
          <a:r>
            <a:rPr lang="en-US"/>
            <a:t>Center for Ukrainian Canadian Studies, University of Manitoba, Winnipeg, Canada</a:t>
          </a:r>
          <a:r>
            <a:rPr lang="uk-UA"/>
            <a:t>) </a:t>
          </a:r>
        </a:p>
      </dgm:t>
    </dgm:pt>
    <dgm:pt modelId="{4AE7E670-4AEB-4E47-8031-4B2CD37BD845}" type="parTrans" cxnId="{CC46C9BC-4685-4F54-84B0-DD0A2FBB1EC3}">
      <dgm:prSet/>
      <dgm:spPr/>
      <dgm:t>
        <a:bodyPr/>
        <a:lstStyle/>
        <a:p>
          <a:endParaRPr lang="uk-UA"/>
        </a:p>
      </dgm:t>
    </dgm:pt>
    <dgm:pt modelId="{BA629413-DF3C-4CD7-98CA-BADE3A7B5A4F}" type="sibTrans" cxnId="{CC46C9BC-4685-4F54-84B0-DD0A2FBB1EC3}">
      <dgm:prSet/>
      <dgm:spPr/>
      <dgm:t>
        <a:bodyPr/>
        <a:lstStyle/>
        <a:p>
          <a:endParaRPr lang="uk-UA"/>
        </a:p>
      </dgm:t>
    </dgm:pt>
    <dgm:pt modelId="{8AB1AE5A-9317-4843-833D-29B9B604F4F4}">
      <dgm:prSet/>
      <dgm:spPr/>
      <dgm:t>
        <a:bodyPr/>
        <a:lstStyle/>
        <a:p>
          <a:r>
            <a:rPr lang="uk-UA" dirty="0"/>
            <a:t>Університет Турку (м. Турку, Фінляндія).</a:t>
          </a:r>
        </a:p>
      </dgm:t>
    </dgm:pt>
    <dgm:pt modelId="{BA72E313-7CFE-4D09-96F9-E779B512E254}" type="parTrans" cxnId="{703E5DC3-EAE6-4844-B096-046EAE2E6C63}">
      <dgm:prSet/>
      <dgm:spPr/>
      <dgm:t>
        <a:bodyPr/>
        <a:lstStyle/>
        <a:p>
          <a:endParaRPr lang="uk-UA"/>
        </a:p>
      </dgm:t>
    </dgm:pt>
    <dgm:pt modelId="{DDFF39A4-5A82-4488-8333-F0380B4CBB16}" type="sibTrans" cxnId="{703E5DC3-EAE6-4844-B096-046EAE2E6C63}">
      <dgm:prSet/>
      <dgm:spPr/>
      <dgm:t>
        <a:bodyPr/>
        <a:lstStyle/>
        <a:p>
          <a:endParaRPr lang="uk-UA"/>
        </a:p>
      </dgm:t>
    </dgm:pt>
    <dgm:pt modelId="{C58B1140-3CF8-4EB2-9F69-81BAE4CA9BD4}" type="pres">
      <dgm:prSet presAssocID="{6D3DABBA-5DF9-4CF6-BA70-CCA05123E9A9}" presName="linear" presStyleCnt="0">
        <dgm:presLayoutVars>
          <dgm:dir/>
          <dgm:resizeHandles val="exact"/>
        </dgm:presLayoutVars>
      </dgm:prSet>
      <dgm:spPr/>
    </dgm:pt>
    <dgm:pt modelId="{AF156B53-A256-4884-8262-0004FB3F44CE}" type="pres">
      <dgm:prSet presAssocID="{8AB1AE5A-9317-4843-833D-29B9B604F4F4}" presName="comp" presStyleCnt="0"/>
      <dgm:spPr/>
    </dgm:pt>
    <dgm:pt modelId="{D6F750B9-BDEB-409A-A486-C09BBDB40806}" type="pres">
      <dgm:prSet presAssocID="{8AB1AE5A-9317-4843-833D-29B9B604F4F4}" presName="box" presStyleLbl="node1" presStyleIdx="0" presStyleCnt="4"/>
      <dgm:spPr/>
    </dgm:pt>
    <dgm:pt modelId="{08FFE499-E7CF-4F0B-BD35-A2CB6246129F}" type="pres">
      <dgm:prSet presAssocID="{8AB1AE5A-9317-4843-833D-29B9B604F4F4}" presName="img" presStyleLbl="fgImgPlace1" presStyleIdx="0" presStyleCnt="4"/>
      <dgm:spPr>
        <a:blipFill rotWithShape="1">
          <a:blip xmlns:r="http://schemas.openxmlformats.org/officeDocument/2006/relationships" r:embed="rId1"/>
          <a:srcRect/>
          <a:stretch>
            <a:fillRect t="-19000" b="-19000"/>
          </a:stretch>
        </a:blipFill>
      </dgm:spPr>
    </dgm:pt>
    <dgm:pt modelId="{0B5CC135-DACE-4A8F-A7CE-8714CAAB494E}" type="pres">
      <dgm:prSet presAssocID="{8AB1AE5A-9317-4843-833D-29B9B604F4F4}" presName="text" presStyleLbl="node1" presStyleIdx="0" presStyleCnt="4">
        <dgm:presLayoutVars>
          <dgm:bulletEnabled val="1"/>
        </dgm:presLayoutVars>
      </dgm:prSet>
      <dgm:spPr/>
    </dgm:pt>
    <dgm:pt modelId="{06927ACC-3FC5-40BC-8E35-FCE047655C76}" type="pres">
      <dgm:prSet presAssocID="{DDFF39A4-5A82-4488-8333-F0380B4CBB16}" presName="spacer" presStyleCnt="0"/>
      <dgm:spPr/>
    </dgm:pt>
    <dgm:pt modelId="{F4226926-7364-4EE2-9DDB-3C7E714C95B7}" type="pres">
      <dgm:prSet presAssocID="{9EB3A46F-23DC-4F86-946D-CFD9DBB0A343}" presName="comp" presStyleCnt="0"/>
      <dgm:spPr/>
    </dgm:pt>
    <dgm:pt modelId="{8BBDD39A-83D6-42BC-AFC7-66164E8B78AA}" type="pres">
      <dgm:prSet presAssocID="{9EB3A46F-23DC-4F86-946D-CFD9DBB0A343}" presName="box" presStyleLbl="node1" presStyleIdx="1" presStyleCnt="4"/>
      <dgm:spPr/>
    </dgm:pt>
    <dgm:pt modelId="{F3B7221D-D49E-4989-A605-B35D7268FE64}" type="pres">
      <dgm:prSet presAssocID="{9EB3A46F-23DC-4F86-946D-CFD9DBB0A343}" presName="img" presStyleLbl="fgImgPlace1" presStyleIdx="1" presStyleCnt="4"/>
      <dgm:spPr>
        <a:blipFill rotWithShape="1">
          <a:blip xmlns:r="http://schemas.openxmlformats.org/officeDocument/2006/relationships" r:embed="rId2"/>
          <a:srcRect/>
          <a:stretch>
            <a:fillRect t="-19000" b="-19000"/>
          </a:stretch>
        </a:blipFill>
      </dgm:spPr>
    </dgm:pt>
    <dgm:pt modelId="{48278D74-0F5C-4941-93D2-44F9EE4DE62B}" type="pres">
      <dgm:prSet presAssocID="{9EB3A46F-23DC-4F86-946D-CFD9DBB0A343}" presName="text" presStyleLbl="node1" presStyleIdx="1" presStyleCnt="4">
        <dgm:presLayoutVars>
          <dgm:bulletEnabled val="1"/>
        </dgm:presLayoutVars>
      </dgm:prSet>
      <dgm:spPr/>
    </dgm:pt>
    <dgm:pt modelId="{637DE4CE-27AC-4A3D-BD4E-A39304AF9448}" type="pres">
      <dgm:prSet presAssocID="{750021D8-F4C1-4A38-B8C7-6919B844CFE3}" presName="spacer" presStyleCnt="0"/>
      <dgm:spPr/>
    </dgm:pt>
    <dgm:pt modelId="{CAD2E152-F3AD-4149-81C8-686D5E46DB7B}" type="pres">
      <dgm:prSet presAssocID="{255147C0-E095-4137-B602-2B198A7D4457}" presName="comp" presStyleCnt="0"/>
      <dgm:spPr/>
    </dgm:pt>
    <dgm:pt modelId="{BCE513A8-281A-4684-81F7-5F1189960211}" type="pres">
      <dgm:prSet presAssocID="{255147C0-E095-4137-B602-2B198A7D4457}" presName="box" presStyleLbl="node1" presStyleIdx="2" presStyleCnt="4"/>
      <dgm:spPr/>
    </dgm:pt>
    <dgm:pt modelId="{95FA241E-163F-4211-A12B-23D809ACACDD}" type="pres">
      <dgm:prSet presAssocID="{255147C0-E095-4137-B602-2B198A7D4457}" presName="img" presStyleLbl="fgImgPlace1" presStyleIdx="2" presStyleCnt="4"/>
      <dgm:spPr>
        <a:blipFill rotWithShape="1">
          <a:blip xmlns:r="http://schemas.openxmlformats.org/officeDocument/2006/relationships" r:embed="rId3"/>
          <a:srcRect/>
          <a:stretch>
            <a:fillRect t="-11000" b="-11000"/>
          </a:stretch>
        </a:blipFill>
      </dgm:spPr>
    </dgm:pt>
    <dgm:pt modelId="{8C09A88D-CD68-40EF-B677-34695118066E}" type="pres">
      <dgm:prSet presAssocID="{255147C0-E095-4137-B602-2B198A7D4457}" presName="text" presStyleLbl="node1" presStyleIdx="2" presStyleCnt="4">
        <dgm:presLayoutVars>
          <dgm:bulletEnabled val="1"/>
        </dgm:presLayoutVars>
      </dgm:prSet>
      <dgm:spPr/>
    </dgm:pt>
    <dgm:pt modelId="{B4C91B00-9998-4B43-BF2E-AB647E1CAB46}" type="pres">
      <dgm:prSet presAssocID="{BA629413-DF3C-4CD7-98CA-BADE3A7B5A4F}" presName="spacer" presStyleCnt="0"/>
      <dgm:spPr/>
    </dgm:pt>
    <dgm:pt modelId="{FEE4BF2B-63D1-427C-AD7F-FF28F67EE56C}" type="pres">
      <dgm:prSet presAssocID="{E82D039F-3D6E-4939-AF31-6CA7CD5C34CF}" presName="comp" presStyleCnt="0"/>
      <dgm:spPr/>
    </dgm:pt>
    <dgm:pt modelId="{1360D729-7009-4127-B7FA-630D3D7BD2C7}" type="pres">
      <dgm:prSet presAssocID="{E82D039F-3D6E-4939-AF31-6CA7CD5C34CF}" presName="box" presStyleLbl="node1" presStyleIdx="3" presStyleCnt="4"/>
      <dgm:spPr/>
    </dgm:pt>
    <dgm:pt modelId="{B494078F-FC75-4DD7-BED6-F173AA6B5AB5}" type="pres">
      <dgm:prSet presAssocID="{E82D039F-3D6E-4939-AF31-6CA7CD5C34CF}" presName="img" presStyleLbl="fgImgPlace1" presStyleIdx="3" presStyleCnt="4"/>
      <dgm:spPr>
        <a:blipFill rotWithShape="1">
          <a:blip xmlns:r="http://schemas.openxmlformats.org/officeDocument/2006/relationships" r:embed="rId4"/>
          <a:srcRect/>
          <a:stretch>
            <a:fillRect t="-48000" b="-48000"/>
          </a:stretch>
        </a:blipFill>
      </dgm:spPr>
    </dgm:pt>
    <dgm:pt modelId="{6809AC2E-BC92-485D-8F90-0DF9C79BAEEC}" type="pres">
      <dgm:prSet presAssocID="{E82D039F-3D6E-4939-AF31-6CA7CD5C34CF}" presName="text" presStyleLbl="node1" presStyleIdx="3" presStyleCnt="4">
        <dgm:presLayoutVars>
          <dgm:bulletEnabled val="1"/>
        </dgm:presLayoutVars>
      </dgm:prSet>
      <dgm:spPr/>
    </dgm:pt>
  </dgm:ptLst>
  <dgm:cxnLst>
    <dgm:cxn modelId="{61C14C01-D565-42FE-A274-98CCF63C7F72}" type="presOf" srcId="{8AB1AE5A-9317-4843-833D-29B9B604F4F4}" destId="{D6F750B9-BDEB-409A-A486-C09BBDB40806}" srcOrd="0" destOrd="0" presId="urn:microsoft.com/office/officeart/2005/8/layout/vList4"/>
    <dgm:cxn modelId="{57274720-8367-4981-BEE2-C952B5A59AA4}" srcId="{6D3DABBA-5DF9-4CF6-BA70-CCA05123E9A9}" destId="{9EB3A46F-23DC-4F86-946D-CFD9DBB0A343}" srcOrd="1" destOrd="0" parTransId="{028677A2-5E01-452E-8CFB-E6781EA7DB1F}" sibTransId="{750021D8-F4C1-4A38-B8C7-6919B844CFE3}"/>
    <dgm:cxn modelId="{1285403E-92CD-4D86-9389-24C7D7AAE3B8}" type="presOf" srcId="{9EB3A46F-23DC-4F86-946D-CFD9DBB0A343}" destId="{8BBDD39A-83D6-42BC-AFC7-66164E8B78AA}" srcOrd="0" destOrd="0" presId="urn:microsoft.com/office/officeart/2005/8/layout/vList4"/>
    <dgm:cxn modelId="{6BE10968-1220-4CD7-86F7-BE7A14CAE87B}" type="presOf" srcId="{E82D039F-3D6E-4939-AF31-6CA7CD5C34CF}" destId="{6809AC2E-BC92-485D-8F90-0DF9C79BAEEC}" srcOrd="1" destOrd="0" presId="urn:microsoft.com/office/officeart/2005/8/layout/vList4"/>
    <dgm:cxn modelId="{057A907D-919C-4240-ACB4-CFEAB8DAD777}" type="presOf" srcId="{9EB3A46F-23DC-4F86-946D-CFD9DBB0A343}" destId="{48278D74-0F5C-4941-93D2-44F9EE4DE62B}" srcOrd="1" destOrd="0" presId="urn:microsoft.com/office/officeart/2005/8/layout/vList4"/>
    <dgm:cxn modelId="{48976D9F-1833-467B-B06C-4CDF5CFD4CEC}" type="presOf" srcId="{255147C0-E095-4137-B602-2B198A7D4457}" destId="{BCE513A8-281A-4684-81F7-5F1189960211}" srcOrd="0" destOrd="0" presId="urn:microsoft.com/office/officeart/2005/8/layout/vList4"/>
    <dgm:cxn modelId="{838032AE-4032-4AB6-8BD9-1EA9510D69DE}" srcId="{6D3DABBA-5DF9-4CF6-BA70-CCA05123E9A9}" destId="{E82D039F-3D6E-4939-AF31-6CA7CD5C34CF}" srcOrd="3" destOrd="0" parTransId="{13F216A4-2BCD-4E11-8FC6-6A7BE6B3CEAF}" sibTransId="{30534406-0181-4237-B1A4-FA2C17BD477A}"/>
    <dgm:cxn modelId="{CC46C9BC-4685-4F54-84B0-DD0A2FBB1EC3}" srcId="{6D3DABBA-5DF9-4CF6-BA70-CCA05123E9A9}" destId="{255147C0-E095-4137-B602-2B198A7D4457}" srcOrd="2" destOrd="0" parTransId="{4AE7E670-4AEB-4E47-8031-4B2CD37BD845}" sibTransId="{BA629413-DF3C-4CD7-98CA-BADE3A7B5A4F}"/>
    <dgm:cxn modelId="{703E5DC3-EAE6-4844-B096-046EAE2E6C63}" srcId="{6D3DABBA-5DF9-4CF6-BA70-CCA05123E9A9}" destId="{8AB1AE5A-9317-4843-833D-29B9B604F4F4}" srcOrd="0" destOrd="0" parTransId="{BA72E313-7CFE-4D09-96F9-E779B512E254}" sibTransId="{DDFF39A4-5A82-4488-8333-F0380B4CBB16}"/>
    <dgm:cxn modelId="{3FD90ECB-85FC-4266-8AFF-190CCE79E9E2}" type="presOf" srcId="{255147C0-E095-4137-B602-2B198A7D4457}" destId="{8C09A88D-CD68-40EF-B677-34695118066E}" srcOrd="1" destOrd="0" presId="urn:microsoft.com/office/officeart/2005/8/layout/vList4"/>
    <dgm:cxn modelId="{3338BBCB-8DA8-4E65-8BD6-03E1AB5D22F9}" type="presOf" srcId="{8AB1AE5A-9317-4843-833D-29B9B604F4F4}" destId="{0B5CC135-DACE-4A8F-A7CE-8714CAAB494E}" srcOrd="1" destOrd="0" presId="urn:microsoft.com/office/officeart/2005/8/layout/vList4"/>
    <dgm:cxn modelId="{37523CEA-7F93-4087-87AA-D7C00119E964}" type="presOf" srcId="{6D3DABBA-5DF9-4CF6-BA70-CCA05123E9A9}" destId="{C58B1140-3CF8-4EB2-9F69-81BAE4CA9BD4}" srcOrd="0" destOrd="0" presId="urn:microsoft.com/office/officeart/2005/8/layout/vList4"/>
    <dgm:cxn modelId="{423D0BF8-5467-4F54-8C9A-9280605BC7F5}" type="presOf" srcId="{E82D039F-3D6E-4939-AF31-6CA7CD5C34CF}" destId="{1360D729-7009-4127-B7FA-630D3D7BD2C7}" srcOrd="0" destOrd="0" presId="urn:microsoft.com/office/officeart/2005/8/layout/vList4"/>
    <dgm:cxn modelId="{E9FE3DC3-3FE1-40CA-AEE0-43ABEC4EACBC}" type="presParOf" srcId="{C58B1140-3CF8-4EB2-9F69-81BAE4CA9BD4}" destId="{AF156B53-A256-4884-8262-0004FB3F44CE}" srcOrd="0" destOrd="0" presId="urn:microsoft.com/office/officeart/2005/8/layout/vList4"/>
    <dgm:cxn modelId="{4E7C2DFF-5130-4AEC-BE29-5EC7AB7571F2}" type="presParOf" srcId="{AF156B53-A256-4884-8262-0004FB3F44CE}" destId="{D6F750B9-BDEB-409A-A486-C09BBDB40806}" srcOrd="0" destOrd="0" presId="urn:microsoft.com/office/officeart/2005/8/layout/vList4"/>
    <dgm:cxn modelId="{53FD6AFC-2168-4DBC-9535-6D2DFEAEC798}" type="presParOf" srcId="{AF156B53-A256-4884-8262-0004FB3F44CE}" destId="{08FFE499-E7CF-4F0B-BD35-A2CB6246129F}" srcOrd="1" destOrd="0" presId="urn:microsoft.com/office/officeart/2005/8/layout/vList4"/>
    <dgm:cxn modelId="{BBC6C3AB-4CEA-4E4F-8605-271104346064}" type="presParOf" srcId="{AF156B53-A256-4884-8262-0004FB3F44CE}" destId="{0B5CC135-DACE-4A8F-A7CE-8714CAAB494E}" srcOrd="2" destOrd="0" presId="urn:microsoft.com/office/officeart/2005/8/layout/vList4"/>
    <dgm:cxn modelId="{E813C571-32F2-40C4-80CC-B3454FB41829}" type="presParOf" srcId="{C58B1140-3CF8-4EB2-9F69-81BAE4CA9BD4}" destId="{06927ACC-3FC5-40BC-8E35-FCE047655C76}" srcOrd="1" destOrd="0" presId="urn:microsoft.com/office/officeart/2005/8/layout/vList4"/>
    <dgm:cxn modelId="{65C4C31A-43BC-4E81-A001-2AF583840564}" type="presParOf" srcId="{C58B1140-3CF8-4EB2-9F69-81BAE4CA9BD4}" destId="{F4226926-7364-4EE2-9DDB-3C7E714C95B7}" srcOrd="2" destOrd="0" presId="urn:microsoft.com/office/officeart/2005/8/layout/vList4"/>
    <dgm:cxn modelId="{E86EBDAA-81F0-407C-B9B4-D9C5B3B2E2A9}" type="presParOf" srcId="{F4226926-7364-4EE2-9DDB-3C7E714C95B7}" destId="{8BBDD39A-83D6-42BC-AFC7-66164E8B78AA}" srcOrd="0" destOrd="0" presId="urn:microsoft.com/office/officeart/2005/8/layout/vList4"/>
    <dgm:cxn modelId="{D0A8BE01-D8B6-44C0-8A2E-893C726C489A}" type="presParOf" srcId="{F4226926-7364-4EE2-9DDB-3C7E714C95B7}" destId="{F3B7221D-D49E-4989-A605-B35D7268FE64}" srcOrd="1" destOrd="0" presId="urn:microsoft.com/office/officeart/2005/8/layout/vList4"/>
    <dgm:cxn modelId="{E5834288-4BF6-4F8D-BD2A-E7702A813E96}" type="presParOf" srcId="{F4226926-7364-4EE2-9DDB-3C7E714C95B7}" destId="{48278D74-0F5C-4941-93D2-44F9EE4DE62B}" srcOrd="2" destOrd="0" presId="urn:microsoft.com/office/officeart/2005/8/layout/vList4"/>
    <dgm:cxn modelId="{7619BAA6-F84E-4843-863F-F87C1D06EB2F}" type="presParOf" srcId="{C58B1140-3CF8-4EB2-9F69-81BAE4CA9BD4}" destId="{637DE4CE-27AC-4A3D-BD4E-A39304AF9448}" srcOrd="3" destOrd="0" presId="urn:microsoft.com/office/officeart/2005/8/layout/vList4"/>
    <dgm:cxn modelId="{B1E145D6-7F8C-4B65-9479-DFB89F717B03}" type="presParOf" srcId="{C58B1140-3CF8-4EB2-9F69-81BAE4CA9BD4}" destId="{CAD2E152-F3AD-4149-81C8-686D5E46DB7B}" srcOrd="4" destOrd="0" presId="urn:microsoft.com/office/officeart/2005/8/layout/vList4"/>
    <dgm:cxn modelId="{FF878241-943C-462D-8973-F08A147292C8}" type="presParOf" srcId="{CAD2E152-F3AD-4149-81C8-686D5E46DB7B}" destId="{BCE513A8-281A-4684-81F7-5F1189960211}" srcOrd="0" destOrd="0" presId="urn:microsoft.com/office/officeart/2005/8/layout/vList4"/>
    <dgm:cxn modelId="{22384B1D-56DD-4353-B1C1-E3F4BAABC34A}" type="presParOf" srcId="{CAD2E152-F3AD-4149-81C8-686D5E46DB7B}" destId="{95FA241E-163F-4211-A12B-23D809ACACDD}" srcOrd="1" destOrd="0" presId="urn:microsoft.com/office/officeart/2005/8/layout/vList4"/>
    <dgm:cxn modelId="{8F4FFE4D-8568-490E-AA56-A35F671E238B}" type="presParOf" srcId="{CAD2E152-F3AD-4149-81C8-686D5E46DB7B}" destId="{8C09A88D-CD68-40EF-B677-34695118066E}" srcOrd="2" destOrd="0" presId="urn:microsoft.com/office/officeart/2005/8/layout/vList4"/>
    <dgm:cxn modelId="{EF5ACE4A-0ECC-49A9-BF54-B75ABD3516D5}" type="presParOf" srcId="{C58B1140-3CF8-4EB2-9F69-81BAE4CA9BD4}" destId="{B4C91B00-9998-4B43-BF2E-AB647E1CAB46}" srcOrd="5" destOrd="0" presId="urn:microsoft.com/office/officeart/2005/8/layout/vList4"/>
    <dgm:cxn modelId="{DE2DA538-A486-47FB-B172-5299735359BF}" type="presParOf" srcId="{C58B1140-3CF8-4EB2-9F69-81BAE4CA9BD4}" destId="{FEE4BF2B-63D1-427C-AD7F-FF28F67EE56C}" srcOrd="6" destOrd="0" presId="urn:microsoft.com/office/officeart/2005/8/layout/vList4"/>
    <dgm:cxn modelId="{A942B9EA-98E9-4595-B3A2-161F28C20D1A}" type="presParOf" srcId="{FEE4BF2B-63D1-427C-AD7F-FF28F67EE56C}" destId="{1360D729-7009-4127-B7FA-630D3D7BD2C7}" srcOrd="0" destOrd="0" presId="urn:microsoft.com/office/officeart/2005/8/layout/vList4"/>
    <dgm:cxn modelId="{A557E7B3-DC24-4E68-B67B-B96D3EB60160}" type="presParOf" srcId="{FEE4BF2B-63D1-427C-AD7F-FF28F67EE56C}" destId="{B494078F-FC75-4DD7-BED6-F173AA6B5AB5}" srcOrd="1" destOrd="0" presId="urn:microsoft.com/office/officeart/2005/8/layout/vList4"/>
    <dgm:cxn modelId="{DFC53610-5B8E-4BA4-A95D-543F14DE777F}" type="presParOf" srcId="{FEE4BF2B-63D1-427C-AD7F-FF28F67EE56C}" destId="{6809AC2E-BC92-485D-8F90-0DF9C79BAEE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750B9-BDEB-409A-A486-C09BBDB40806}">
      <dsp:nvSpPr>
        <dsp:cNvPr id="0" name=""/>
        <dsp:cNvSpPr/>
      </dsp:nvSpPr>
      <dsp:spPr>
        <a:xfrm>
          <a:off x="0" y="0"/>
          <a:ext cx="7560840" cy="77353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dirty="0"/>
            <a:t>Університет Турку (м. Турку, Фінляндія).</a:t>
          </a:r>
        </a:p>
      </dsp:txBody>
      <dsp:txXfrm>
        <a:off x="1589521" y="0"/>
        <a:ext cx="5971318" cy="773533"/>
      </dsp:txXfrm>
    </dsp:sp>
    <dsp:sp modelId="{08FFE499-E7CF-4F0B-BD35-A2CB6246129F}">
      <dsp:nvSpPr>
        <dsp:cNvPr id="0" name=""/>
        <dsp:cNvSpPr/>
      </dsp:nvSpPr>
      <dsp:spPr>
        <a:xfrm>
          <a:off x="77353" y="77353"/>
          <a:ext cx="1512168" cy="618826"/>
        </a:xfrm>
        <a:prstGeom prst="roundRect">
          <a:avLst>
            <a:gd name="adj" fmla="val 10000"/>
          </a:avLst>
        </a:prstGeom>
        <a:blipFill rotWithShape="1">
          <a:blip xmlns:r="http://schemas.openxmlformats.org/officeDocument/2006/relationships" r:embed="rId1"/>
          <a:srcRect/>
          <a:stretch>
            <a:fillRect t="-19000" b="-19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BDD39A-83D6-42BC-AFC7-66164E8B78AA}">
      <dsp:nvSpPr>
        <dsp:cNvPr id="0" name=""/>
        <dsp:cNvSpPr/>
      </dsp:nvSpPr>
      <dsp:spPr>
        <a:xfrm>
          <a:off x="0" y="850886"/>
          <a:ext cx="7560840" cy="77353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dirty="0"/>
            <a:t>Центр розвитку якості освіти Університету прикладних наук, м. </a:t>
          </a:r>
          <a:r>
            <a:rPr lang="uk-UA" sz="1600" kern="1200" dirty="0" err="1"/>
            <a:t>Мюнстер</a:t>
          </a:r>
          <a:r>
            <a:rPr lang="uk-UA" sz="1600" kern="1200" dirty="0"/>
            <a:t>, Німеччина</a:t>
          </a:r>
        </a:p>
      </dsp:txBody>
      <dsp:txXfrm>
        <a:off x="1589521" y="850886"/>
        <a:ext cx="5971318" cy="773533"/>
      </dsp:txXfrm>
    </dsp:sp>
    <dsp:sp modelId="{F3B7221D-D49E-4989-A605-B35D7268FE64}">
      <dsp:nvSpPr>
        <dsp:cNvPr id="0" name=""/>
        <dsp:cNvSpPr/>
      </dsp:nvSpPr>
      <dsp:spPr>
        <a:xfrm>
          <a:off x="77353" y="928240"/>
          <a:ext cx="1512168" cy="618826"/>
        </a:xfrm>
        <a:prstGeom prst="roundRect">
          <a:avLst>
            <a:gd name="adj" fmla="val 10000"/>
          </a:avLst>
        </a:prstGeom>
        <a:blipFill rotWithShape="1">
          <a:blip xmlns:r="http://schemas.openxmlformats.org/officeDocument/2006/relationships" r:embed="rId2"/>
          <a:srcRect/>
          <a:stretch>
            <a:fillRect t="-19000" b="-19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E513A8-281A-4684-81F7-5F1189960211}">
      <dsp:nvSpPr>
        <dsp:cNvPr id="0" name=""/>
        <dsp:cNvSpPr/>
      </dsp:nvSpPr>
      <dsp:spPr>
        <a:xfrm>
          <a:off x="0" y="1701773"/>
          <a:ext cx="7560840" cy="77353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Центру Українських Канадських Студій Манітобського університету, м. Вінніпег, Канада (CUCS, </a:t>
          </a:r>
          <a:r>
            <a:rPr lang="en-US" sz="1600" kern="1200"/>
            <a:t>Center for Ukrainian Canadian Studies, University of Manitoba, Winnipeg, Canada</a:t>
          </a:r>
          <a:r>
            <a:rPr lang="uk-UA" sz="1600" kern="1200"/>
            <a:t>) </a:t>
          </a:r>
        </a:p>
      </dsp:txBody>
      <dsp:txXfrm>
        <a:off x="1589521" y="1701773"/>
        <a:ext cx="5971318" cy="773533"/>
      </dsp:txXfrm>
    </dsp:sp>
    <dsp:sp modelId="{95FA241E-163F-4211-A12B-23D809ACACDD}">
      <dsp:nvSpPr>
        <dsp:cNvPr id="0" name=""/>
        <dsp:cNvSpPr/>
      </dsp:nvSpPr>
      <dsp:spPr>
        <a:xfrm>
          <a:off x="77353" y="1779126"/>
          <a:ext cx="1512168" cy="618826"/>
        </a:xfrm>
        <a:prstGeom prst="roundRect">
          <a:avLst>
            <a:gd name="adj" fmla="val 10000"/>
          </a:avLst>
        </a:prstGeom>
        <a:blipFill rotWithShape="1">
          <a:blip xmlns:r="http://schemas.openxmlformats.org/officeDocument/2006/relationships" r:embed="rId3"/>
          <a:srcRect/>
          <a:stretch>
            <a:fillRect t="-11000" b="-11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60D729-7009-4127-B7FA-630D3D7BD2C7}">
      <dsp:nvSpPr>
        <dsp:cNvPr id="0" name=""/>
        <dsp:cNvSpPr/>
      </dsp:nvSpPr>
      <dsp:spPr>
        <a:xfrm>
          <a:off x="0" y="2552660"/>
          <a:ext cx="7560840" cy="773533"/>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1" kern="1200"/>
            <a:t>Центру глобальної вищої освіти Оксфордського університету</a:t>
          </a:r>
          <a:r>
            <a:rPr lang="uk-UA" sz="1600" kern="1200"/>
            <a:t> (</a:t>
          </a:r>
          <a:r>
            <a:rPr lang="en-US" sz="1600" kern="1200"/>
            <a:t>the Centre for Global Higher Education, University of Oxford</a:t>
          </a:r>
          <a:r>
            <a:rPr lang="uk-UA" sz="1600" kern="1200"/>
            <a:t>). </a:t>
          </a:r>
        </a:p>
      </dsp:txBody>
      <dsp:txXfrm>
        <a:off x="1589521" y="2552660"/>
        <a:ext cx="5971318" cy="773533"/>
      </dsp:txXfrm>
    </dsp:sp>
    <dsp:sp modelId="{B494078F-FC75-4DD7-BED6-F173AA6B5AB5}">
      <dsp:nvSpPr>
        <dsp:cNvPr id="0" name=""/>
        <dsp:cNvSpPr/>
      </dsp:nvSpPr>
      <dsp:spPr>
        <a:xfrm>
          <a:off x="77353" y="2630013"/>
          <a:ext cx="1512168" cy="618826"/>
        </a:xfrm>
        <a:prstGeom prst="roundRect">
          <a:avLst>
            <a:gd name="adj" fmla="val 10000"/>
          </a:avLst>
        </a:prstGeom>
        <a:blipFill rotWithShape="1">
          <a:blip xmlns:r="http://schemas.openxmlformats.org/officeDocument/2006/relationships" r:embed="rId4"/>
          <a:srcRect/>
          <a:stretch>
            <a:fillRect t="-48000" b="-48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50443" y="0"/>
            <a:ext cx="2945659" cy="496412"/>
          </a:xfrm>
          <a:prstGeom prst="rect">
            <a:avLst/>
          </a:prstGeom>
        </p:spPr>
        <p:txBody>
          <a:bodyPr vert="horz" lIns="91440" tIns="45720" rIns="91440" bIns="45720" rtlCol="0"/>
          <a:lstStyle>
            <a:lvl1pPr algn="r">
              <a:defRPr sz="1200"/>
            </a:lvl1pPr>
          </a:lstStyle>
          <a:p>
            <a:fld id="{6A88E2BE-4568-40D6-ACCB-38F039D73589}" type="datetimeFigureOut">
              <a:rPr lang="uk-UA" smtClean="0"/>
              <a:pPr/>
              <a:t>06.02.2024</a:t>
            </a:fld>
            <a:endParaRPr lang="uk-UA"/>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430091"/>
            <a:ext cx="2945659" cy="496412"/>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50443" y="9430091"/>
            <a:ext cx="2945659" cy="496412"/>
          </a:xfrm>
          <a:prstGeom prst="rect">
            <a:avLst/>
          </a:prstGeom>
        </p:spPr>
        <p:txBody>
          <a:bodyPr vert="horz" lIns="91440" tIns="45720" rIns="91440" bIns="45720" rtlCol="0" anchor="b"/>
          <a:lstStyle>
            <a:lvl1pPr algn="r">
              <a:defRPr sz="1200"/>
            </a:lvl1pPr>
          </a:lstStyle>
          <a:p>
            <a:fld id="{7AE28DF2-E67E-4EE4-9E99-F613B300E531}" type="slidenum">
              <a:rPr lang="uk-UA" smtClean="0"/>
              <a:pPr/>
              <a:t>‹№›</a:t>
            </a:fld>
            <a:endParaRPr lang="uk-UA"/>
          </a:p>
        </p:txBody>
      </p:sp>
    </p:spTree>
    <p:extLst>
      <p:ext uri="{BB962C8B-B14F-4D97-AF65-F5344CB8AC3E}">
        <p14:creationId xmlns:p14="http://schemas.microsoft.com/office/powerpoint/2010/main" val="78950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2</a:t>
            </a:fld>
            <a:endParaRPr lang="uk-UA"/>
          </a:p>
        </p:txBody>
      </p:sp>
    </p:spTree>
    <p:extLst>
      <p:ext uri="{BB962C8B-B14F-4D97-AF65-F5344CB8AC3E}">
        <p14:creationId xmlns:p14="http://schemas.microsoft.com/office/powerpoint/2010/main" val="2968993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12</a:t>
            </a:fld>
            <a:endParaRPr lang="uk-UA"/>
          </a:p>
        </p:txBody>
      </p:sp>
    </p:spTree>
    <p:extLst>
      <p:ext uri="{BB962C8B-B14F-4D97-AF65-F5344CB8AC3E}">
        <p14:creationId xmlns:p14="http://schemas.microsoft.com/office/powerpoint/2010/main" val="327301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16</a:t>
            </a:fld>
            <a:endParaRPr lang="uk-UA"/>
          </a:p>
        </p:txBody>
      </p:sp>
    </p:spTree>
    <p:extLst>
      <p:ext uri="{BB962C8B-B14F-4D97-AF65-F5344CB8AC3E}">
        <p14:creationId xmlns:p14="http://schemas.microsoft.com/office/powerpoint/2010/main" val="179536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19</a:t>
            </a:fld>
            <a:endParaRPr lang="uk-UA"/>
          </a:p>
        </p:txBody>
      </p:sp>
    </p:spTree>
    <p:extLst>
      <p:ext uri="{BB962C8B-B14F-4D97-AF65-F5344CB8AC3E}">
        <p14:creationId xmlns:p14="http://schemas.microsoft.com/office/powerpoint/2010/main" val="369568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20</a:t>
            </a:fld>
            <a:endParaRPr lang="uk-UA"/>
          </a:p>
        </p:txBody>
      </p:sp>
    </p:spTree>
    <p:extLst>
      <p:ext uri="{BB962C8B-B14F-4D97-AF65-F5344CB8AC3E}">
        <p14:creationId xmlns:p14="http://schemas.microsoft.com/office/powerpoint/2010/main" val="192420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21</a:t>
            </a:fld>
            <a:endParaRPr lang="uk-UA"/>
          </a:p>
        </p:txBody>
      </p:sp>
    </p:spTree>
    <p:extLst>
      <p:ext uri="{BB962C8B-B14F-4D97-AF65-F5344CB8AC3E}">
        <p14:creationId xmlns:p14="http://schemas.microsoft.com/office/powerpoint/2010/main" val="1038847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AE28DF2-E67E-4EE4-9E99-F613B300E531}" type="slidenum">
              <a:rPr lang="uk-UA" smtClean="0"/>
              <a:pPr/>
              <a:t>22</a:t>
            </a:fld>
            <a:endParaRPr lang="uk-UA"/>
          </a:p>
        </p:txBody>
      </p:sp>
    </p:spTree>
    <p:extLst>
      <p:ext uri="{BB962C8B-B14F-4D97-AF65-F5344CB8AC3E}">
        <p14:creationId xmlns:p14="http://schemas.microsoft.com/office/powerpoint/2010/main" val="240351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23</a:t>
            </a:fld>
            <a:endParaRPr lang="uk-UA"/>
          </a:p>
        </p:txBody>
      </p:sp>
    </p:spTree>
    <p:extLst>
      <p:ext uri="{BB962C8B-B14F-4D97-AF65-F5344CB8AC3E}">
        <p14:creationId xmlns:p14="http://schemas.microsoft.com/office/powerpoint/2010/main" val="280359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24</a:t>
            </a:fld>
            <a:endParaRPr lang="uk-UA"/>
          </a:p>
        </p:txBody>
      </p:sp>
    </p:spTree>
    <p:extLst>
      <p:ext uri="{BB962C8B-B14F-4D97-AF65-F5344CB8AC3E}">
        <p14:creationId xmlns:p14="http://schemas.microsoft.com/office/powerpoint/2010/main" val="2362429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25</a:t>
            </a:fld>
            <a:endParaRPr lang="uk-UA"/>
          </a:p>
        </p:txBody>
      </p:sp>
    </p:spTree>
    <p:extLst>
      <p:ext uri="{BB962C8B-B14F-4D97-AF65-F5344CB8AC3E}">
        <p14:creationId xmlns:p14="http://schemas.microsoft.com/office/powerpoint/2010/main" val="383815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26</a:t>
            </a:fld>
            <a:endParaRPr lang="uk-UA"/>
          </a:p>
        </p:txBody>
      </p:sp>
    </p:spTree>
    <p:extLst>
      <p:ext uri="{BB962C8B-B14F-4D97-AF65-F5344CB8AC3E}">
        <p14:creationId xmlns:p14="http://schemas.microsoft.com/office/powerpoint/2010/main" val="156504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a:t>
            </a:fld>
            <a:endParaRPr lang="uk-UA"/>
          </a:p>
        </p:txBody>
      </p:sp>
    </p:spTree>
    <p:extLst>
      <p:ext uri="{BB962C8B-B14F-4D97-AF65-F5344CB8AC3E}">
        <p14:creationId xmlns:p14="http://schemas.microsoft.com/office/powerpoint/2010/main" val="813079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27</a:t>
            </a:fld>
            <a:endParaRPr lang="uk-UA"/>
          </a:p>
        </p:txBody>
      </p:sp>
    </p:spTree>
    <p:extLst>
      <p:ext uri="{BB962C8B-B14F-4D97-AF65-F5344CB8AC3E}">
        <p14:creationId xmlns:p14="http://schemas.microsoft.com/office/powerpoint/2010/main" val="804510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28</a:t>
            </a:fld>
            <a:endParaRPr lang="uk-UA"/>
          </a:p>
        </p:txBody>
      </p:sp>
    </p:spTree>
    <p:extLst>
      <p:ext uri="{BB962C8B-B14F-4D97-AF65-F5344CB8AC3E}">
        <p14:creationId xmlns:p14="http://schemas.microsoft.com/office/powerpoint/2010/main" val="3071624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29</a:t>
            </a:fld>
            <a:endParaRPr lang="uk-UA"/>
          </a:p>
        </p:txBody>
      </p:sp>
    </p:spTree>
    <p:extLst>
      <p:ext uri="{BB962C8B-B14F-4D97-AF65-F5344CB8AC3E}">
        <p14:creationId xmlns:p14="http://schemas.microsoft.com/office/powerpoint/2010/main" val="277623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32</a:t>
            </a:fld>
            <a:endParaRPr lang="uk-UA"/>
          </a:p>
        </p:txBody>
      </p:sp>
    </p:spTree>
    <p:extLst>
      <p:ext uri="{BB962C8B-B14F-4D97-AF65-F5344CB8AC3E}">
        <p14:creationId xmlns:p14="http://schemas.microsoft.com/office/powerpoint/2010/main" val="998396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AE28DF2-E67E-4EE4-9E99-F613B300E531}" type="slidenum">
              <a:rPr lang="uk-UA" smtClean="0"/>
              <a:pPr/>
              <a:t>33</a:t>
            </a:fld>
            <a:endParaRPr lang="uk-UA"/>
          </a:p>
        </p:txBody>
      </p:sp>
    </p:spTree>
    <p:extLst>
      <p:ext uri="{BB962C8B-B14F-4D97-AF65-F5344CB8AC3E}">
        <p14:creationId xmlns:p14="http://schemas.microsoft.com/office/powerpoint/2010/main" val="676778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AE28DF2-E67E-4EE4-9E99-F613B300E531}" type="slidenum">
              <a:rPr lang="uk-UA" smtClean="0"/>
              <a:pPr/>
              <a:t>34</a:t>
            </a:fld>
            <a:endParaRPr lang="uk-UA"/>
          </a:p>
        </p:txBody>
      </p:sp>
    </p:spTree>
    <p:extLst>
      <p:ext uri="{BB962C8B-B14F-4D97-AF65-F5344CB8AC3E}">
        <p14:creationId xmlns:p14="http://schemas.microsoft.com/office/powerpoint/2010/main" val="676778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35</a:t>
            </a:fld>
            <a:endParaRPr lang="uk-UA"/>
          </a:p>
        </p:txBody>
      </p:sp>
    </p:spTree>
    <p:extLst>
      <p:ext uri="{BB962C8B-B14F-4D97-AF65-F5344CB8AC3E}">
        <p14:creationId xmlns:p14="http://schemas.microsoft.com/office/powerpoint/2010/main" val="1934674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36</a:t>
            </a:fld>
            <a:endParaRPr lang="uk-UA"/>
          </a:p>
        </p:txBody>
      </p:sp>
    </p:spTree>
    <p:extLst>
      <p:ext uri="{BB962C8B-B14F-4D97-AF65-F5344CB8AC3E}">
        <p14:creationId xmlns:p14="http://schemas.microsoft.com/office/powerpoint/2010/main" val="2322346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37</a:t>
            </a:fld>
            <a:endParaRPr lang="uk-UA"/>
          </a:p>
        </p:txBody>
      </p:sp>
    </p:spTree>
    <p:extLst>
      <p:ext uri="{BB962C8B-B14F-4D97-AF65-F5344CB8AC3E}">
        <p14:creationId xmlns:p14="http://schemas.microsoft.com/office/powerpoint/2010/main" val="1881350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38</a:t>
            </a:fld>
            <a:endParaRPr lang="uk-UA"/>
          </a:p>
        </p:txBody>
      </p:sp>
    </p:spTree>
    <p:extLst>
      <p:ext uri="{BB962C8B-B14F-4D97-AF65-F5344CB8AC3E}">
        <p14:creationId xmlns:p14="http://schemas.microsoft.com/office/powerpoint/2010/main" val="273749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AE28DF2-E67E-4EE4-9E99-F613B300E531}" type="slidenum">
              <a:rPr lang="uk-UA" smtClean="0"/>
              <a:pPr/>
              <a:t>4</a:t>
            </a:fld>
            <a:endParaRPr lang="uk-UA"/>
          </a:p>
        </p:txBody>
      </p:sp>
    </p:spTree>
    <p:extLst>
      <p:ext uri="{BB962C8B-B14F-4D97-AF65-F5344CB8AC3E}">
        <p14:creationId xmlns:p14="http://schemas.microsoft.com/office/powerpoint/2010/main" val="858475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39</a:t>
            </a:fld>
            <a:endParaRPr lang="uk-UA"/>
          </a:p>
        </p:txBody>
      </p:sp>
    </p:spTree>
    <p:extLst>
      <p:ext uri="{BB962C8B-B14F-4D97-AF65-F5344CB8AC3E}">
        <p14:creationId xmlns:p14="http://schemas.microsoft.com/office/powerpoint/2010/main" val="268401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5</a:t>
            </a:fld>
            <a:endParaRPr lang="uk-UA"/>
          </a:p>
        </p:txBody>
      </p:sp>
    </p:spTree>
    <p:extLst>
      <p:ext uri="{BB962C8B-B14F-4D97-AF65-F5344CB8AC3E}">
        <p14:creationId xmlns:p14="http://schemas.microsoft.com/office/powerpoint/2010/main" val="6230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AE28DF2-E67E-4EE4-9E99-F613B300E531}" type="slidenum">
              <a:rPr lang="uk-UA" smtClean="0"/>
              <a:pPr/>
              <a:t>6</a:t>
            </a:fld>
            <a:endParaRPr lang="uk-UA"/>
          </a:p>
        </p:txBody>
      </p:sp>
    </p:spTree>
    <p:extLst>
      <p:ext uri="{BB962C8B-B14F-4D97-AF65-F5344CB8AC3E}">
        <p14:creationId xmlns:p14="http://schemas.microsoft.com/office/powerpoint/2010/main" val="172083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7</a:t>
            </a:fld>
            <a:endParaRPr lang="uk-UA"/>
          </a:p>
        </p:txBody>
      </p:sp>
    </p:spTree>
    <p:extLst>
      <p:ext uri="{BB962C8B-B14F-4D97-AF65-F5344CB8AC3E}">
        <p14:creationId xmlns:p14="http://schemas.microsoft.com/office/powerpoint/2010/main" val="287754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8</a:t>
            </a:fld>
            <a:endParaRPr lang="uk-UA"/>
          </a:p>
        </p:txBody>
      </p:sp>
    </p:spTree>
    <p:extLst>
      <p:ext uri="{BB962C8B-B14F-4D97-AF65-F5344CB8AC3E}">
        <p14:creationId xmlns:p14="http://schemas.microsoft.com/office/powerpoint/2010/main" val="458208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10</a:t>
            </a:fld>
            <a:endParaRPr lang="uk-UA"/>
          </a:p>
        </p:txBody>
      </p:sp>
    </p:spTree>
    <p:extLst>
      <p:ext uri="{BB962C8B-B14F-4D97-AF65-F5344CB8AC3E}">
        <p14:creationId xmlns:p14="http://schemas.microsoft.com/office/powerpoint/2010/main" val="394981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AE28DF2-E67E-4EE4-9E99-F613B300E531}" type="slidenum">
              <a:rPr lang="uk-UA" smtClean="0"/>
              <a:pPr/>
              <a:t>11</a:t>
            </a:fld>
            <a:endParaRPr lang="uk-UA"/>
          </a:p>
        </p:txBody>
      </p:sp>
    </p:spTree>
    <p:extLst>
      <p:ext uri="{BB962C8B-B14F-4D97-AF65-F5344CB8AC3E}">
        <p14:creationId xmlns:p14="http://schemas.microsoft.com/office/powerpoint/2010/main" val="258300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4AE0C7-2419-4701-A9BB-2A73286E24F2}" type="slidenum">
              <a:rPr lang="uk-UA" smtClean="0"/>
              <a:pPr/>
              <a:t>‹№›</a:t>
            </a:fld>
            <a:endParaRPr lang="uk-U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4AE0C7-2419-4701-A9BB-2A73286E24F2}" type="slidenum">
              <a:rPr lang="uk-UA" smtClean="0"/>
              <a:pPr/>
              <a:t>‹№›</a:t>
            </a:fld>
            <a:endParaRPr lang="uk-U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34AE0C7-2419-4701-A9BB-2A73286E24F2}" type="slidenum">
              <a:rPr lang="uk-UA" smtClean="0"/>
              <a:pPr/>
              <a:t>‹№›</a:t>
            </a:fld>
            <a:endParaRPr lang="uk-U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4AE0C7-2419-4701-A9BB-2A73286E24F2}" type="slidenum">
              <a:rPr lang="uk-UA" smtClean="0"/>
              <a:pPr/>
              <a:t>‹№›</a:t>
            </a:fld>
            <a:endParaRPr lang="uk-U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ECBF328-6137-4A20-9A6B-B94298F42692}" type="datetimeFigureOut">
              <a:rPr lang="uk-UA" smtClean="0"/>
              <a:pPr/>
              <a:t>06.02.2024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4AE0C7-2419-4701-A9BB-2A73286E24F2}"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ECBF328-6137-4A20-9A6B-B94298F42692}" type="datetimeFigureOut">
              <a:rPr lang="uk-UA" smtClean="0"/>
              <a:pPr/>
              <a:t>06.02.2024</a:t>
            </a:fld>
            <a:endParaRPr lang="uk-U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uk-U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34AE0C7-2419-4701-A9BB-2A73286E24F2}"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fif"/><Relationship Id="rId5" Type="http://schemas.openxmlformats.org/officeDocument/2006/relationships/image" Target="../media/image19.jfif"/><Relationship Id="rId4" Type="http://schemas.openxmlformats.org/officeDocument/2006/relationships/image" Target="../media/image18.jpeg"/><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92696"/>
            <a:ext cx="8172400" cy="1440160"/>
          </a:xfrm>
        </p:spPr>
        <p:txBody>
          <a:bodyPr>
            <a:normAutofit fontScale="90000"/>
          </a:bodyPr>
          <a:lstStyle/>
          <a:p>
            <a:r>
              <a:rPr lang="en-US" dirty="0"/>
              <a:t>     </a:t>
            </a:r>
            <a:br>
              <a:rPr lang="uk-UA" dirty="0"/>
            </a:br>
            <a:br>
              <a:rPr lang="uk-UA" dirty="0"/>
            </a:br>
            <a:r>
              <a:rPr lang="uk-UA" dirty="0"/>
              <a:t>        </a:t>
            </a:r>
            <a:r>
              <a:rPr lang="uk-UA" sz="4900" dirty="0"/>
              <a:t> </a:t>
            </a:r>
            <a:endParaRPr lang="uk-UA" dirty="0"/>
          </a:p>
        </p:txBody>
      </p:sp>
      <p:sp>
        <p:nvSpPr>
          <p:cNvPr id="3" name="Объект 2"/>
          <p:cNvSpPr>
            <a:spLocks noGrp="1"/>
          </p:cNvSpPr>
          <p:nvPr>
            <p:ph sz="half" idx="1"/>
          </p:nvPr>
        </p:nvSpPr>
        <p:spPr>
          <a:xfrm>
            <a:off x="1043608" y="2609946"/>
            <a:ext cx="2243516" cy="2115198"/>
          </a:xfrm>
        </p:spPr>
        <p:txBody>
          <a:bodyPr>
            <a:normAutofit/>
          </a:bodyPr>
          <a:lstStyle/>
          <a:p>
            <a:endParaRPr lang="uk-UA" b="1" dirty="0"/>
          </a:p>
        </p:txBody>
      </p:sp>
      <p:sp>
        <p:nvSpPr>
          <p:cNvPr id="4" name="Объект 3"/>
          <p:cNvSpPr>
            <a:spLocks noGrp="1"/>
          </p:cNvSpPr>
          <p:nvPr>
            <p:ph sz="half" idx="2"/>
          </p:nvPr>
        </p:nvSpPr>
        <p:spPr>
          <a:xfrm>
            <a:off x="4048490" y="1124744"/>
            <a:ext cx="4574809" cy="5212555"/>
          </a:xfrm>
        </p:spPr>
        <p:txBody>
          <a:bodyPr>
            <a:noAutofit/>
          </a:bodyPr>
          <a:lstStyle/>
          <a:p>
            <a:pPr marL="0" indent="0" algn="ctr">
              <a:spcBef>
                <a:spcPts val="0"/>
              </a:spcBef>
              <a:buNone/>
            </a:pPr>
            <a:r>
              <a:rPr lang="uk-UA" sz="4000" b="1" dirty="0">
                <a:solidFill>
                  <a:schemeClr val="tx1"/>
                </a:solidFill>
              </a:rPr>
              <a:t>Звіт </a:t>
            </a:r>
            <a:r>
              <a:rPr lang="en-US" sz="4000" b="1" dirty="0">
                <a:solidFill>
                  <a:schemeClr val="tx1"/>
                </a:solidFill>
              </a:rPr>
              <a:t> </a:t>
            </a:r>
            <a:endParaRPr lang="uk-UA" sz="4000" b="1" dirty="0">
              <a:solidFill>
                <a:schemeClr val="tx1"/>
              </a:solidFill>
            </a:endParaRPr>
          </a:p>
          <a:p>
            <a:pPr marL="0" indent="0" algn="ctr">
              <a:spcBef>
                <a:spcPts val="0"/>
              </a:spcBef>
              <a:buNone/>
            </a:pPr>
            <a:r>
              <a:rPr lang="uk-UA" sz="4000" b="1" dirty="0">
                <a:solidFill>
                  <a:schemeClr val="tx1"/>
                </a:solidFill>
              </a:rPr>
              <a:t>факультету педагогічної освіти</a:t>
            </a:r>
          </a:p>
          <a:p>
            <a:pPr marL="0" indent="0" algn="ctr">
              <a:spcBef>
                <a:spcPts val="0"/>
              </a:spcBef>
              <a:buNone/>
            </a:pPr>
            <a:r>
              <a:rPr lang="uk-UA" sz="4000" b="1" dirty="0">
                <a:solidFill>
                  <a:schemeClr val="tx1"/>
                </a:solidFill>
              </a:rPr>
              <a:t>про наукову роботу </a:t>
            </a:r>
          </a:p>
          <a:p>
            <a:pPr marL="0" indent="0" algn="ctr">
              <a:spcBef>
                <a:spcPts val="0"/>
              </a:spcBef>
              <a:buNone/>
            </a:pPr>
            <a:r>
              <a:rPr lang="uk-UA" sz="4000" b="1" dirty="0">
                <a:solidFill>
                  <a:schemeClr val="tx1"/>
                </a:solidFill>
              </a:rPr>
              <a:t>у 20</a:t>
            </a:r>
            <a:r>
              <a:rPr lang="en-US" sz="4000" b="1" dirty="0">
                <a:solidFill>
                  <a:schemeClr val="tx1"/>
                </a:solidFill>
              </a:rPr>
              <a:t>2</a:t>
            </a:r>
            <a:r>
              <a:rPr lang="uk-UA" sz="4000" b="1" dirty="0">
                <a:solidFill>
                  <a:schemeClr val="tx1"/>
                </a:solidFill>
              </a:rPr>
              <a:t>2 році </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667" y="1444924"/>
            <a:ext cx="2675564"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Звук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53933749"/>
      </p:ext>
    </p:extLst>
  </p:cSld>
  <p:clrMapOvr>
    <a:masterClrMapping/>
  </p:clrMapOvr>
  <mc:AlternateContent xmlns:mc="http://schemas.openxmlformats.org/markup-compatibility/2006" xmlns:p14="http://schemas.microsoft.com/office/powerpoint/2010/main">
    <mc:Choice Requires="p14">
      <p:transition spd="slow" p14:dur="2000" advTm="2295"/>
    </mc:Choice>
    <mc:Fallback xmlns="">
      <p:transition spd="slow" advTm="22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147248" cy="571602"/>
          </a:xfrm>
        </p:spPr>
        <p:txBody>
          <a:bodyPr>
            <a:noAutofit/>
          </a:bodyPr>
          <a:lstStyle/>
          <a:p>
            <a:pPr algn="ctr"/>
            <a:r>
              <a:rPr lang="uk-UA" sz="1800" b="1" dirty="0"/>
              <a:t>ЗАХИСТИ   ДИСЕРТАЦІЙ  НА ЗДОБУТТЯ НАУКОВОГО СТУПЕНЯ ДОКТОРА ФІЛОСОФІЇ </a:t>
            </a:r>
          </a:p>
        </p:txBody>
      </p:sp>
      <p:sp>
        <p:nvSpPr>
          <p:cNvPr id="4" name="Объект 3"/>
          <p:cNvSpPr>
            <a:spLocks noGrp="1"/>
          </p:cNvSpPr>
          <p:nvPr>
            <p:ph idx="1"/>
          </p:nvPr>
        </p:nvSpPr>
        <p:spPr>
          <a:xfrm>
            <a:off x="539552" y="1844824"/>
            <a:ext cx="8253586" cy="4660776"/>
          </a:xfrm>
        </p:spPr>
        <p:txBody>
          <a:bodyPr>
            <a:normAutofit/>
          </a:bodyPr>
          <a:lstStyle/>
          <a:p>
            <a:pPr marL="0" lvl="0" indent="0">
              <a:buNone/>
            </a:pPr>
            <a:endParaRPr lang="uk-UA" dirty="0"/>
          </a:p>
          <a:p>
            <a:pPr lvl="0" algn="ctr">
              <a:buFont typeface="Wingdings" pitchFamily="2" charset="2"/>
              <a:buChar char="q"/>
            </a:pPr>
            <a:endParaRPr lang="uk-UA" sz="5600" dirty="0"/>
          </a:p>
          <a:p>
            <a:pPr marL="0" lvl="0" indent="0">
              <a:buNone/>
            </a:pPr>
            <a:endParaRPr lang="uk-UA" sz="5600" dirty="0"/>
          </a:p>
          <a:p>
            <a:pPr marL="0" lvl="0" indent="0">
              <a:buNone/>
            </a:pPr>
            <a:r>
              <a:rPr lang="uk-UA" sz="5600" dirty="0"/>
              <a:t> </a:t>
            </a:r>
          </a:p>
          <a:p>
            <a:pPr>
              <a:buNone/>
            </a:pPr>
            <a:endParaRPr lang="uk-UA" dirty="0"/>
          </a:p>
          <a:p>
            <a:pPr marL="0" indent="0">
              <a:buNone/>
            </a:pPr>
            <a:endParaRPr lang="uk-UA" dirty="0"/>
          </a:p>
        </p:txBody>
      </p:sp>
      <p:graphicFrame>
        <p:nvGraphicFramePr>
          <p:cNvPr id="13" name="Таблица 12"/>
          <p:cNvGraphicFramePr>
            <a:graphicFrameLocks noGrp="1"/>
          </p:cNvGraphicFramePr>
          <p:nvPr>
            <p:extLst>
              <p:ext uri="{D42A27DB-BD31-4B8C-83A1-F6EECF244321}">
                <p14:modId xmlns:p14="http://schemas.microsoft.com/office/powerpoint/2010/main" val="2326601708"/>
              </p:ext>
            </p:extLst>
          </p:nvPr>
        </p:nvGraphicFramePr>
        <p:xfrm>
          <a:off x="793808" y="4175212"/>
          <a:ext cx="4858312" cy="2042160"/>
        </p:xfrm>
        <a:graphic>
          <a:graphicData uri="http://schemas.openxmlformats.org/drawingml/2006/table">
            <a:tbl>
              <a:tblPr firstRow="1" bandRow="1">
                <a:tableStyleId>{5C22544A-7EE6-4342-B048-85BDC9FD1C3A}</a:tableStyleId>
              </a:tblPr>
              <a:tblGrid>
                <a:gridCol w="4858312">
                  <a:extLst>
                    <a:ext uri="{9D8B030D-6E8A-4147-A177-3AD203B41FA5}">
                      <a16:colId xmlns:a16="http://schemas.microsoft.com/office/drawing/2014/main" val="20000"/>
                    </a:ext>
                  </a:extLst>
                </a:gridCol>
              </a:tblGrid>
              <a:tr h="1481296">
                <a:tc>
                  <a:txBody>
                    <a:bodyPr/>
                    <a:lstStyle/>
                    <a:p>
                      <a:pPr algn="ctr"/>
                      <a:r>
                        <a:rPr lang="uk-UA" sz="1600" b="1" kern="1200" dirty="0" err="1">
                          <a:solidFill>
                            <a:srgbClr val="C00000"/>
                          </a:solidFill>
                          <a:effectLst/>
                          <a:latin typeface="+mn-lt"/>
                          <a:ea typeface="+mn-ea"/>
                          <a:cs typeface="+mn-cs"/>
                        </a:rPr>
                        <a:t>Асист</a:t>
                      </a:r>
                      <a:r>
                        <a:rPr lang="uk-UA" sz="1600" b="1" kern="1200" dirty="0">
                          <a:solidFill>
                            <a:srgbClr val="C00000"/>
                          </a:solidFill>
                          <a:effectLst/>
                          <a:latin typeface="+mn-lt"/>
                          <a:ea typeface="+mn-ea"/>
                          <a:cs typeface="+mn-cs"/>
                        </a:rPr>
                        <a:t>.  Ольга </a:t>
                      </a:r>
                      <a:r>
                        <a:rPr lang="uk-UA" sz="1600" b="1" kern="1200" dirty="0" err="1">
                          <a:solidFill>
                            <a:srgbClr val="C00000"/>
                          </a:solidFill>
                          <a:effectLst/>
                          <a:latin typeface="+mn-lt"/>
                          <a:ea typeface="+mn-ea"/>
                          <a:cs typeface="+mn-cs"/>
                        </a:rPr>
                        <a:t>Столярик</a:t>
                      </a:r>
                      <a:r>
                        <a:rPr lang="uk-UA" sz="1600" b="1" kern="1200" dirty="0">
                          <a:solidFill>
                            <a:srgbClr val="C00000"/>
                          </a:solidFill>
                          <a:effectLst/>
                          <a:latin typeface="+mn-lt"/>
                          <a:ea typeface="+mn-ea"/>
                          <a:cs typeface="+mn-cs"/>
                        </a:rPr>
                        <a:t> </a:t>
                      </a:r>
                    </a:p>
                    <a:p>
                      <a:pPr algn="ctr"/>
                      <a:endParaRPr lang="uk-UA" sz="1600" b="1" kern="1200" dirty="0">
                        <a:solidFill>
                          <a:srgbClr val="C00000"/>
                        </a:solidFill>
                        <a:effectLst/>
                        <a:latin typeface="+mn-lt"/>
                        <a:ea typeface="+mn-ea"/>
                        <a:cs typeface="+mn-cs"/>
                      </a:endParaRPr>
                    </a:p>
                    <a:p>
                      <a:pPr algn="ctr"/>
                      <a:r>
                        <a:rPr lang="uk-UA" sz="1600" b="1" kern="1200" dirty="0">
                          <a:solidFill>
                            <a:schemeClr val="lt1"/>
                          </a:solidFill>
                          <a:effectLst/>
                          <a:latin typeface="+mn-lt"/>
                          <a:ea typeface="+mn-ea"/>
                          <a:cs typeface="+mn-cs"/>
                        </a:rPr>
                        <a:t> Підхід, орієнтований на сильні сторони, у соціальній роботі із сім’ями, які виховують дітей із аутизмом</a:t>
                      </a:r>
                    </a:p>
                    <a:p>
                      <a:pPr algn="ctr"/>
                      <a:r>
                        <a:rPr lang="uk-UA" sz="1600" b="1" kern="1200" dirty="0">
                          <a:solidFill>
                            <a:schemeClr val="lt1"/>
                          </a:solidFill>
                          <a:effectLst/>
                          <a:latin typeface="+mn-lt"/>
                          <a:ea typeface="+mn-ea"/>
                          <a:cs typeface="+mn-cs"/>
                        </a:rPr>
                        <a:t>30.06.2022 Спеціальність 231 Соціальна робота </a:t>
                      </a:r>
                    </a:p>
                    <a:p>
                      <a:pPr algn="ctr"/>
                      <a:r>
                        <a:rPr lang="uk-UA" sz="1600" b="1" kern="1200" dirty="0">
                          <a:solidFill>
                            <a:schemeClr val="lt1"/>
                          </a:solidFill>
                          <a:effectLst/>
                          <a:latin typeface="+mn-lt"/>
                          <a:ea typeface="+mn-ea"/>
                          <a:cs typeface="+mn-cs"/>
                        </a:rPr>
                        <a:t> Наук. кер. </a:t>
                      </a:r>
                      <a:endParaRPr lang="uk-UA" sz="1600" dirty="0"/>
                    </a:p>
                  </a:txBody>
                  <a:tcPr/>
                </a:tc>
                <a:extLst>
                  <a:ext uri="{0D108BD9-81ED-4DB2-BD59-A6C34878D82A}">
                    <a16:rowId xmlns:a16="http://schemas.microsoft.com/office/drawing/2014/main" val="10000"/>
                  </a:ext>
                </a:extLst>
              </a:tr>
            </a:tbl>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629948527"/>
              </p:ext>
            </p:extLst>
          </p:nvPr>
        </p:nvGraphicFramePr>
        <p:xfrm>
          <a:off x="793808" y="2059838"/>
          <a:ext cx="4858312" cy="1706880"/>
        </p:xfrm>
        <a:graphic>
          <a:graphicData uri="http://schemas.openxmlformats.org/drawingml/2006/table">
            <a:tbl>
              <a:tblPr firstRow="1" bandRow="1">
                <a:tableStyleId>{5C22544A-7EE6-4342-B048-85BDC9FD1C3A}</a:tableStyleId>
              </a:tblPr>
              <a:tblGrid>
                <a:gridCol w="4858312">
                  <a:extLst>
                    <a:ext uri="{9D8B030D-6E8A-4147-A177-3AD203B41FA5}">
                      <a16:colId xmlns:a16="http://schemas.microsoft.com/office/drawing/2014/main" val="20000"/>
                    </a:ext>
                  </a:extLst>
                </a:gridCol>
              </a:tblGrid>
              <a:tr h="1585186">
                <a:tc>
                  <a:txBody>
                    <a:bodyPr/>
                    <a:lstStyle/>
                    <a:p>
                      <a:pPr algn="ctr">
                        <a:lnSpc>
                          <a:spcPct val="100000"/>
                        </a:lnSpc>
                        <a:spcAft>
                          <a:spcPts val="0"/>
                        </a:spcAft>
                      </a:pPr>
                      <a:r>
                        <a:rPr lang="uk-UA" sz="1600" dirty="0" err="1">
                          <a:solidFill>
                            <a:srgbClr val="C00000"/>
                          </a:solidFill>
                          <a:effectLst/>
                          <a:latin typeface="+mj-lt"/>
                          <a:ea typeface="Times New Roman" panose="02020603050405020304" pitchFamily="18" charset="0"/>
                          <a:cs typeface="Times New Roman" panose="02020603050405020304" pitchFamily="18" charset="0"/>
                        </a:rPr>
                        <a:t>Асист</a:t>
                      </a:r>
                      <a:r>
                        <a:rPr lang="uk-UA" sz="1600" dirty="0">
                          <a:solidFill>
                            <a:srgbClr val="C00000"/>
                          </a:solidFill>
                          <a:effectLst/>
                          <a:latin typeface="+mj-lt"/>
                          <a:ea typeface="Times New Roman" panose="02020603050405020304" pitchFamily="18" charset="0"/>
                          <a:cs typeface="Times New Roman" panose="02020603050405020304" pitchFamily="18" charset="0"/>
                        </a:rPr>
                        <a:t>. Лілія </a:t>
                      </a:r>
                      <a:r>
                        <a:rPr lang="uk-UA" sz="1600" dirty="0" err="1">
                          <a:solidFill>
                            <a:srgbClr val="C00000"/>
                          </a:solidFill>
                          <a:effectLst/>
                          <a:latin typeface="+mj-lt"/>
                          <a:ea typeface="Times New Roman" panose="02020603050405020304" pitchFamily="18" charset="0"/>
                          <a:cs typeface="Times New Roman" panose="02020603050405020304" pitchFamily="18" charset="0"/>
                        </a:rPr>
                        <a:t>Дробіт</a:t>
                      </a:r>
                      <a:endParaRPr lang="uk-UA" sz="1600" dirty="0">
                        <a:solidFill>
                          <a:srgbClr val="C00000"/>
                        </a:solidFill>
                        <a:effectLst/>
                        <a:latin typeface="+mj-lt"/>
                        <a:ea typeface="Times New Roman" panose="02020603050405020304" pitchFamily="18" charset="0"/>
                        <a:cs typeface="Times New Roman" panose="02020603050405020304" pitchFamily="18" charset="0"/>
                      </a:endParaRPr>
                    </a:p>
                    <a:p>
                      <a:pPr algn="ctr">
                        <a:lnSpc>
                          <a:spcPct val="100000"/>
                        </a:lnSpc>
                        <a:spcAft>
                          <a:spcPts val="0"/>
                        </a:spcAft>
                      </a:pPr>
                      <a:endParaRPr lang="uk-UA" sz="1600" dirty="0">
                        <a:solidFill>
                          <a:srgbClr val="C00000"/>
                        </a:solidFill>
                        <a:effectLst/>
                        <a:latin typeface="+mj-lt"/>
                        <a:ea typeface="Times New Roman" panose="02020603050405020304" pitchFamily="18" charset="0"/>
                        <a:cs typeface="Times New Roman" panose="02020603050405020304" pitchFamily="18" charset="0"/>
                      </a:endParaRPr>
                    </a:p>
                    <a:p>
                      <a:pPr algn="ctr">
                        <a:lnSpc>
                          <a:spcPct val="100000"/>
                        </a:lnSpc>
                        <a:spcAft>
                          <a:spcPts val="0"/>
                        </a:spcAft>
                      </a:pPr>
                      <a:r>
                        <a:rPr lang="uk-UA" sz="1600" dirty="0">
                          <a:effectLst/>
                          <a:latin typeface="+mj-lt"/>
                          <a:ea typeface="Times New Roman" panose="02020603050405020304" pitchFamily="18" charset="0"/>
                          <a:cs typeface="Times New Roman" panose="02020603050405020304" pitchFamily="18" charset="0"/>
                        </a:rPr>
                        <a:t>Особливості мотивації учіння у дітей дошкільного віку з аутизмом</a:t>
                      </a:r>
                    </a:p>
                    <a:p>
                      <a:pPr algn="ctr">
                        <a:lnSpc>
                          <a:spcPct val="100000"/>
                        </a:lnSpc>
                        <a:spcAft>
                          <a:spcPts val="0"/>
                        </a:spcAft>
                      </a:pPr>
                      <a:r>
                        <a:rPr lang="uk-UA" sz="1600" dirty="0">
                          <a:effectLst/>
                          <a:latin typeface="+mj-lt"/>
                          <a:ea typeface="Times New Roman" panose="02020603050405020304" pitchFamily="18" charset="0"/>
                          <a:cs typeface="Times New Roman" panose="02020603050405020304" pitchFamily="18" charset="0"/>
                        </a:rPr>
                        <a:t>25.11. 2021 р.  Спеціальність  19.00.08 Спеціальна психологія </a:t>
                      </a:r>
                    </a:p>
                    <a:p>
                      <a:pPr algn="ctr">
                        <a:lnSpc>
                          <a:spcPct val="100000"/>
                        </a:lnSpc>
                        <a:spcAft>
                          <a:spcPts val="0"/>
                        </a:spcAft>
                      </a:pPr>
                      <a:r>
                        <a:rPr lang="uk-UA" sz="1600" dirty="0">
                          <a:effectLst/>
                          <a:latin typeface="+mj-lt"/>
                          <a:ea typeface="Times New Roman" panose="02020603050405020304" pitchFamily="18" charset="0"/>
                          <a:cs typeface="Times New Roman" panose="02020603050405020304" pitchFamily="18" charset="0"/>
                        </a:rPr>
                        <a:t>Наук. кер. проф</a:t>
                      </a:r>
                      <a:r>
                        <a:rPr lang="uk-UA" sz="1400" dirty="0">
                          <a:effectLst/>
                          <a:latin typeface="+mj-lt"/>
                          <a:ea typeface="Times New Roman" panose="02020603050405020304" pitchFamily="18" charset="0"/>
                          <a:cs typeface="Times New Roman" panose="02020603050405020304" pitchFamily="18" charset="0"/>
                        </a:rPr>
                        <a:t>. Островська К.О. </a:t>
                      </a:r>
                    </a:p>
                  </a:txBody>
                  <a:tcPr marL="68580" marR="68580" marT="0" marB="0"/>
                </a:tc>
                <a:extLst>
                  <a:ext uri="{0D108BD9-81ED-4DB2-BD59-A6C34878D82A}">
                    <a16:rowId xmlns:a16="http://schemas.microsoft.com/office/drawing/2014/main" val="10000"/>
                  </a:ext>
                </a:extLst>
              </a:tr>
            </a:tbl>
          </a:graphicData>
        </a:graphic>
      </p:graphicFrame>
      <p:graphicFrame>
        <p:nvGraphicFramePr>
          <p:cNvPr id="3" name="Таблиця 4">
            <a:extLst>
              <a:ext uri="{FF2B5EF4-FFF2-40B4-BE49-F238E27FC236}">
                <a16:creationId xmlns:a16="http://schemas.microsoft.com/office/drawing/2014/main" id="{45C6AB0F-126E-45AF-8B2A-F8458E0A6E9E}"/>
              </a:ext>
            </a:extLst>
          </p:cNvPr>
          <p:cNvGraphicFramePr>
            <a:graphicFrameLocks noGrp="1"/>
          </p:cNvGraphicFramePr>
          <p:nvPr>
            <p:extLst>
              <p:ext uri="{D42A27DB-BD31-4B8C-83A1-F6EECF244321}">
                <p14:modId xmlns:p14="http://schemas.microsoft.com/office/powerpoint/2010/main" val="811527631"/>
              </p:ext>
            </p:extLst>
          </p:nvPr>
        </p:nvGraphicFramePr>
        <p:xfrm>
          <a:off x="1524000" y="139700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582896635"/>
                    </a:ext>
                  </a:extLst>
                </a:gridCol>
              </a:tblGrid>
              <a:tr h="370840">
                <a:tc>
                  <a:txBody>
                    <a:bodyPr/>
                    <a:lstStyle/>
                    <a:p>
                      <a:pPr algn="ctr"/>
                      <a:r>
                        <a:rPr lang="uk-UA" dirty="0"/>
                        <a:t>Співробітники    факультету         </a:t>
                      </a:r>
                    </a:p>
                  </a:txBody>
                  <a:tcPr/>
                </a:tc>
                <a:extLst>
                  <a:ext uri="{0D108BD9-81ED-4DB2-BD59-A6C34878D82A}">
                    <a16:rowId xmlns:a16="http://schemas.microsoft.com/office/drawing/2014/main" val="2320412368"/>
                  </a:ext>
                </a:extLst>
              </a:tr>
            </a:tbl>
          </a:graphicData>
        </a:graphic>
      </p:graphicFrame>
      <p:pic>
        <p:nvPicPr>
          <p:cNvPr id="7" name="Рисунок 6">
            <a:extLst>
              <a:ext uri="{FF2B5EF4-FFF2-40B4-BE49-F238E27FC236}">
                <a16:creationId xmlns:a16="http://schemas.microsoft.com/office/drawing/2014/main" id="{6B82E8C4-534F-4C79-BD0D-3AD40EFDDF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78" r="15044"/>
          <a:stretch/>
        </p:blipFill>
        <p:spPr>
          <a:xfrm>
            <a:off x="6006613" y="4479987"/>
            <a:ext cx="2597835" cy="2135660"/>
          </a:xfrm>
          <a:prstGeom prst="rect">
            <a:avLst/>
          </a:prstGeom>
        </p:spPr>
      </p:pic>
      <p:pic>
        <p:nvPicPr>
          <p:cNvPr id="8" name="Рисунок 7">
            <a:extLst>
              <a:ext uri="{FF2B5EF4-FFF2-40B4-BE49-F238E27FC236}">
                <a16:creationId xmlns:a16="http://schemas.microsoft.com/office/drawing/2014/main" id="{9310FCF6-DAE4-4A46-85F3-4183B7CED3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687"/>
          <a:stretch/>
        </p:blipFill>
        <p:spPr>
          <a:xfrm>
            <a:off x="6185030" y="2007355"/>
            <a:ext cx="2241000" cy="2310102"/>
          </a:xfrm>
          <a:prstGeom prst="rect">
            <a:avLst/>
          </a:prstGeom>
        </p:spPr>
      </p:pic>
    </p:spTree>
    <p:extLst>
      <p:ext uri="{BB962C8B-B14F-4D97-AF65-F5344CB8AC3E}">
        <p14:creationId xmlns:p14="http://schemas.microsoft.com/office/powerpoint/2010/main" val="110536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147248" cy="571602"/>
          </a:xfrm>
        </p:spPr>
        <p:txBody>
          <a:bodyPr>
            <a:noAutofit/>
          </a:bodyPr>
          <a:lstStyle/>
          <a:p>
            <a:pPr algn="ctr"/>
            <a:r>
              <a:rPr lang="uk-UA" sz="1800" b="1" dirty="0"/>
              <a:t>ЗАХИСТИ   ДИСЕРТАЦІЙ  НА ЗДОБУТТЯ НАУКОВОГО СТУПЕНЯ ДОКТОРА ФІЛОСОФІЇ </a:t>
            </a:r>
          </a:p>
        </p:txBody>
      </p:sp>
      <p:sp>
        <p:nvSpPr>
          <p:cNvPr id="4" name="Объект 3"/>
          <p:cNvSpPr>
            <a:spLocks noGrp="1"/>
          </p:cNvSpPr>
          <p:nvPr>
            <p:ph idx="1"/>
          </p:nvPr>
        </p:nvSpPr>
        <p:spPr>
          <a:xfrm>
            <a:off x="539552" y="1844824"/>
            <a:ext cx="8253586" cy="4660776"/>
          </a:xfrm>
        </p:spPr>
        <p:txBody>
          <a:bodyPr>
            <a:normAutofit/>
          </a:bodyPr>
          <a:lstStyle/>
          <a:p>
            <a:pPr marL="0" lvl="0" indent="0">
              <a:buNone/>
            </a:pPr>
            <a:endParaRPr lang="uk-UA" dirty="0"/>
          </a:p>
          <a:p>
            <a:pPr lvl="0" algn="ctr">
              <a:buFont typeface="Wingdings" pitchFamily="2" charset="2"/>
              <a:buChar char="q"/>
            </a:pPr>
            <a:endParaRPr lang="uk-UA" sz="5600" dirty="0"/>
          </a:p>
          <a:p>
            <a:pPr marL="0" lvl="0" indent="0">
              <a:buNone/>
            </a:pPr>
            <a:endParaRPr lang="uk-UA" sz="5600" dirty="0"/>
          </a:p>
          <a:p>
            <a:pPr marL="0" lvl="0" indent="0">
              <a:buNone/>
            </a:pPr>
            <a:r>
              <a:rPr lang="uk-UA" sz="5600" dirty="0"/>
              <a:t> </a:t>
            </a:r>
          </a:p>
          <a:p>
            <a:pPr>
              <a:buNone/>
            </a:pPr>
            <a:endParaRPr lang="uk-UA" dirty="0"/>
          </a:p>
          <a:p>
            <a:pPr marL="0" indent="0">
              <a:buNone/>
            </a:pPr>
            <a:endParaRPr lang="uk-UA" dirty="0"/>
          </a:p>
        </p:txBody>
      </p:sp>
      <p:graphicFrame>
        <p:nvGraphicFramePr>
          <p:cNvPr id="13" name="Таблица 12"/>
          <p:cNvGraphicFramePr>
            <a:graphicFrameLocks noGrp="1"/>
          </p:cNvGraphicFramePr>
          <p:nvPr>
            <p:extLst>
              <p:ext uri="{D42A27DB-BD31-4B8C-83A1-F6EECF244321}">
                <p14:modId xmlns:p14="http://schemas.microsoft.com/office/powerpoint/2010/main" val="566132317"/>
              </p:ext>
            </p:extLst>
          </p:nvPr>
        </p:nvGraphicFramePr>
        <p:xfrm>
          <a:off x="383990" y="5178099"/>
          <a:ext cx="5805313" cy="1618104"/>
        </p:xfrm>
        <a:graphic>
          <a:graphicData uri="http://schemas.openxmlformats.org/drawingml/2006/table">
            <a:tbl>
              <a:tblPr firstRow="1" bandRow="1">
                <a:tableStyleId>{5C22544A-7EE6-4342-B048-85BDC9FD1C3A}</a:tableStyleId>
              </a:tblPr>
              <a:tblGrid>
                <a:gridCol w="5805313">
                  <a:extLst>
                    <a:ext uri="{9D8B030D-6E8A-4147-A177-3AD203B41FA5}">
                      <a16:colId xmlns:a16="http://schemas.microsoft.com/office/drawing/2014/main" val="20000"/>
                    </a:ext>
                  </a:extLst>
                </a:gridCol>
              </a:tblGrid>
              <a:tr h="1618104">
                <a:tc>
                  <a:txBody>
                    <a:bodyPr/>
                    <a:lstStyle/>
                    <a:p>
                      <a:pPr algn="ctr"/>
                      <a:r>
                        <a:rPr lang="uk-UA" sz="1400" b="1" kern="1200" dirty="0">
                          <a:solidFill>
                            <a:srgbClr val="C00000"/>
                          </a:solidFill>
                          <a:effectLst/>
                          <a:latin typeface="+mn-lt"/>
                          <a:ea typeface="+mn-ea"/>
                          <a:cs typeface="+mn-cs"/>
                        </a:rPr>
                        <a:t>Анна Собчук </a:t>
                      </a:r>
                    </a:p>
                    <a:p>
                      <a:pPr algn="ctr"/>
                      <a:r>
                        <a:rPr lang="uk-UA" sz="1400" b="1" kern="1200" dirty="0">
                          <a:solidFill>
                            <a:schemeClr val="lt1"/>
                          </a:solidFill>
                          <a:effectLst/>
                          <a:latin typeface="+mn-lt"/>
                          <a:ea typeface="+mn-ea"/>
                          <a:cs typeface="+mn-cs"/>
                        </a:rPr>
                        <a:t>Підготовка вчителя до роботи в умовах інклюзивної ранньої шкільної освіти в Польщі</a:t>
                      </a:r>
                      <a:endParaRPr lang="uk-UA" sz="1400" b="1" kern="1200" dirty="0">
                        <a:solidFill>
                          <a:srgbClr val="C00000"/>
                        </a:solidFill>
                        <a:effectLst/>
                        <a:latin typeface="+mn-lt"/>
                        <a:ea typeface="+mn-ea"/>
                        <a:cs typeface="+mn-cs"/>
                      </a:endParaRPr>
                    </a:p>
                    <a:p>
                      <a:pPr algn="ctr"/>
                      <a:r>
                        <a:rPr lang="uk-UA" sz="1400" b="1" kern="1200" dirty="0">
                          <a:solidFill>
                            <a:schemeClr val="lt1"/>
                          </a:solidFill>
                          <a:effectLst/>
                          <a:latin typeface="+mn-lt"/>
                          <a:ea typeface="+mn-ea"/>
                          <a:cs typeface="+mn-cs"/>
                        </a:rPr>
                        <a:t> </a:t>
                      </a:r>
                    </a:p>
                    <a:p>
                      <a:pPr algn="ctr"/>
                      <a:r>
                        <a:rPr lang="uk-UA" sz="1400" b="1" kern="1200" dirty="0">
                          <a:solidFill>
                            <a:schemeClr val="lt1"/>
                          </a:solidFill>
                          <a:effectLst/>
                          <a:latin typeface="+mn-lt"/>
                          <a:ea typeface="+mn-ea"/>
                          <a:cs typeface="+mn-cs"/>
                        </a:rPr>
                        <a:t>18.08.2022 Спеціальність 015 Професійна освіта</a:t>
                      </a:r>
                      <a:r>
                        <a:rPr lang="uk-UA" sz="1600" b="1" kern="1200" dirty="0">
                          <a:solidFill>
                            <a:schemeClr val="lt1"/>
                          </a:solidFill>
                          <a:effectLst/>
                          <a:latin typeface="+mn-lt"/>
                          <a:ea typeface="+mn-ea"/>
                          <a:cs typeface="+mn-cs"/>
                        </a:rPr>
                        <a:t> </a:t>
                      </a:r>
                    </a:p>
                    <a:p>
                      <a:pPr algn="ctr"/>
                      <a:r>
                        <a:rPr lang="uk-UA" sz="1400" b="1" kern="1200" dirty="0">
                          <a:solidFill>
                            <a:schemeClr val="lt1"/>
                          </a:solidFill>
                          <a:effectLst/>
                          <a:latin typeface="+mn-lt"/>
                          <a:ea typeface="+mn-ea"/>
                          <a:cs typeface="+mn-cs"/>
                        </a:rPr>
                        <a:t>Наук. кер. </a:t>
                      </a:r>
                      <a:r>
                        <a:rPr lang="uk-UA" sz="1400" b="1" kern="1200" dirty="0" err="1">
                          <a:solidFill>
                            <a:schemeClr val="lt1"/>
                          </a:solidFill>
                          <a:effectLst/>
                          <a:latin typeface="+mn-lt"/>
                          <a:ea typeface="+mn-ea"/>
                          <a:cs typeface="+mn-cs"/>
                        </a:rPr>
                        <a:t>проф</a:t>
                      </a:r>
                      <a:r>
                        <a:rPr lang="uk-UA" sz="1400" b="1" kern="1200" dirty="0">
                          <a:solidFill>
                            <a:schemeClr val="lt1"/>
                          </a:solidFill>
                          <a:effectLst/>
                          <a:latin typeface="+mn-lt"/>
                          <a:ea typeface="+mn-ea"/>
                          <a:cs typeface="+mn-cs"/>
                        </a:rPr>
                        <a:t> .Микитенко  Н.О. </a:t>
                      </a:r>
                      <a:endParaRPr lang="uk-UA" sz="1400" dirty="0"/>
                    </a:p>
                  </a:txBody>
                  <a:tcPr/>
                </a:tc>
                <a:extLst>
                  <a:ext uri="{0D108BD9-81ED-4DB2-BD59-A6C34878D82A}">
                    <a16:rowId xmlns:a16="http://schemas.microsoft.com/office/drawing/2014/main" val="10000"/>
                  </a:ext>
                </a:extLst>
              </a:tr>
            </a:tbl>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4094398553"/>
              </p:ext>
            </p:extLst>
          </p:nvPr>
        </p:nvGraphicFramePr>
        <p:xfrm>
          <a:off x="350862" y="1767840"/>
          <a:ext cx="5805314" cy="1496237"/>
        </p:xfrm>
        <a:graphic>
          <a:graphicData uri="http://schemas.openxmlformats.org/drawingml/2006/table">
            <a:tbl>
              <a:tblPr firstRow="1" bandRow="1">
                <a:tableStyleId>{5C22544A-7EE6-4342-B048-85BDC9FD1C3A}</a:tableStyleId>
              </a:tblPr>
              <a:tblGrid>
                <a:gridCol w="5805314">
                  <a:extLst>
                    <a:ext uri="{9D8B030D-6E8A-4147-A177-3AD203B41FA5}">
                      <a16:colId xmlns:a16="http://schemas.microsoft.com/office/drawing/2014/main" val="20000"/>
                    </a:ext>
                  </a:extLst>
                </a:gridCol>
              </a:tblGrid>
              <a:tr h="1496237">
                <a:tc>
                  <a:txBody>
                    <a:bodyPr/>
                    <a:lstStyle/>
                    <a:p>
                      <a:pPr algn="ctr">
                        <a:lnSpc>
                          <a:spcPct val="115000"/>
                        </a:lnSpc>
                        <a:spcAft>
                          <a:spcPts val="1000"/>
                        </a:spcAft>
                      </a:pPr>
                      <a:r>
                        <a:rPr lang="uk-UA" sz="1400" dirty="0">
                          <a:solidFill>
                            <a:srgbClr val="C00000"/>
                          </a:solidFill>
                          <a:effectLst/>
                          <a:latin typeface="+mj-lt"/>
                          <a:ea typeface="Times New Roman" panose="02020603050405020304" pitchFamily="18" charset="0"/>
                          <a:cs typeface="Times New Roman" panose="02020603050405020304" pitchFamily="18" charset="0"/>
                        </a:rPr>
                        <a:t>Ольга  Галюка </a:t>
                      </a:r>
                    </a:p>
                    <a:p>
                      <a:pPr algn="ctr">
                        <a:lnSpc>
                          <a:spcPct val="100000"/>
                        </a:lnSpc>
                        <a:spcAft>
                          <a:spcPts val="0"/>
                        </a:spcAft>
                      </a:pPr>
                      <a:r>
                        <a:rPr lang="uk-UA" sz="1400" dirty="0">
                          <a:solidFill>
                            <a:srgbClr val="000000"/>
                          </a:solidFill>
                          <a:effectLst/>
                          <a:latin typeface="+mj-lt"/>
                          <a:ea typeface="Times New Roman" panose="02020603050405020304" pitchFamily="18" charset="0"/>
                          <a:cs typeface="Times New Roman" panose="02020603050405020304" pitchFamily="18" charset="0"/>
                        </a:rPr>
                        <a:t>Формування соціальної мобільності майбутніх учителів початкової школи у професійній підготовці</a:t>
                      </a:r>
                    </a:p>
                    <a:p>
                      <a:pPr algn="ctr">
                        <a:lnSpc>
                          <a:spcPct val="100000"/>
                        </a:lnSpc>
                        <a:spcAft>
                          <a:spcPts val="0"/>
                        </a:spcAft>
                      </a:pPr>
                      <a:r>
                        <a:rPr lang="uk-UA" sz="1400" dirty="0">
                          <a:solidFill>
                            <a:srgbClr val="000000"/>
                          </a:solidFill>
                          <a:effectLst/>
                          <a:latin typeface="+mj-lt"/>
                          <a:ea typeface="Times New Roman" panose="02020603050405020304" pitchFamily="18" charset="0"/>
                          <a:cs typeface="Times New Roman" panose="02020603050405020304" pitchFamily="18" charset="0"/>
                        </a:rPr>
                        <a:t>Спеціальність 015 Професійна освіта </a:t>
                      </a:r>
                    </a:p>
                    <a:p>
                      <a:pPr algn="ctr">
                        <a:lnSpc>
                          <a:spcPct val="100000"/>
                        </a:lnSpc>
                        <a:spcAft>
                          <a:spcPts val="0"/>
                        </a:spcAft>
                      </a:pPr>
                      <a:r>
                        <a:rPr lang="uk-UA" sz="1400" dirty="0">
                          <a:solidFill>
                            <a:srgbClr val="000000"/>
                          </a:solidFill>
                          <a:effectLst/>
                          <a:latin typeface="+mj-lt"/>
                          <a:ea typeface="Times New Roman" panose="02020603050405020304" pitchFamily="18" charset="0"/>
                          <a:cs typeface="Times New Roman" panose="02020603050405020304" pitchFamily="18" charset="0"/>
                        </a:rPr>
                        <a:t>Наук. кер. проф. Мачинська Н.І.</a:t>
                      </a:r>
                    </a:p>
                  </a:txBody>
                  <a:tcPr marL="68580" marR="68580" marT="0" marB="0"/>
                </a:tc>
                <a:extLst>
                  <a:ext uri="{0D108BD9-81ED-4DB2-BD59-A6C34878D82A}">
                    <a16:rowId xmlns:a16="http://schemas.microsoft.com/office/drawing/2014/main" val="10000"/>
                  </a:ext>
                </a:extLst>
              </a:tr>
            </a:tbl>
          </a:graphicData>
        </a:graphic>
      </p:graphicFrame>
      <p:graphicFrame>
        <p:nvGraphicFramePr>
          <p:cNvPr id="3" name="Таблиця 4">
            <a:extLst>
              <a:ext uri="{FF2B5EF4-FFF2-40B4-BE49-F238E27FC236}">
                <a16:creationId xmlns:a16="http://schemas.microsoft.com/office/drawing/2014/main" id="{45C6AB0F-126E-45AF-8B2A-F8458E0A6E9E}"/>
              </a:ext>
            </a:extLst>
          </p:cNvPr>
          <p:cNvGraphicFramePr>
            <a:graphicFrameLocks noGrp="1"/>
          </p:cNvGraphicFramePr>
          <p:nvPr>
            <p:extLst>
              <p:ext uri="{D42A27DB-BD31-4B8C-83A1-F6EECF244321}">
                <p14:modId xmlns:p14="http://schemas.microsoft.com/office/powerpoint/2010/main" val="2969898370"/>
              </p:ext>
            </p:extLst>
          </p:nvPr>
        </p:nvGraphicFramePr>
        <p:xfrm>
          <a:off x="1524000" y="1196238"/>
          <a:ext cx="6072336" cy="365760"/>
        </p:xfrm>
        <a:graphic>
          <a:graphicData uri="http://schemas.openxmlformats.org/drawingml/2006/table">
            <a:tbl>
              <a:tblPr firstRow="1" bandRow="1">
                <a:tableStyleId>{5C22544A-7EE6-4342-B048-85BDC9FD1C3A}</a:tableStyleId>
              </a:tblPr>
              <a:tblGrid>
                <a:gridCol w="6072336">
                  <a:extLst>
                    <a:ext uri="{9D8B030D-6E8A-4147-A177-3AD203B41FA5}">
                      <a16:colId xmlns:a16="http://schemas.microsoft.com/office/drawing/2014/main" val="3582896635"/>
                    </a:ext>
                  </a:extLst>
                </a:gridCol>
              </a:tblGrid>
              <a:tr h="360554">
                <a:tc>
                  <a:txBody>
                    <a:bodyPr/>
                    <a:lstStyle/>
                    <a:p>
                      <a:pPr algn="ctr"/>
                      <a:r>
                        <a:rPr lang="uk-UA" dirty="0"/>
                        <a:t>Випускники аспірантури </a:t>
                      </a:r>
                    </a:p>
                  </a:txBody>
                  <a:tcPr/>
                </a:tc>
                <a:extLst>
                  <a:ext uri="{0D108BD9-81ED-4DB2-BD59-A6C34878D82A}">
                    <a16:rowId xmlns:a16="http://schemas.microsoft.com/office/drawing/2014/main" val="2320412368"/>
                  </a:ext>
                </a:extLst>
              </a:tr>
            </a:tbl>
          </a:graphicData>
        </a:graphic>
      </p:graphicFrame>
      <p:graphicFrame>
        <p:nvGraphicFramePr>
          <p:cNvPr id="5" name="Таблиця 5">
            <a:extLst>
              <a:ext uri="{FF2B5EF4-FFF2-40B4-BE49-F238E27FC236}">
                <a16:creationId xmlns:a16="http://schemas.microsoft.com/office/drawing/2014/main" id="{CBCF72B6-3B35-4FBD-B3E6-842EF6B01DBA}"/>
              </a:ext>
            </a:extLst>
          </p:cNvPr>
          <p:cNvGraphicFramePr>
            <a:graphicFrameLocks noGrp="1"/>
          </p:cNvGraphicFramePr>
          <p:nvPr>
            <p:extLst>
              <p:ext uri="{D42A27DB-BD31-4B8C-83A1-F6EECF244321}">
                <p14:modId xmlns:p14="http://schemas.microsoft.com/office/powerpoint/2010/main" val="1550398529"/>
              </p:ext>
            </p:extLst>
          </p:nvPr>
        </p:nvGraphicFramePr>
        <p:xfrm>
          <a:off x="383991" y="3593923"/>
          <a:ext cx="5805313" cy="1645920"/>
        </p:xfrm>
        <a:graphic>
          <a:graphicData uri="http://schemas.openxmlformats.org/drawingml/2006/table">
            <a:tbl>
              <a:tblPr firstRow="1" bandRow="1">
                <a:tableStyleId>{5C22544A-7EE6-4342-B048-85BDC9FD1C3A}</a:tableStyleId>
              </a:tblPr>
              <a:tblGrid>
                <a:gridCol w="5805313">
                  <a:extLst>
                    <a:ext uri="{9D8B030D-6E8A-4147-A177-3AD203B41FA5}">
                      <a16:colId xmlns:a16="http://schemas.microsoft.com/office/drawing/2014/main" val="2598228430"/>
                    </a:ext>
                  </a:extLst>
                </a:gridCol>
              </a:tblGrid>
              <a:tr h="1354938">
                <a:tc>
                  <a:txBody>
                    <a:bodyPr/>
                    <a:lstStyle/>
                    <a:p>
                      <a:pPr algn="ctr"/>
                      <a:r>
                        <a:rPr lang="uk-UA" sz="1400" dirty="0">
                          <a:solidFill>
                            <a:srgbClr val="C00000"/>
                          </a:solidFill>
                        </a:rPr>
                        <a:t>Богдана </a:t>
                      </a:r>
                      <a:r>
                        <a:rPr lang="uk-UA" sz="1400" dirty="0" err="1">
                          <a:solidFill>
                            <a:srgbClr val="C00000"/>
                          </a:solidFill>
                        </a:rPr>
                        <a:t>Турко</a:t>
                      </a:r>
                      <a:r>
                        <a:rPr lang="uk-UA" sz="1400" dirty="0">
                          <a:solidFill>
                            <a:srgbClr val="C00000"/>
                          </a:solidFill>
                        </a:rPr>
                        <a:t> </a:t>
                      </a:r>
                    </a:p>
                    <a:p>
                      <a:pPr algn="ctr"/>
                      <a:r>
                        <a:rPr lang="uk-UA" sz="1400" b="1" kern="1200" dirty="0">
                          <a:solidFill>
                            <a:schemeClr val="lt1"/>
                          </a:solidFill>
                          <a:effectLst/>
                          <a:latin typeface="+mn-lt"/>
                          <a:ea typeface="+mn-ea"/>
                          <a:cs typeface="+mn-cs"/>
                        </a:rPr>
                        <a:t>Професійна підготовка асистента вчителя у навчальних закладах Канади</a:t>
                      </a:r>
                    </a:p>
                    <a:p>
                      <a:pPr algn="ctr"/>
                      <a:r>
                        <a:rPr lang="uk-UA" sz="14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uk-UA" sz="1400" b="1" kern="1200" dirty="0">
                          <a:solidFill>
                            <a:srgbClr val="000000"/>
                          </a:solidFill>
                          <a:effectLst/>
                          <a:latin typeface="+mn-lt"/>
                          <a:ea typeface="Times New Roman" panose="02020603050405020304" pitchFamily="18" charset="0"/>
                          <a:cs typeface="Times New Roman" panose="02020603050405020304" pitchFamily="18" charset="0"/>
                        </a:rPr>
                        <a:t>Спеціальність 015 Професійна освіта </a:t>
                      </a:r>
                    </a:p>
                    <a:p>
                      <a:pPr marL="0" marR="0" lvl="0" indent="0" algn="ctr" defTabSz="914400" rtl="0" eaLnBrk="1" fontAlgn="auto" latinLnBrk="0" hangingPunct="1">
                        <a:lnSpc>
                          <a:spcPct val="100000"/>
                        </a:lnSpc>
                        <a:spcBef>
                          <a:spcPts val="0"/>
                        </a:spcBef>
                        <a:spcAft>
                          <a:spcPts val="0"/>
                        </a:spcAft>
                        <a:buClrTx/>
                        <a:buSzTx/>
                        <a:buFontTx/>
                        <a:buNone/>
                        <a:tabLst/>
                        <a:defRPr/>
                      </a:pPr>
                      <a:r>
                        <a:rPr lang="uk-UA" sz="1400" b="1" kern="1200" dirty="0">
                          <a:solidFill>
                            <a:srgbClr val="000000"/>
                          </a:solidFill>
                          <a:effectLst/>
                          <a:latin typeface="+mn-lt"/>
                          <a:ea typeface="Times New Roman" panose="02020603050405020304" pitchFamily="18" charset="0"/>
                          <a:cs typeface="Times New Roman" panose="02020603050405020304" pitchFamily="18" charset="0"/>
                        </a:rPr>
                        <a:t>Наук. кер. доц. </a:t>
                      </a:r>
                      <a:r>
                        <a:rPr lang="uk-UA" sz="1400" b="1" kern="1200" dirty="0" err="1">
                          <a:solidFill>
                            <a:srgbClr val="000000"/>
                          </a:solidFill>
                          <a:effectLst/>
                          <a:latin typeface="+mn-lt"/>
                          <a:ea typeface="Times New Roman" panose="02020603050405020304" pitchFamily="18" charset="0"/>
                          <a:cs typeface="Times New Roman" panose="02020603050405020304" pitchFamily="18" charset="0"/>
                        </a:rPr>
                        <a:t>Нос</a:t>
                      </a:r>
                      <a:r>
                        <a:rPr lang="uk-UA" sz="1400" b="1" kern="1200" dirty="0">
                          <a:solidFill>
                            <a:srgbClr val="000000"/>
                          </a:solidFill>
                          <a:effectLst/>
                          <a:latin typeface="+mn-lt"/>
                          <a:ea typeface="Times New Roman" panose="02020603050405020304" pitchFamily="18" charset="0"/>
                          <a:cs typeface="Times New Roman" panose="02020603050405020304" pitchFamily="18" charset="0"/>
                        </a:rPr>
                        <a:t> Л.С. </a:t>
                      </a:r>
                    </a:p>
                    <a:p>
                      <a:endParaRPr lang="uk-UA" dirty="0"/>
                    </a:p>
                  </a:txBody>
                  <a:tcPr/>
                </a:tc>
                <a:extLst>
                  <a:ext uri="{0D108BD9-81ED-4DB2-BD59-A6C34878D82A}">
                    <a16:rowId xmlns:a16="http://schemas.microsoft.com/office/drawing/2014/main" val="2458920583"/>
                  </a:ext>
                </a:extLst>
              </a:tr>
            </a:tbl>
          </a:graphicData>
        </a:graphic>
      </p:graphicFrame>
      <p:pic>
        <p:nvPicPr>
          <p:cNvPr id="7" name="Рисунок 6">
            <a:extLst>
              <a:ext uri="{FF2B5EF4-FFF2-40B4-BE49-F238E27FC236}">
                <a16:creationId xmlns:a16="http://schemas.microsoft.com/office/drawing/2014/main" id="{BB4961D5-A04D-4EDC-8DAD-B653636656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978" y="4878000"/>
            <a:ext cx="2289469" cy="1980000"/>
          </a:xfrm>
          <a:prstGeom prst="rect">
            <a:avLst/>
          </a:prstGeom>
        </p:spPr>
      </p:pic>
      <p:pic>
        <p:nvPicPr>
          <p:cNvPr id="9" name="Рисунок 8">
            <a:extLst>
              <a:ext uri="{FF2B5EF4-FFF2-40B4-BE49-F238E27FC236}">
                <a16:creationId xmlns:a16="http://schemas.microsoft.com/office/drawing/2014/main" id="{3998324A-9B8F-4AFD-8B1C-42AEDCCD1A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00" t="29526" r="3608" b="1"/>
          <a:stretch/>
        </p:blipFill>
        <p:spPr>
          <a:xfrm>
            <a:off x="6291115" y="1607681"/>
            <a:ext cx="1914652" cy="1996764"/>
          </a:xfrm>
          <a:prstGeom prst="rect">
            <a:avLst/>
          </a:prstGeom>
        </p:spPr>
      </p:pic>
      <p:pic>
        <p:nvPicPr>
          <p:cNvPr id="11" name="Рисунок 10">
            <a:extLst>
              <a:ext uri="{FF2B5EF4-FFF2-40B4-BE49-F238E27FC236}">
                <a16:creationId xmlns:a16="http://schemas.microsoft.com/office/drawing/2014/main" id="{4275E39B-BE25-431B-931D-A701D0FC3B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7540" y="3297712"/>
            <a:ext cx="2340000" cy="1755000"/>
          </a:xfrm>
          <a:prstGeom prst="rect">
            <a:avLst/>
          </a:prstGeom>
        </p:spPr>
      </p:pic>
    </p:spTree>
    <p:extLst>
      <p:ext uri="{BB962C8B-B14F-4D97-AF65-F5344CB8AC3E}">
        <p14:creationId xmlns:p14="http://schemas.microsoft.com/office/powerpoint/2010/main" val="244793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       </a:t>
            </a:r>
            <a:r>
              <a:rPr lang="uk-UA" sz="2800" dirty="0"/>
              <a:t>         </a:t>
            </a:r>
            <a:r>
              <a:rPr lang="uk-UA" sz="2400" b="1" dirty="0"/>
              <a:t>ПІДГОТОВКА КАДРІВ ВИЩОЇ КВАЛІФІКАЦІЇ </a:t>
            </a:r>
          </a:p>
        </p:txBody>
      </p:sp>
      <p:sp>
        <p:nvSpPr>
          <p:cNvPr id="4" name="Текст 2"/>
          <p:cNvSpPr txBox="1">
            <a:spLocks/>
          </p:cNvSpPr>
          <p:nvPr/>
        </p:nvSpPr>
        <p:spPr>
          <a:xfrm>
            <a:off x="467544" y="1700808"/>
            <a:ext cx="2139696" cy="424361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uk-UA" sz="1600" b="1" dirty="0"/>
              <a:t> </a:t>
            </a:r>
            <a:endParaRPr lang="uk-UA" sz="1600" dirty="0"/>
          </a:p>
          <a:p>
            <a:endParaRPr lang="en-US" b="1" dirty="0"/>
          </a:p>
          <a:p>
            <a:endParaRPr lang="uk-UA" dirty="0"/>
          </a:p>
        </p:txBody>
      </p:sp>
      <p:sp>
        <p:nvSpPr>
          <p:cNvPr id="5" name="Текст 2"/>
          <p:cNvSpPr txBox="1">
            <a:spLocks/>
          </p:cNvSpPr>
          <p:nvPr/>
        </p:nvSpPr>
        <p:spPr>
          <a:xfrm>
            <a:off x="6024877" y="1619214"/>
            <a:ext cx="2376264" cy="454841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uk-UA" dirty="0"/>
          </a:p>
        </p:txBody>
      </p:sp>
      <p:sp>
        <p:nvSpPr>
          <p:cNvPr id="6" name="Текст 2"/>
          <p:cNvSpPr txBox="1">
            <a:spLocks/>
          </p:cNvSpPr>
          <p:nvPr/>
        </p:nvSpPr>
        <p:spPr>
          <a:xfrm flipH="1">
            <a:off x="3062136" y="1700808"/>
            <a:ext cx="2310336" cy="454841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uk-UA" sz="1600" b="1" dirty="0"/>
              <a:t> </a:t>
            </a:r>
            <a:endParaRPr lang="uk-UA" sz="1600" dirty="0"/>
          </a:p>
          <a:p>
            <a:endParaRPr lang="uk-UA" sz="1600" b="1" dirty="0"/>
          </a:p>
          <a:p>
            <a:endParaRPr lang="en-US" sz="1600" b="1" dirty="0"/>
          </a:p>
          <a:p>
            <a:endParaRPr lang="uk-UA" dirty="0"/>
          </a:p>
        </p:txBody>
      </p:sp>
      <p:graphicFrame>
        <p:nvGraphicFramePr>
          <p:cNvPr id="7" name="Таблица 6"/>
          <p:cNvGraphicFramePr>
            <a:graphicFrameLocks noGrp="1"/>
          </p:cNvGraphicFramePr>
          <p:nvPr>
            <p:extLst>
              <p:ext uri="{D42A27DB-BD31-4B8C-83A1-F6EECF244321}">
                <p14:modId xmlns:p14="http://schemas.microsoft.com/office/powerpoint/2010/main" val="707174933"/>
              </p:ext>
            </p:extLst>
          </p:nvPr>
        </p:nvGraphicFramePr>
        <p:xfrm>
          <a:off x="539553" y="2629598"/>
          <a:ext cx="2746918" cy="3352800"/>
        </p:xfrm>
        <a:graphic>
          <a:graphicData uri="http://schemas.openxmlformats.org/drawingml/2006/table">
            <a:tbl>
              <a:tblPr firstRow="1" bandRow="1">
                <a:tableStyleId>{5C22544A-7EE6-4342-B048-85BDC9FD1C3A}</a:tableStyleId>
              </a:tblPr>
              <a:tblGrid>
                <a:gridCol w="2746918">
                  <a:extLst>
                    <a:ext uri="{9D8B030D-6E8A-4147-A177-3AD203B41FA5}">
                      <a16:colId xmlns:a16="http://schemas.microsoft.com/office/drawing/2014/main" val="20000"/>
                    </a:ext>
                  </a:extLst>
                </a:gridCol>
              </a:tblGrid>
              <a:tr h="3314824">
                <a:tc>
                  <a:txBody>
                    <a:bodyPr/>
                    <a:lstStyle/>
                    <a:p>
                      <a:pPr marL="0" indent="0">
                        <a:buNone/>
                      </a:pPr>
                      <a:endParaRPr lang="en-US" sz="1600" b="1" dirty="0"/>
                    </a:p>
                    <a:p>
                      <a:pPr marL="0" indent="0">
                        <a:buNone/>
                      </a:pPr>
                      <a:r>
                        <a:rPr lang="uk-UA" sz="1600" dirty="0"/>
                        <a:t>Спеціальність 011 Освітні, педагогічні науки</a:t>
                      </a:r>
                    </a:p>
                    <a:p>
                      <a:endParaRPr lang="uk-UA" sz="1600" dirty="0"/>
                    </a:p>
                    <a:p>
                      <a:r>
                        <a:rPr lang="uk-UA" sz="1600" dirty="0"/>
                        <a:t>2021 -  4 </a:t>
                      </a:r>
                    </a:p>
                    <a:p>
                      <a:pPr marL="342900" indent="-342900">
                        <a:buAutoNum type="arabicPlain" startAt="2022"/>
                      </a:pPr>
                      <a:r>
                        <a:rPr lang="uk-UA" sz="1600" dirty="0"/>
                        <a:t> -  </a:t>
                      </a:r>
                      <a:r>
                        <a:rPr lang="en-US" sz="1600" dirty="0"/>
                        <a:t>3</a:t>
                      </a:r>
                      <a:endParaRPr lang="uk-UA" sz="1600" dirty="0"/>
                    </a:p>
                    <a:p>
                      <a:pPr marL="342900" indent="-342900">
                        <a:buAutoNum type="arabicPlain" startAt="2022"/>
                      </a:pPr>
                      <a:endParaRPr lang="en-US" sz="1600" dirty="0"/>
                    </a:p>
                    <a:p>
                      <a:pPr marL="0" indent="0">
                        <a:buNone/>
                      </a:pPr>
                      <a:r>
                        <a:rPr lang="uk-UA" sz="1600" dirty="0"/>
                        <a:t>Всього -  20 (8 з них – д/в)</a:t>
                      </a:r>
                    </a:p>
                    <a:p>
                      <a:endParaRPr lang="uk-UA" dirty="0"/>
                    </a:p>
                    <a:p>
                      <a:endParaRPr lang="uk-UA" dirty="0"/>
                    </a:p>
                    <a:p>
                      <a:endParaRPr lang="uk-UA" dirty="0"/>
                    </a:p>
                  </a:txBody>
                  <a:tcPr/>
                </a:tc>
                <a:extLst>
                  <a:ext uri="{0D108BD9-81ED-4DB2-BD59-A6C34878D82A}">
                    <a16:rowId xmlns:a16="http://schemas.microsoft.com/office/drawing/2014/main" val="10000"/>
                  </a:ext>
                </a:extLst>
              </a:tr>
            </a:tbl>
          </a:graphicData>
        </a:graphic>
      </p:graphicFrame>
      <p:graphicFrame>
        <p:nvGraphicFramePr>
          <p:cNvPr id="10" name="Таблица 9"/>
          <p:cNvGraphicFramePr>
            <a:graphicFrameLocks noGrp="1"/>
          </p:cNvGraphicFramePr>
          <p:nvPr/>
        </p:nvGraphicFramePr>
        <p:xfrm>
          <a:off x="6024878" y="2780928"/>
          <a:ext cx="2579570" cy="3163494"/>
        </p:xfrm>
        <a:graphic>
          <a:graphicData uri="http://schemas.openxmlformats.org/drawingml/2006/table">
            <a:tbl>
              <a:tblPr firstRow="1" bandRow="1">
                <a:tableStyleId>{5C22544A-7EE6-4342-B048-85BDC9FD1C3A}</a:tableStyleId>
              </a:tblPr>
              <a:tblGrid>
                <a:gridCol w="2579570">
                  <a:extLst>
                    <a:ext uri="{9D8B030D-6E8A-4147-A177-3AD203B41FA5}">
                      <a16:colId xmlns:a16="http://schemas.microsoft.com/office/drawing/2014/main" val="20000"/>
                    </a:ext>
                  </a:extLst>
                </a:gridCol>
              </a:tblGrid>
              <a:tr h="3163494">
                <a:tc>
                  <a:txBody>
                    <a:bodyPr/>
                    <a:lstStyle/>
                    <a:p>
                      <a:pPr marL="0" indent="0">
                        <a:buNone/>
                      </a:pPr>
                      <a:endParaRPr lang="uk-UA" sz="1600" dirty="0"/>
                    </a:p>
                    <a:p>
                      <a:pPr marL="0" indent="0">
                        <a:buNone/>
                      </a:pPr>
                      <a:r>
                        <a:rPr lang="uk-UA" sz="1600" dirty="0"/>
                        <a:t>Спеціальність 016 </a:t>
                      </a:r>
                    </a:p>
                    <a:p>
                      <a:pPr marL="0" indent="0">
                        <a:buNone/>
                      </a:pPr>
                      <a:r>
                        <a:rPr lang="uk-UA" sz="1600" dirty="0"/>
                        <a:t>Спеціальна освіта</a:t>
                      </a:r>
                    </a:p>
                    <a:p>
                      <a:pPr marL="0" indent="0">
                        <a:buNone/>
                      </a:pPr>
                      <a:endParaRPr lang="uk-UA" sz="1600" dirty="0"/>
                    </a:p>
                    <a:p>
                      <a:pPr marL="0" indent="0">
                        <a:buNone/>
                      </a:pPr>
                      <a:r>
                        <a:rPr lang="uk-UA" sz="1600" dirty="0"/>
                        <a:t>ОНП Психолого-педагогічний супровід осіб з аутизмом </a:t>
                      </a:r>
                    </a:p>
                    <a:p>
                      <a:pPr marL="0" indent="0">
                        <a:buNone/>
                      </a:pPr>
                      <a:endParaRPr lang="uk-UA" sz="1600" dirty="0"/>
                    </a:p>
                    <a:p>
                      <a:pPr marL="0" indent="0">
                        <a:buNone/>
                      </a:pPr>
                      <a:r>
                        <a:rPr lang="uk-UA" sz="1600" dirty="0"/>
                        <a:t>2022 – 3 </a:t>
                      </a:r>
                    </a:p>
                    <a:p>
                      <a:endParaRPr lang="uk-UA" sz="1600" dirty="0"/>
                    </a:p>
                  </a:txBody>
                  <a:tcPr/>
                </a:tc>
                <a:extLst>
                  <a:ext uri="{0D108BD9-81ED-4DB2-BD59-A6C34878D82A}">
                    <a16:rowId xmlns:a16="http://schemas.microsoft.com/office/drawing/2014/main" val="10000"/>
                  </a:ext>
                </a:extLst>
              </a:tr>
            </a:tbl>
          </a:graphicData>
        </a:graphic>
      </p:graphicFrame>
      <p:pic>
        <p:nvPicPr>
          <p:cNvPr id="2050" name="Picture 2" descr="Підготовка докторів філософії PhD | Кафедра ливарного виробництва">
            <a:extLst>
              <a:ext uri="{FF2B5EF4-FFF2-40B4-BE49-F238E27FC236}">
                <a16:creationId xmlns:a16="http://schemas.microsoft.com/office/drawing/2014/main" id="{B909CB81-7B58-44B8-8A34-B41EAA915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931" y="3018274"/>
            <a:ext cx="2143125" cy="17502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я 7">
            <a:extLst>
              <a:ext uri="{FF2B5EF4-FFF2-40B4-BE49-F238E27FC236}">
                <a16:creationId xmlns:a16="http://schemas.microsoft.com/office/drawing/2014/main" id="{7F432062-1E94-48EA-AFA9-D51BB33F5D70}"/>
              </a:ext>
            </a:extLst>
          </p:cNvPr>
          <p:cNvGraphicFramePr>
            <a:graphicFrameLocks noGrp="1"/>
          </p:cNvGraphicFramePr>
          <p:nvPr/>
        </p:nvGraphicFramePr>
        <p:xfrm>
          <a:off x="1979712" y="1377725"/>
          <a:ext cx="6120680" cy="975360"/>
        </p:xfrm>
        <a:graphic>
          <a:graphicData uri="http://schemas.openxmlformats.org/drawingml/2006/table">
            <a:tbl>
              <a:tblPr firstRow="1" bandRow="1">
                <a:tableStyleId>{5C22544A-7EE6-4342-B048-85BDC9FD1C3A}</a:tableStyleId>
              </a:tblPr>
              <a:tblGrid>
                <a:gridCol w="6120680">
                  <a:extLst>
                    <a:ext uri="{9D8B030D-6E8A-4147-A177-3AD203B41FA5}">
                      <a16:colId xmlns:a16="http://schemas.microsoft.com/office/drawing/2014/main" val="2576649180"/>
                    </a:ext>
                  </a:extLst>
                </a:gridCol>
              </a:tblGrid>
              <a:tr h="5505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b="1" dirty="0"/>
                        <a:t>Освітньо-наукові програми підготовки доктора  </a:t>
                      </a:r>
                      <a:r>
                        <a:rPr lang="en-US" sz="2000" b="1" dirty="0"/>
                        <a:t>PhD</a:t>
                      </a:r>
                      <a:endParaRPr lang="uk-UA" sz="2000" b="1" dirty="0"/>
                    </a:p>
                    <a:p>
                      <a:r>
                        <a:rPr lang="uk-UA" dirty="0"/>
                        <a:t>                        </a:t>
                      </a:r>
                    </a:p>
                  </a:txBody>
                  <a:tcPr/>
                </a:tc>
                <a:extLst>
                  <a:ext uri="{0D108BD9-81ED-4DB2-BD59-A6C34878D82A}">
                    <a16:rowId xmlns:a16="http://schemas.microsoft.com/office/drawing/2014/main" val="2422493285"/>
                  </a:ext>
                </a:extLst>
              </a:tr>
            </a:tbl>
          </a:graphicData>
        </a:graphic>
      </p:graphicFrame>
    </p:spTree>
    <p:extLst>
      <p:ext uri="{BB962C8B-B14F-4D97-AF65-F5344CB8AC3E}">
        <p14:creationId xmlns:p14="http://schemas.microsoft.com/office/powerpoint/2010/main" val="143278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        Публікації: монографії, посібники  </a:t>
            </a:r>
          </a:p>
        </p:txBody>
      </p:sp>
      <p:pic>
        <p:nvPicPr>
          <p:cNvPr id="3075" name="Picture 3">
            <a:extLst>
              <a:ext uri="{FF2B5EF4-FFF2-40B4-BE49-F238E27FC236}">
                <a16:creationId xmlns:a16="http://schemas.microsoft.com/office/drawing/2014/main" id="{2A9C3B12-D310-4E0A-A65A-5A26AD237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 t="-23" r="-14" b="-23"/>
          <a:stretch>
            <a:fillRect/>
          </a:stretch>
        </p:blipFill>
        <p:spPr bwMode="auto">
          <a:xfrm>
            <a:off x="262169" y="1916832"/>
            <a:ext cx="8619661" cy="46479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A80DAF3-2467-46A3-9D1D-35BC1922F032}"/>
              </a:ext>
            </a:extLst>
          </p:cNvPr>
          <p:cNvPicPr>
            <a:picLocks noChangeAspect="1"/>
          </p:cNvPicPr>
          <p:nvPr/>
        </p:nvPicPr>
        <p:blipFill>
          <a:blip r:embed="rId2"/>
          <a:stretch>
            <a:fillRect/>
          </a:stretch>
        </p:blipFill>
        <p:spPr>
          <a:xfrm>
            <a:off x="355724" y="188640"/>
            <a:ext cx="8432551" cy="5976664"/>
          </a:xfrm>
          <a:prstGeom prst="rect">
            <a:avLst/>
          </a:prstGeom>
        </p:spPr>
      </p:pic>
    </p:spTree>
    <p:extLst>
      <p:ext uri="{BB962C8B-B14F-4D97-AF65-F5344CB8AC3E}">
        <p14:creationId xmlns:p14="http://schemas.microsoft.com/office/powerpoint/2010/main" val="276628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73FA104-44AC-4959-BEB7-F6942823F014}"/>
              </a:ext>
            </a:extLst>
          </p:cNvPr>
          <p:cNvPicPr>
            <a:picLocks noChangeAspect="1"/>
          </p:cNvPicPr>
          <p:nvPr/>
        </p:nvPicPr>
        <p:blipFill>
          <a:blip r:embed="rId2"/>
          <a:stretch>
            <a:fillRect/>
          </a:stretch>
        </p:blipFill>
        <p:spPr>
          <a:xfrm>
            <a:off x="539552" y="620688"/>
            <a:ext cx="8352928" cy="6492343"/>
          </a:xfrm>
          <a:prstGeom prst="rect">
            <a:avLst/>
          </a:prstGeom>
        </p:spPr>
      </p:pic>
    </p:spTree>
    <p:extLst>
      <p:ext uri="{BB962C8B-B14F-4D97-AF65-F5344CB8AC3E}">
        <p14:creationId xmlns:p14="http://schemas.microsoft.com/office/powerpoint/2010/main" val="1203644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BFEE7F4-E635-4E49-A7E7-394D7EEA4C3A}"/>
              </a:ext>
            </a:extLst>
          </p:cNvPr>
          <p:cNvPicPr>
            <a:picLocks noChangeAspect="1"/>
          </p:cNvPicPr>
          <p:nvPr/>
        </p:nvPicPr>
        <p:blipFill>
          <a:blip r:embed="rId3"/>
          <a:stretch>
            <a:fillRect/>
          </a:stretch>
        </p:blipFill>
        <p:spPr>
          <a:xfrm>
            <a:off x="899592" y="555546"/>
            <a:ext cx="7632848" cy="5746907"/>
          </a:xfrm>
          <a:prstGeom prst="rect">
            <a:avLst/>
          </a:prstGeom>
        </p:spPr>
      </p:pic>
    </p:spTree>
    <p:extLst>
      <p:ext uri="{BB962C8B-B14F-4D97-AF65-F5344CB8AC3E}">
        <p14:creationId xmlns:p14="http://schemas.microsoft.com/office/powerpoint/2010/main" val="424778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656" y="396095"/>
            <a:ext cx="2160000" cy="3001707"/>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943" y="396095"/>
            <a:ext cx="1980000" cy="2946336"/>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7637" y="483263"/>
            <a:ext cx="1966288" cy="2772000"/>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7802" y="396095"/>
            <a:ext cx="1836000" cy="2770856"/>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656" y="3645024"/>
            <a:ext cx="2016000" cy="2990929"/>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3943" y="3623117"/>
            <a:ext cx="2057531" cy="2952000"/>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4761" y="3645024"/>
            <a:ext cx="1959490" cy="2952000"/>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89802" y="4121752"/>
            <a:ext cx="1764000" cy="2475272"/>
          </a:xfrm>
          <a:prstGeom prst="rect">
            <a:avLst/>
          </a:prstGeom>
        </p:spPr>
      </p:pic>
    </p:spTree>
    <p:extLst>
      <p:ext uri="{BB962C8B-B14F-4D97-AF65-F5344CB8AC3E}">
        <p14:creationId xmlns:p14="http://schemas.microsoft.com/office/powerpoint/2010/main" val="30787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a:t>   </a:t>
            </a:r>
            <a:r>
              <a:rPr lang="uk-UA" sz="3200" dirty="0"/>
              <a:t>Публікації: наукові статті </a:t>
            </a:r>
          </a:p>
        </p:txBody>
      </p:sp>
      <p:pic>
        <p:nvPicPr>
          <p:cNvPr id="4098" name="Picture 2">
            <a:extLst>
              <a:ext uri="{FF2B5EF4-FFF2-40B4-BE49-F238E27FC236}">
                <a16:creationId xmlns:a16="http://schemas.microsoft.com/office/drawing/2014/main" id="{31C4E9E4-C89B-4EEF-8E96-52F96CD01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 t="-23" r="-14" b="-23"/>
          <a:stretch>
            <a:fillRect/>
          </a:stretch>
        </p:blipFill>
        <p:spPr bwMode="auto">
          <a:xfrm>
            <a:off x="683568" y="1524000"/>
            <a:ext cx="7365259" cy="44252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35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9ABA1F-FCA1-42F6-B0A4-7A5D631FFF0B}"/>
              </a:ext>
            </a:extLst>
          </p:cNvPr>
          <p:cNvSpPr>
            <a:spLocks noGrp="1"/>
          </p:cNvSpPr>
          <p:nvPr>
            <p:ph type="title"/>
          </p:nvPr>
        </p:nvSpPr>
        <p:spPr>
          <a:xfrm>
            <a:off x="457200" y="533400"/>
            <a:ext cx="8265886" cy="951384"/>
          </a:xfrm>
        </p:spPr>
        <p:txBody>
          <a:bodyPr/>
          <a:lstStyle/>
          <a:p>
            <a:r>
              <a:rPr lang="uk-UA" dirty="0"/>
              <a:t> </a:t>
            </a:r>
          </a:p>
        </p:txBody>
      </p:sp>
      <p:sp>
        <p:nvSpPr>
          <p:cNvPr id="3" name="Місце для вмісту 2">
            <a:extLst>
              <a:ext uri="{FF2B5EF4-FFF2-40B4-BE49-F238E27FC236}">
                <a16:creationId xmlns:a16="http://schemas.microsoft.com/office/drawing/2014/main" id="{B330E3D3-B9ED-4C1C-B6F2-E86D0F3D925D}"/>
              </a:ext>
            </a:extLst>
          </p:cNvPr>
          <p:cNvSpPr>
            <a:spLocks noGrp="1"/>
          </p:cNvSpPr>
          <p:nvPr>
            <p:ph sz="half" idx="1"/>
          </p:nvPr>
        </p:nvSpPr>
        <p:spPr>
          <a:xfrm>
            <a:off x="611560" y="1644080"/>
            <a:ext cx="3600399" cy="4747576"/>
          </a:xfrm>
        </p:spPr>
        <p:txBody>
          <a:bodyPr>
            <a:normAutofit/>
          </a:bodyPr>
          <a:lstStyle/>
          <a:p>
            <a:pPr lvl="0">
              <a:spcBef>
                <a:spcPts val="0"/>
              </a:spcBef>
              <a:buFont typeface="Wingdings" panose="05000000000000000000" pitchFamily="2" charset="2"/>
              <a:buChar char="§"/>
            </a:pPr>
            <a:r>
              <a:rPr lang="uk-UA" sz="1700" b="1" dirty="0">
                <a:effectLst/>
                <a:latin typeface="Calibri" panose="020F0502020204030204" pitchFamily="34" charset="0"/>
                <a:ea typeface="Calibri" panose="020F0502020204030204" pitchFamily="34" charset="0"/>
                <a:cs typeface="Times New Roman" panose="02020603050405020304" pitchFamily="18" charset="0"/>
              </a:rPr>
              <a:t>Біляковська О. та ін.</a:t>
            </a:r>
          </a:p>
          <a:p>
            <a:pPr>
              <a:spcBef>
                <a:spcPts val="0"/>
              </a:spcBef>
            </a:pPr>
            <a:r>
              <a:rPr lang="uk-UA" sz="1700" b="1" dirty="0">
                <a:effectLst/>
                <a:latin typeface="Calibri" panose="020F0502020204030204" pitchFamily="34" charset="0"/>
                <a:ea typeface="Calibri" panose="020F0502020204030204" pitchFamily="34" charset="0"/>
                <a:cs typeface="Times New Roman" panose="02020603050405020304" pitchFamily="18" charset="0"/>
              </a:rPr>
              <a:t>Біляковська О. та ін. </a:t>
            </a:r>
          </a:p>
          <a:p>
            <a:pPr>
              <a:spcBef>
                <a:spcPts val="0"/>
              </a:spcBef>
            </a:pPr>
            <a:r>
              <a:rPr lang="uk-UA" sz="1700" b="1" dirty="0" err="1">
                <a:effectLst/>
                <a:latin typeface="Calibri" panose="020F0502020204030204" pitchFamily="34" charset="0"/>
                <a:ea typeface="Calibri" panose="020F0502020204030204" pitchFamily="34" charset="0"/>
                <a:cs typeface="Times New Roman" panose="02020603050405020304" pitchFamily="18" charset="0"/>
              </a:rPr>
              <a:t>Галян</a:t>
            </a:r>
            <a:r>
              <a:rPr lang="uk-UA" sz="1700" b="1" dirty="0">
                <a:effectLst/>
                <a:latin typeface="Calibri" panose="020F0502020204030204" pitchFamily="34" charset="0"/>
                <a:ea typeface="Calibri" panose="020F0502020204030204" pitchFamily="34" charset="0"/>
                <a:cs typeface="Times New Roman" panose="02020603050405020304" pitchFamily="18" charset="0"/>
              </a:rPr>
              <a:t> О. та </a:t>
            </a:r>
            <a:r>
              <a:rPr lang="uk-UA" sz="1700" b="1" dirty="0" err="1">
                <a:effectLst/>
                <a:latin typeface="Calibri" panose="020F0502020204030204" pitchFamily="34" charset="0"/>
                <a:ea typeface="Calibri" panose="020F0502020204030204" pitchFamily="34" charset="0"/>
                <a:cs typeface="Times New Roman" panose="02020603050405020304" pitchFamily="18" charset="0"/>
              </a:rPr>
              <a:t>ін</a:t>
            </a:r>
            <a:endParaRPr lang="uk-UA" sz="17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Галян О. та ін.</a:t>
            </a:r>
            <a:endParaRPr lang="uk-UA" sz="17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uk-UA" sz="1700" b="1" dirty="0" err="1">
                <a:latin typeface="Calibri" panose="020F0502020204030204" pitchFamily="34" charset="0"/>
                <a:ea typeface="Calibri" panose="020F0502020204030204" pitchFamily="34" charset="0"/>
                <a:cs typeface="Times New Roman" panose="02020603050405020304" pitchFamily="18" charset="0"/>
              </a:rPr>
              <a:t>Заячківська</a:t>
            </a:r>
            <a:r>
              <a:rPr lang="uk-UA" sz="1700" b="1" dirty="0">
                <a:latin typeface="Calibri" panose="020F0502020204030204" pitchFamily="34" charset="0"/>
                <a:ea typeface="Calibri" panose="020F0502020204030204" pitchFamily="34" charset="0"/>
                <a:cs typeface="Times New Roman" panose="02020603050405020304" pitchFamily="18" charset="0"/>
              </a:rPr>
              <a:t> Н. </a:t>
            </a:r>
            <a:r>
              <a:rPr lang="uk-UA" sz="1700" b="1" dirty="0">
                <a:effectLst/>
                <a:latin typeface="Calibri" panose="020F0502020204030204" pitchFamily="34" charset="0"/>
                <a:ea typeface="Calibri" panose="020F0502020204030204" pitchFamily="34" charset="0"/>
                <a:cs typeface="Times New Roman" panose="02020603050405020304" pitchFamily="18" charset="0"/>
              </a:rPr>
              <a:t> та ін. </a:t>
            </a:r>
          </a:p>
          <a:p>
            <a:pPr>
              <a:spcBef>
                <a:spcPts val="0"/>
              </a:spcBef>
            </a:pPr>
            <a:r>
              <a:rPr lang="uk-UA" sz="1700" b="1" dirty="0">
                <a:effectLst/>
                <a:latin typeface="Calibri" panose="020F0502020204030204" pitchFamily="34" charset="0"/>
                <a:ea typeface="Calibri" panose="020F0502020204030204" pitchFamily="34" charset="0"/>
                <a:cs typeface="Times New Roman" panose="02020603050405020304" pitchFamily="18" charset="0"/>
              </a:rPr>
              <a:t> </a:t>
            </a:r>
            <a:r>
              <a:rPr lang="uk-UA" sz="1700" b="1" dirty="0" err="1">
                <a:effectLst/>
                <a:latin typeface="Calibri" panose="020F0502020204030204" pitchFamily="34" charset="0"/>
                <a:ea typeface="Calibri" panose="020F0502020204030204" pitchFamily="34" charset="0"/>
                <a:cs typeface="Times New Roman" panose="02020603050405020304" pitchFamily="18" charset="0"/>
              </a:rPr>
              <a:t>Караманов</a:t>
            </a:r>
            <a:r>
              <a:rPr lang="uk-UA" sz="1700" b="1" dirty="0">
                <a:effectLst/>
                <a:latin typeface="Calibri" panose="020F0502020204030204" pitchFamily="34" charset="0"/>
                <a:ea typeface="Calibri" panose="020F0502020204030204" pitchFamily="34" charset="0"/>
                <a:cs typeface="Times New Roman" panose="02020603050405020304" pitchFamily="18" charset="0"/>
              </a:rPr>
              <a:t> О. та ін. </a:t>
            </a:r>
          </a:p>
          <a:p>
            <a:pPr>
              <a:spcBef>
                <a:spcPts val="0"/>
              </a:spcBef>
            </a:pPr>
            <a:r>
              <a:rPr lang="uk-UA" sz="1700" b="1" dirty="0">
                <a:effectLst/>
                <a:latin typeface="Calibri" panose="020F0502020204030204" pitchFamily="34" charset="0"/>
                <a:ea typeface="Calibri" panose="020F0502020204030204" pitchFamily="34" charset="0"/>
                <a:cs typeface="Times New Roman" panose="02020603050405020304" pitchFamily="18" charset="0"/>
              </a:rPr>
              <a:t> </a:t>
            </a:r>
            <a:r>
              <a:rPr lang="uk-UA" sz="1700" b="1" dirty="0" err="1">
                <a:effectLst/>
                <a:latin typeface="Calibri" panose="020F0502020204030204" pitchFamily="34" charset="0"/>
                <a:ea typeface="Calibri" panose="020F0502020204030204" pitchFamily="34" charset="0"/>
                <a:cs typeface="Times New Roman" panose="02020603050405020304" pitchFamily="18" charset="0"/>
              </a:rPr>
              <a:t>Матковський</a:t>
            </a:r>
            <a:r>
              <a:rPr lang="uk-UA" sz="1700" b="1" dirty="0">
                <a:effectLst/>
                <a:latin typeface="Calibri" panose="020F0502020204030204" pitchFamily="34" charset="0"/>
                <a:ea typeface="Calibri" panose="020F0502020204030204" pitchFamily="34" charset="0"/>
                <a:cs typeface="Times New Roman" panose="02020603050405020304" pitchFamily="18" charset="0"/>
              </a:rPr>
              <a:t> М., </a:t>
            </a:r>
            <a:r>
              <a:rPr lang="uk-UA" sz="1700" b="1" dirty="0" err="1">
                <a:effectLst/>
                <a:latin typeface="Calibri" panose="020F0502020204030204" pitchFamily="34" charset="0"/>
                <a:ea typeface="Calibri" panose="020F0502020204030204" pitchFamily="34" charset="0"/>
                <a:cs typeface="Times New Roman" panose="02020603050405020304" pitchFamily="18" charset="0"/>
              </a:rPr>
              <a:t>Федина</a:t>
            </a:r>
            <a:r>
              <a:rPr lang="uk-UA" sz="1700" b="1" dirty="0">
                <a:effectLst/>
                <a:latin typeface="Calibri" panose="020F0502020204030204" pitchFamily="34" charset="0"/>
                <a:ea typeface="Calibri" panose="020F0502020204030204" pitchFamily="34" charset="0"/>
                <a:cs typeface="Times New Roman" panose="02020603050405020304" pitchFamily="18" charset="0"/>
              </a:rPr>
              <a:t> В. та ін. </a:t>
            </a:r>
          </a:p>
          <a:p>
            <a:pPr>
              <a:spcBef>
                <a:spcPts val="0"/>
              </a:spcBef>
            </a:pPr>
            <a:r>
              <a:rPr lang="uk-UA" sz="1700" b="1" dirty="0">
                <a:effectLst/>
                <a:latin typeface="Calibri" panose="020F0502020204030204" pitchFamily="34" charset="0"/>
                <a:ea typeface="Calibri" panose="020F0502020204030204" pitchFamily="34" charset="0"/>
                <a:cs typeface="Times New Roman" panose="02020603050405020304" pitchFamily="18" charset="0"/>
              </a:rPr>
              <a:t>Марчук А. та ін.</a:t>
            </a:r>
          </a:p>
          <a:p>
            <a:pPr>
              <a:spcBef>
                <a:spcPts val="0"/>
              </a:spcBef>
            </a:pPr>
            <a:r>
              <a:rPr lang="uk-UA" sz="1700" b="1" dirty="0">
                <a:effectLst/>
                <a:latin typeface="Calibri" panose="020F0502020204030204" pitchFamily="34" charset="0"/>
                <a:ea typeface="Calibri" panose="020F0502020204030204" pitchFamily="34" charset="0"/>
                <a:cs typeface="Times New Roman" panose="02020603050405020304" pitchFamily="18" charset="0"/>
              </a:rPr>
              <a:t>Марчук А. та ін.</a:t>
            </a:r>
          </a:p>
          <a:p>
            <a:pPr>
              <a:spcBef>
                <a:spcPts val="0"/>
              </a:spcBef>
            </a:pPr>
            <a:r>
              <a:rPr lang="uk-UA" sz="1700" b="1" dirty="0">
                <a:effectLst/>
                <a:latin typeface="Calibri" panose="020F0502020204030204" pitchFamily="34" charset="0"/>
                <a:ea typeface="Calibri" panose="020F0502020204030204" pitchFamily="34" charset="0"/>
                <a:cs typeface="Times New Roman" panose="02020603050405020304" pitchFamily="18" charset="0"/>
              </a:rPr>
              <a:t>Мачинська Н. </a:t>
            </a:r>
            <a:r>
              <a:rPr lang="uk-UA" sz="1700" b="1" dirty="0">
                <a:latin typeface="Calibri" panose="020F0502020204030204" pitchFamily="34" charset="0"/>
                <a:ea typeface="Calibri" panose="020F0502020204030204" pitchFamily="34" charset="0"/>
                <a:cs typeface="Times New Roman" panose="02020603050405020304" pitchFamily="18" charset="0"/>
              </a:rPr>
              <a:t>т</a:t>
            </a:r>
            <a:r>
              <a:rPr lang="uk-UA" sz="1700" b="1" dirty="0">
                <a:effectLst/>
                <a:latin typeface="Calibri" panose="020F0502020204030204" pitchFamily="34" charset="0"/>
                <a:ea typeface="Calibri" panose="020F0502020204030204" pitchFamily="34" charset="0"/>
                <a:cs typeface="Times New Roman" panose="02020603050405020304" pitchFamily="18" charset="0"/>
              </a:rPr>
              <a:t>а ін. </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Столярик О. та ін.</a:t>
            </a:r>
          </a:p>
          <a:p>
            <a:pPr>
              <a:spcBef>
                <a:spcPts val="0"/>
              </a:spcBef>
            </a:pPr>
            <a:r>
              <a:rPr lang="uk-UA" sz="1700" b="1" dirty="0" err="1">
                <a:effectLst/>
                <a:latin typeface="Calibri" panose="020F0502020204030204" pitchFamily="34" charset="0"/>
                <a:ea typeface="Calibri" panose="020F0502020204030204" pitchFamily="34" charset="0"/>
                <a:cs typeface="Times New Roman" panose="02020603050405020304" pitchFamily="18" charset="0"/>
              </a:rPr>
              <a:t>Шаран</a:t>
            </a:r>
            <a:r>
              <a:rPr lang="uk-UA" sz="1700" b="1" dirty="0">
                <a:effectLst/>
                <a:latin typeface="Calibri" panose="020F0502020204030204" pitchFamily="34" charset="0"/>
                <a:ea typeface="Calibri" panose="020F0502020204030204" pitchFamily="34" charset="0"/>
                <a:cs typeface="Times New Roman" panose="02020603050405020304" pitchFamily="18" charset="0"/>
              </a:rPr>
              <a:t> О. та ін.</a:t>
            </a:r>
          </a:p>
          <a:p>
            <a:pPr>
              <a:spcBef>
                <a:spcPts val="0"/>
              </a:spcBef>
            </a:pPr>
            <a:r>
              <a:rPr lang="uk-UA" sz="1700" b="1" dirty="0">
                <a:latin typeface="Calibri" panose="020F0502020204030204" pitchFamily="34" charset="0"/>
                <a:ea typeface="Calibri" panose="020F0502020204030204" pitchFamily="34" charset="0"/>
                <a:cs typeface="Times New Roman" panose="02020603050405020304" pitchFamily="18" charset="0"/>
              </a:rPr>
              <a:t>Шукатка О. та ін. </a:t>
            </a:r>
            <a:endParaRPr lang="uk-UA" sz="17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uk-UA" sz="1700" b="1" dirty="0">
                <a:effectLst/>
                <a:latin typeface="Calibri" panose="020F0502020204030204" pitchFamily="34" charset="0"/>
                <a:ea typeface="Calibri" panose="020F0502020204030204" pitchFamily="34" charset="0"/>
                <a:cs typeface="Times New Roman" panose="02020603050405020304" pitchFamily="18" charset="0"/>
              </a:rPr>
              <a:t>Яремчук Н.  </a:t>
            </a:r>
            <a:r>
              <a:rPr lang="uk-UA" sz="1700" b="1" dirty="0">
                <a:latin typeface="Calibri" panose="020F0502020204030204" pitchFamily="34" charset="0"/>
                <a:ea typeface="Calibri" panose="020F0502020204030204" pitchFamily="34" charset="0"/>
                <a:cs typeface="Times New Roman" panose="02020603050405020304" pitchFamily="18" charset="0"/>
              </a:rPr>
              <a:t>т</a:t>
            </a:r>
            <a:r>
              <a:rPr lang="uk-UA" sz="1700" b="1" dirty="0">
                <a:effectLst/>
                <a:latin typeface="Calibri" panose="020F0502020204030204" pitchFamily="34" charset="0"/>
                <a:ea typeface="Calibri" panose="020F0502020204030204" pitchFamily="34" charset="0"/>
                <a:cs typeface="Times New Roman" panose="02020603050405020304" pitchFamily="18" charset="0"/>
              </a:rPr>
              <a:t>а ін. </a:t>
            </a:r>
          </a:p>
          <a:p>
            <a:pPr>
              <a:lnSpc>
                <a:spcPct val="107000"/>
              </a:lnSpc>
            </a:pPr>
            <a:endParaRPr lang="uk-UA" sz="2500" b="1"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6" name="TextBox 5">
            <a:extLst>
              <a:ext uri="{FF2B5EF4-FFF2-40B4-BE49-F238E27FC236}">
                <a16:creationId xmlns:a16="http://schemas.microsoft.com/office/drawing/2014/main" id="{C39FEC78-747C-4F41-8871-F1AD58710DFB}"/>
              </a:ext>
            </a:extLst>
          </p:cNvPr>
          <p:cNvSpPr txBox="1"/>
          <p:nvPr/>
        </p:nvSpPr>
        <p:spPr>
          <a:xfrm>
            <a:off x="611560" y="692696"/>
            <a:ext cx="8111526" cy="646331"/>
          </a:xfrm>
          <a:prstGeom prst="rect">
            <a:avLst/>
          </a:prstGeom>
          <a:noFill/>
        </p:spPr>
        <p:txBody>
          <a:bodyPr wrap="square">
            <a:spAutoFit/>
          </a:bodyPr>
          <a:lstStyle/>
          <a:p>
            <a:r>
              <a:rPr lang="uk-UA" b="1" dirty="0">
                <a:solidFill>
                  <a:schemeClr val="tx2"/>
                </a:solidFill>
                <a:effectLst/>
                <a:latin typeface="+mj-lt"/>
                <a:ea typeface="Times New Roman" panose="02020603050405020304" pitchFamily="18" charset="0"/>
              </a:rPr>
              <a:t>Публікації у виданнях, які включені до міжнародних </a:t>
            </a:r>
            <a:r>
              <a:rPr lang="uk-UA" b="1" dirty="0" err="1">
                <a:solidFill>
                  <a:schemeClr val="tx2"/>
                </a:solidFill>
                <a:effectLst/>
                <a:latin typeface="+mj-lt"/>
                <a:ea typeface="Times New Roman" panose="02020603050405020304" pitchFamily="18" charset="0"/>
              </a:rPr>
              <a:t>наукометричних</a:t>
            </a:r>
            <a:r>
              <a:rPr lang="uk-UA" b="1" dirty="0">
                <a:solidFill>
                  <a:schemeClr val="tx2"/>
                </a:solidFill>
                <a:effectLst/>
                <a:latin typeface="+mj-lt"/>
                <a:ea typeface="Times New Roman" panose="02020603050405020304" pitchFamily="18" charset="0"/>
              </a:rPr>
              <a:t> баз </a:t>
            </a:r>
            <a:r>
              <a:rPr lang="uk-UA" sz="1600" b="1" dirty="0">
                <a:solidFill>
                  <a:schemeClr val="tx2"/>
                </a:solidFill>
                <a:effectLst/>
                <a:latin typeface="+mj-lt"/>
                <a:ea typeface="Times New Roman" panose="02020603050405020304" pitchFamily="18" charset="0"/>
              </a:rPr>
              <a:t>даних</a:t>
            </a:r>
            <a:r>
              <a:rPr lang="uk-UA" b="1" dirty="0">
                <a:solidFill>
                  <a:schemeClr val="tx2"/>
                </a:solidFill>
                <a:effectLst/>
                <a:latin typeface="+mj-lt"/>
                <a:ea typeface="Times New Roman" panose="02020603050405020304" pitchFamily="18" charset="0"/>
              </a:rPr>
              <a:t> </a:t>
            </a:r>
            <a:r>
              <a:rPr lang="uk-UA" b="1" dirty="0" err="1">
                <a:solidFill>
                  <a:schemeClr val="tx2"/>
                </a:solidFill>
                <a:effectLst/>
                <a:latin typeface="+mj-lt"/>
                <a:ea typeface="Times New Roman" panose="02020603050405020304" pitchFamily="18" charset="0"/>
              </a:rPr>
              <a:t>Web</a:t>
            </a:r>
            <a:r>
              <a:rPr lang="uk-UA" b="1" dirty="0">
                <a:solidFill>
                  <a:schemeClr val="tx2"/>
                </a:solidFill>
                <a:effectLst/>
                <a:latin typeface="+mj-lt"/>
                <a:ea typeface="Times New Roman" panose="02020603050405020304" pitchFamily="18" charset="0"/>
              </a:rPr>
              <a:t> of </a:t>
            </a:r>
            <a:r>
              <a:rPr lang="uk-UA" b="1" dirty="0" err="1">
                <a:solidFill>
                  <a:schemeClr val="tx2"/>
                </a:solidFill>
                <a:effectLst/>
                <a:latin typeface="+mj-lt"/>
                <a:ea typeface="Times New Roman" panose="02020603050405020304" pitchFamily="18" charset="0"/>
              </a:rPr>
              <a:t>Science</a:t>
            </a:r>
            <a:r>
              <a:rPr lang="uk-UA" b="1" dirty="0">
                <a:solidFill>
                  <a:schemeClr val="tx2"/>
                </a:solidFill>
                <a:effectLst/>
                <a:latin typeface="+mj-lt"/>
                <a:ea typeface="Times New Roman" panose="02020603050405020304" pitchFamily="18" charset="0"/>
              </a:rPr>
              <a:t>, </a:t>
            </a:r>
            <a:r>
              <a:rPr lang="uk-UA" b="1" dirty="0" err="1">
                <a:solidFill>
                  <a:schemeClr val="tx2"/>
                </a:solidFill>
                <a:effectLst/>
                <a:latin typeface="+mj-lt"/>
                <a:ea typeface="Times New Roman" panose="02020603050405020304" pitchFamily="18" charset="0"/>
              </a:rPr>
              <a:t>Scopus</a:t>
            </a:r>
            <a:r>
              <a:rPr lang="uk-UA" b="1" dirty="0">
                <a:solidFill>
                  <a:schemeClr val="tx2"/>
                </a:solidFill>
                <a:effectLst/>
                <a:latin typeface="+mj-lt"/>
                <a:ea typeface="Times New Roman" panose="02020603050405020304" pitchFamily="18" charset="0"/>
              </a:rPr>
              <a:t>  - 16 </a:t>
            </a:r>
            <a:endParaRPr lang="uk-UA" dirty="0">
              <a:solidFill>
                <a:schemeClr val="tx2"/>
              </a:solidFill>
              <a:latin typeface="+mj-lt"/>
            </a:endParaRPr>
          </a:p>
        </p:txBody>
      </p:sp>
      <p:pic>
        <p:nvPicPr>
          <p:cNvPr id="2054" name="Picture 6" descr="Критерії якості наукових публікацій: політехніки активно друкуються у  виданнях зі Scopus та Web of Science | Національний університет «Львівська  політехніка»">
            <a:extLst>
              <a:ext uri="{FF2B5EF4-FFF2-40B4-BE49-F238E27FC236}">
                <a16:creationId xmlns:a16="http://schemas.microsoft.com/office/drawing/2014/main" id="{C3E18D12-8A34-4314-9310-0024E4E52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046" y="2025000"/>
            <a:ext cx="3121609" cy="28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30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686800" cy="595536"/>
          </a:xfrm>
        </p:spPr>
        <p:txBody>
          <a:bodyPr>
            <a:noAutofit/>
          </a:bodyPr>
          <a:lstStyle/>
          <a:p>
            <a:r>
              <a:rPr lang="uk-UA" sz="2000" b="1" dirty="0"/>
              <a:t>        Факультет педагогічної освіти: Загальна характеристика </a:t>
            </a:r>
          </a:p>
        </p:txBody>
      </p:sp>
      <p:pic>
        <p:nvPicPr>
          <p:cNvPr id="7" name="Объект 4" descr="C:\Users\Home\Downloads\14937473_707333736096510_3487815255417098943_n.jpg"/>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916832"/>
            <a:ext cx="3816994" cy="3024336"/>
          </a:xfrm>
          <a:prstGeom prst="rect">
            <a:avLst/>
          </a:prstGeom>
          <a:noFill/>
          <a:ln>
            <a:noFill/>
          </a:ln>
        </p:spPr>
      </p:pic>
      <p:sp>
        <p:nvSpPr>
          <p:cNvPr id="4" name="Объект 3"/>
          <p:cNvSpPr>
            <a:spLocks noGrp="1"/>
          </p:cNvSpPr>
          <p:nvPr>
            <p:ph sz="half" idx="2"/>
          </p:nvPr>
        </p:nvSpPr>
        <p:spPr>
          <a:xfrm>
            <a:off x="4500562" y="1285860"/>
            <a:ext cx="4320480" cy="4857720"/>
          </a:xfrm>
        </p:spPr>
        <p:txBody>
          <a:bodyPr>
            <a:normAutofit/>
          </a:bodyPr>
          <a:lstStyle/>
          <a:p>
            <a:pPr marL="0" indent="0">
              <a:spcBef>
                <a:spcPts val="0"/>
              </a:spcBef>
              <a:buNone/>
            </a:pPr>
            <a:r>
              <a:rPr lang="uk-UA" sz="2400" b="1" dirty="0">
                <a:solidFill>
                  <a:srgbClr val="FF0000"/>
                </a:solidFill>
              </a:rPr>
              <a:t> </a:t>
            </a:r>
          </a:p>
          <a:p>
            <a:pPr marL="0" indent="0">
              <a:spcBef>
                <a:spcPts val="0"/>
              </a:spcBef>
              <a:buNone/>
            </a:pPr>
            <a:endParaRPr lang="uk-UA" sz="2400" b="1" dirty="0">
              <a:solidFill>
                <a:schemeClr val="tx1"/>
              </a:solidFill>
            </a:endParaRPr>
          </a:p>
        </p:txBody>
      </p:sp>
      <p:sp>
        <p:nvSpPr>
          <p:cNvPr id="6" name="Прямокутник 5"/>
          <p:cNvSpPr/>
          <p:nvPr/>
        </p:nvSpPr>
        <p:spPr>
          <a:xfrm>
            <a:off x="4714876" y="1357298"/>
            <a:ext cx="3714776" cy="4247317"/>
          </a:xfrm>
          <a:prstGeom prst="rect">
            <a:avLst/>
          </a:prstGeom>
        </p:spPr>
        <p:txBody>
          <a:bodyPr wrap="square">
            <a:spAutoFit/>
          </a:bodyPr>
          <a:lstStyle/>
          <a:p>
            <a:r>
              <a:rPr lang="uk-UA" b="1" dirty="0"/>
              <a:t>Рік заснування  - 2015</a:t>
            </a:r>
          </a:p>
          <a:p>
            <a:r>
              <a:rPr lang="uk-UA" b="1" dirty="0"/>
              <a:t>Кількість кафедр  - 5</a:t>
            </a:r>
          </a:p>
          <a:p>
            <a:r>
              <a:rPr lang="uk-UA" b="1" dirty="0"/>
              <a:t>Кількість студентів </a:t>
            </a:r>
          </a:p>
          <a:p>
            <a:r>
              <a:rPr lang="uk-UA" b="1" dirty="0"/>
              <a:t>(станом на </a:t>
            </a:r>
          </a:p>
          <a:p>
            <a:r>
              <a:rPr lang="uk-UA" b="1" dirty="0"/>
              <a:t>1.12.2022 р.)  - 1288 (1159)</a:t>
            </a:r>
          </a:p>
          <a:p>
            <a:pPr>
              <a:spcBef>
                <a:spcPts val="0"/>
              </a:spcBef>
              <a:buFont typeface="Wingdings" panose="05000000000000000000" pitchFamily="2" charset="2"/>
              <a:buChar char="v"/>
            </a:pPr>
            <a:r>
              <a:rPr lang="uk-UA" dirty="0"/>
              <a:t>Денна форма – 683 (718)</a:t>
            </a:r>
          </a:p>
          <a:p>
            <a:pPr>
              <a:spcBef>
                <a:spcPts val="0"/>
              </a:spcBef>
              <a:buFont typeface="Wingdings" panose="05000000000000000000" pitchFamily="2" charset="2"/>
              <a:buChar char="v"/>
            </a:pPr>
            <a:r>
              <a:rPr lang="uk-UA" dirty="0"/>
              <a:t>Заочна форма – 605 (441)</a:t>
            </a:r>
          </a:p>
          <a:p>
            <a:r>
              <a:rPr lang="uk-UA" b="1" dirty="0"/>
              <a:t>ОР «Бакалавр» -</a:t>
            </a:r>
            <a:r>
              <a:rPr lang="en-US" b="1" dirty="0"/>
              <a:t> </a:t>
            </a:r>
            <a:r>
              <a:rPr lang="uk-UA" b="1" dirty="0"/>
              <a:t> 890 (908)</a:t>
            </a:r>
          </a:p>
          <a:p>
            <a:r>
              <a:rPr lang="uk-UA" b="1" dirty="0"/>
              <a:t>ОР «Магістр»  -    398 (251)</a:t>
            </a:r>
          </a:p>
          <a:p>
            <a:r>
              <a:rPr lang="uk-UA" dirty="0"/>
              <a:t>Кількість ставок НПП – </a:t>
            </a:r>
            <a:r>
              <a:rPr lang="uk-UA" b="1" dirty="0"/>
              <a:t>109,75</a:t>
            </a:r>
          </a:p>
          <a:p>
            <a:r>
              <a:rPr lang="uk-UA" b="1" dirty="0"/>
              <a:t>Кількість  викладачів –  116 ( з них  на шт. основі – 85;  </a:t>
            </a:r>
          </a:p>
          <a:p>
            <a:r>
              <a:rPr lang="uk-UA" b="1" dirty="0"/>
              <a:t>з них:</a:t>
            </a:r>
          </a:p>
          <a:p>
            <a:r>
              <a:rPr lang="uk-UA" b="1" dirty="0"/>
              <a:t>Докторів наук - 11 </a:t>
            </a:r>
          </a:p>
          <a:p>
            <a:r>
              <a:rPr lang="uk-UA" b="1" dirty="0"/>
              <a:t>Кандидатів наук  -  42</a:t>
            </a:r>
            <a:endParaRPr lang="uk-UA" dirty="0"/>
          </a:p>
        </p:txBody>
      </p:sp>
    </p:spTree>
    <p:extLst>
      <p:ext uri="{BB962C8B-B14F-4D97-AF65-F5344CB8AC3E}">
        <p14:creationId xmlns:p14="http://schemas.microsoft.com/office/powerpoint/2010/main" val="88988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21080855"/>
              </p:ext>
            </p:extLst>
          </p:nvPr>
        </p:nvGraphicFramePr>
        <p:xfrm>
          <a:off x="0" y="476671"/>
          <a:ext cx="8892481" cy="6319770"/>
        </p:xfrm>
        <a:graphic>
          <a:graphicData uri="http://schemas.openxmlformats.org/drawingml/2006/table">
            <a:tbl>
              <a:tblPr>
                <a:tableStyleId>{5C22544A-7EE6-4342-B048-85BDC9FD1C3A}</a:tableStyleId>
              </a:tblPr>
              <a:tblGrid>
                <a:gridCol w="2225140">
                  <a:extLst>
                    <a:ext uri="{9D8B030D-6E8A-4147-A177-3AD203B41FA5}">
                      <a16:colId xmlns:a16="http://schemas.microsoft.com/office/drawing/2014/main" val="20000"/>
                    </a:ext>
                  </a:extLst>
                </a:gridCol>
                <a:gridCol w="1298111">
                  <a:extLst>
                    <a:ext uri="{9D8B030D-6E8A-4147-A177-3AD203B41FA5}">
                      <a16:colId xmlns:a16="http://schemas.microsoft.com/office/drawing/2014/main" val="20001"/>
                    </a:ext>
                  </a:extLst>
                </a:gridCol>
                <a:gridCol w="1180705">
                  <a:extLst>
                    <a:ext uri="{9D8B030D-6E8A-4147-A177-3AD203B41FA5}">
                      <a16:colId xmlns:a16="http://schemas.microsoft.com/office/drawing/2014/main" val="20002"/>
                    </a:ext>
                  </a:extLst>
                </a:gridCol>
                <a:gridCol w="1179874">
                  <a:extLst>
                    <a:ext uri="{9D8B030D-6E8A-4147-A177-3AD203B41FA5}">
                      <a16:colId xmlns:a16="http://schemas.microsoft.com/office/drawing/2014/main" val="20003"/>
                    </a:ext>
                  </a:extLst>
                </a:gridCol>
                <a:gridCol w="1180705">
                  <a:extLst>
                    <a:ext uri="{9D8B030D-6E8A-4147-A177-3AD203B41FA5}">
                      <a16:colId xmlns:a16="http://schemas.microsoft.com/office/drawing/2014/main" val="20004"/>
                    </a:ext>
                  </a:extLst>
                </a:gridCol>
                <a:gridCol w="913973">
                  <a:extLst>
                    <a:ext uri="{9D8B030D-6E8A-4147-A177-3AD203B41FA5}">
                      <a16:colId xmlns:a16="http://schemas.microsoft.com/office/drawing/2014/main" val="20005"/>
                    </a:ext>
                  </a:extLst>
                </a:gridCol>
                <a:gridCol w="294969">
                  <a:extLst>
                    <a:ext uri="{9D8B030D-6E8A-4147-A177-3AD203B41FA5}">
                      <a16:colId xmlns:a16="http://schemas.microsoft.com/office/drawing/2014/main" val="2167076313"/>
                    </a:ext>
                  </a:extLst>
                </a:gridCol>
                <a:gridCol w="619004">
                  <a:extLst>
                    <a:ext uri="{9D8B030D-6E8A-4147-A177-3AD203B41FA5}">
                      <a16:colId xmlns:a16="http://schemas.microsoft.com/office/drawing/2014/main" val="2191810142"/>
                    </a:ext>
                  </a:extLst>
                </a:gridCol>
              </a:tblGrid>
              <a:tr h="462351">
                <a:tc>
                  <a:txBody>
                    <a:bodyPr/>
                    <a:lstStyle/>
                    <a:p>
                      <a:pPr algn="ctr">
                        <a:lnSpc>
                          <a:spcPct val="115000"/>
                        </a:lnSpc>
                        <a:spcAft>
                          <a:spcPts val="0"/>
                        </a:spcAft>
                      </a:pPr>
                      <a:r>
                        <a:rPr lang="en-US" sz="1400" dirty="0">
                          <a:effectLst/>
                        </a:rPr>
                        <a:t> </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r>
                        <a:rPr lang="uk-UA" sz="1400" b="1" dirty="0">
                          <a:effectLst/>
                        </a:rPr>
                        <a:t>Всього по ФПО </a:t>
                      </a:r>
                      <a:endParaRPr lang="uk-UA" sz="1400" b="1"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uk-UA" sz="1400" b="1" dirty="0" err="1">
                          <a:effectLst/>
                        </a:rPr>
                        <a:t>К-ра</a:t>
                      </a:r>
                      <a:r>
                        <a:rPr lang="uk-UA" sz="1400" b="1" dirty="0">
                          <a:effectLst/>
                        </a:rPr>
                        <a:t> ЗППВШ</a:t>
                      </a:r>
                      <a:endParaRPr lang="uk-UA" sz="1400" b="1" dirty="0">
                        <a:effectLst/>
                        <a:latin typeface="Times New Roman"/>
                        <a:ea typeface="Times New Roman"/>
                        <a:cs typeface="Times New Roman"/>
                      </a:endParaRPr>
                    </a:p>
                  </a:txBody>
                  <a:tcPr marL="44450" marR="44450" marT="0" marB="0">
                    <a:solidFill>
                      <a:schemeClr val="accent1">
                        <a:lumMod val="60000"/>
                        <a:lumOff val="40000"/>
                      </a:schemeClr>
                    </a:solidFill>
                  </a:tcPr>
                </a:tc>
                <a:tc>
                  <a:txBody>
                    <a:bodyPr/>
                    <a:lstStyle/>
                    <a:p>
                      <a:pPr algn="ctr">
                        <a:lnSpc>
                          <a:spcPct val="115000"/>
                        </a:lnSpc>
                        <a:spcAft>
                          <a:spcPts val="0"/>
                        </a:spcAft>
                      </a:pPr>
                      <a:r>
                        <a:rPr lang="uk-UA" sz="1400" b="1" dirty="0" err="1">
                          <a:effectLst/>
                        </a:rPr>
                        <a:t>К-ра</a:t>
                      </a:r>
                      <a:r>
                        <a:rPr lang="uk-UA" sz="1400" b="1" dirty="0">
                          <a:effectLst/>
                        </a:rPr>
                        <a:t> ПДО</a:t>
                      </a:r>
                      <a:endParaRPr lang="uk-UA" sz="1400" b="1" dirty="0">
                        <a:effectLst/>
                        <a:latin typeface="Times New Roman"/>
                        <a:ea typeface="Times New Roman"/>
                        <a:cs typeface="Times New Roman"/>
                      </a:endParaRPr>
                    </a:p>
                  </a:txBody>
                  <a:tcPr marL="44450" marR="44450" marT="0" marB="0"/>
                </a:tc>
                <a:tc>
                  <a:txBody>
                    <a:bodyPr/>
                    <a:lstStyle/>
                    <a:p>
                      <a:pPr>
                        <a:lnSpc>
                          <a:spcPct val="115000"/>
                        </a:lnSpc>
                        <a:spcAft>
                          <a:spcPts val="0"/>
                        </a:spcAft>
                      </a:pPr>
                      <a:r>
                        <a:rPr lang="uk-UA" sz="1400" b="1" dirty="0">
                          <a:effectLst/>
                        </a:rPr>
                        <a:t>   К-ра СР</a:t>
                      </a:r>
                      <a:endParaRPr lang="uk-UA" sz="1400" b="1"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nSpc>
                          <a:spcPct val="115000"/>
                        </a:lnSpc>
                        <a:spcAft>
                          <a:spcPts val="0"/>
                        </a:spcAft>
                      </a:pPr>
                      <a:r>
                        <a:rPr lang="uk-UA" sz="1400" b="1" dirty="0">
                          <a:effectLst/>
                        </a:rPr>
                        <a:t>К-ра СПСР</a:t>
                      </a:r>
                      <a:endParaRPr lang="uk-UA" sz="1400" b="1" dirty="0">
                        <a:effectLst/>
                        <a:latin typeface="Times New Roman"/>
                        <a:ea typeface="Times New Roman"/>
                        <a:cs typeface="Times New Roman"/>
                      </a:endParaRPr>
                    </a:p>
                  </a:txBody>
                  <a:tcPr marL="44450" marR="44450" marT="0" marB="0"/>
                </a:tc>
                <a:tc>
                  <a:txBody>
                    <a:bodyPr/>
                    <a:lstStyle/>
                    <a:p>
                      <a:endParaRPr lang="uk-UA" dirty="0"/>
                    </a:p>
                  </a:txBody>
                  <a:tcPr marL="44450" marR="44450" marT="0" marB="0"/>
                </a:tc>
                <a:tc>
                  <a:txBody>
                    <a:bodyPr/>
                    <a:lstStyle/>
                    <a:p>
                      <a:pPr>
                        <a:lnSpc>
                          <a:spcPct val="115000"/>
                        </a:lnSpc>
                        <a:spcAft>
                          <a:spcPts val="0"/>
                        </a:spcAft>
                      </a:pPr>
                      <a:r>
                        <a:rPr lang="uk-UA" sz="1400" b="1" dirty="0">
                          <a:effectLst/>
                          <a:latin typeface="Times New Roman"/>
                          <a:ea typeface="Times New Roman"/>
                          <a:cs typeface="Times New Roman"/>
                        </a:rPr>
                        <a:t>К-ра </a:t>
                      </a:r>
                      <a:r>
                        <a:rPr lang="uk-UA" sz="1400" b="1" dirty="0" err="1">
                          <a:effectLst/>
                          <a:latin typeface="Times New Roman"/>
                          <a:ea typeface="Times New Roman"/>
                          <a:cs typeface="Times New Roman"/>
                        </a:rPr>
                        <a:t>ФвіС</a:t>
                      </a:r>
                      <a:endParaRPr lang="uk-UA" sz="1400" b="1" dirty="0">
                        <a:effectLst/>
                        <a:latin typeface="Times New Roman"/>
                        <a:ea typeface="Times New Roman"/>
                        <a:cs typeface="Times New Roman"/>
                      </a:endParaRPr>
                    </a:p>
                  </a:txBody>
                  <a:tcPr marL="44450" marR="44450" marT="0" marB="0"/>
                </a:tc>
                <a:extLst>
                  <a:ext uri="{0D108BD9-81ED-4DB2-BD59-A6C34878D82A}">
                    <a16:rowId xmlns:a16="http://schemas.microsoft.com/office/drawing/2014/main" val="10000"/>
                  </a:ext>
                </a:extLst>
              </a:tr>
              <a:tr h="224085">
                <a:tc gridSpan="3">
                  <a:txBody>
                    <a:bodyPr/>
                    <a:lstStyle/>
                    <a:p>
                      <a:pPr algn="ctr">
                        <a:lnSpc>
                          <a:spcPct val="115000"/>
                        </a:lnSpc>
                        <a:spcBef>
                          <a:spcPts val="300"/>
                        </a:spcBef>
                        <a:spcAft>
                          <a:spcPts val="300"/>
                        </a:spcAft>
                      </a:pPr>
                      <a:r>
                        <a:rPr lang="en-US" sz="1400" b="0" dirty="0">
                          <a:effectLst/>
                        </a:rPr>
                        <a:t>                                              </a:t>
                      </a:r>
                      <a:r>
                        <a:rPr lang="ru-RU" sz="1400" b="0" dirty="0" err="1">
                          <a:effectLst/>
                        </a:rPr>
                        <a:t>Публікації</a:t>
                      </a:r>
                      <a:endParaRPr lang="uk-UA" sz="1400" b="0" dirty="0">
                        <a:effectLst/>
                        <a:latin typeface="Times New Roman"/>
                        <a:ea typeface="Times New Roman"/>
                        <a:cs typeface="Times New Roman"/>
                      </a:endParaRPr>
                    </a:p>
                  </a:txBody>
                  <a:tcPr marL="44450" marR="44450" marT="0" marB="0">
                    <a:solidFill>
                      <a:schemeClr val="accent4">
                        <a:lumMod val="40000"/>
                        <a:lumOff val="60000"/>
                      </a:schemeClr>
                    </a:solidFill>
                  </a:tcPr>
                </a:tc>
                <a:tc hMerge="1">
                  <a:txBody>
                    <a:bodyPr/>
                    <a:lstStyle/>
                    <a:p>
                      <a:endParaRPr lang="uk-UA"/>
                    </a:p>
                  </a:txBody>
                  <a:tcPr/>
                </a:tc>
                <a:tc hMerge="1">
                  <a:txBody>
                    <a:bodyPr/>
                    <a:lstStyle/>
                    <a:p>
                      <a:endParaRPr lang="uk-UA"/>
                    </a:p>
                  </a:txBody>
                  <a:tcPr/>
                </a:tc>
                <a:tc gridSpan="5">
                  <a:txBody>
                    <a:bodyPr/>
                    <a:lstStyle/>
                    <a:p>
                      <a:endParaRPr lang="uk-UA" dirty="0"/>
                    </a:p>
                  </a:txBody>
                  <a:tcPr marL="44450" marR="44450" marT="0" marB="0">
                    <a:solidFill>
                      <a:schemeClr val="accent4">
                        <a:lumMod val="40000"/>
                        <a:lumOff val="60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1"/>
                  </a:ext>
                </a:extLst>
              </a:tr>
              <a:tr h="467964">
                <a:tc>
                  <a:txBody>
                    <a:bodyPr/>
                    <a:lstStyle/>
                    <a:p>
                      <a:pPr>
                        <a:lnSpc>
                          <a:spcPct val="115000"/>
                        </a:lnSpc>
                        <a:spcAft>
                          <a:spcPts val="0"/>
                        </a:spcAft>
                      </a:pPr>
                      <a:r>
                        <a:rPr lang="ru-RU" sz="1400" dirty="0" err="1">
                          <a:effectLst/>
                        </a:rPr>
                        <a:t>Монографії</a:t>
                      </a:r>
                      <a:r>
                        <a:rPr lang="ru-RU" sz="1400" dirty="0">
                          <a:effectLst/>
                        </a:rPr>
                        <a:t> (к-</a:t>
                      </a:r>
                      <a:r>
                        <a:rPr lang="ru-RU" sz="1400" dirty="0" err="1">
                          <a:effectLst/>
                        </a:rPr>
                        <a:t>сть</a:t>
                      </a:r>
                      <a:r>
                        <a:rPr lang="ru-RU" sz="1400" dirty="0">
                          <a:effectLst/>
                        </a:rPr>
                        <a:t> )</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r>
                        <a:rPr lang="uk-UA" sz="1400" dirty="0">
                          <a:effectLst/>
                          <a:latin typeface="Times New Roman"/>
                          <a:ea typeface="Times New Roman"/>
                          <a:cs typeface="Times New Roman"/>
                        </a:rPr>
                        <a:t>10</a:t>
                      </a:r>
                    </a:p>
                  </a:txBody>
                  <a:tcPr marL="44450" marR="44450" marT="0" marB="0"/>
                </a:tc>
                <a:tc>
                  <a:txBody>
                    <a:bodyPr/>
                    <a:lstStyle/>
                    <a:p>
                      <a:pPr algn="ctr">
                        <a:lnSpc>
                          <a:spcPct val="115000"/>
                        </a:lnSpc>
                        <a:spcAft>
                          <a:spcPts val="0"/>
                        </a:spcAft>
                      </a:pPr>
                      <a:r>
                        <a:rPr lang="en-US" sz="1400" dirty="0">
                          <a:effectLst/>
                        </a:rPr>
                        <a:t>1</a:t>
                      </a:r>
                      <a:endParaRPr lang="uk-UA" sz="1400" dirty="0">
                        <a:effectLst/>
                        <a:latin typeface="Times New Roman"/>
                        <a:ea typeface="Times New Roman"/>
                        <a:cs typeface="Times New Roman"/>
                      </a:endParaRPr>
                    </a:p>
                  </a:txBody>
                  <a:tcPr marL="44450" marR="44450" marT="0" marB="0">
                    <a:solidFill>
                      <a:schemeClr val="accent1">
                        <a:lumMod val="60000"/>
                        <a:lumOff val="40000"/>
                      </a:schemeClr>
                    </a:solidFill>
                  </a:tcPr>
                </a:tc>
                <a:tc>
                  <a:txBody>
                    <a:bodyPr/>
                    <a:lstStyle/>
                    <a:p>
                      <a:pPr algn="ctr">
                        <a:lnSpc>
                          <a:spcPct val="115000"/>
                        </a:lnSpc>
                        <a:spcAft>
                          <a:spcPts val="0"/>
                        </a:spcAft>
                      </a:pPr>
                      <a:r>
                        <a:rPr lang="uk-UA" sz="1400" cap="all" dirty="0">
                          <a:effectLst/>
                        </a:rPr>
                        <a:t> 5</a:t>
                      </a: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uk-UA" sz="1400" cap="all" dirty="0">
                          <a:effectLst/>
                        </a:rPr>
                        <a:t> -</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4</a:t>
                      </a:r>
                      <a:endParaRPr lang="uk-UA" sz="1400" dirty="0">
                        <a:effectLst/>
                        <a:latin typeface="Times New Roman"/>
                        <a:ea typeface="Times New Roman"/>
                        <a:cs typeface="Times New Roman"/>
                      </a:endParaRPr>
                    </a:p>
                  </a:txBody>
                  <a:tcPr marL="44450" marR="44450" marT="0" marB="0"/>
                </a:tc>
                <a:tc gridSpan="2">
                  <a:txBody>
                    <a:bodyPr/>
                    <a:lstStyle/>
                    <a:p>
                      <a:pPr algn="ctr">
                        <a:lnSpc>
                          <a:spcPct val="115000"/>
                        </a:lnSpc>
                        <a:spcAft>
                          <a:spcPts val="0"/>
                        </a:spcAft>
                      </a:pPr>
                      <a:endParaRPr lang="uk-UA" sz="1400" dirty="0">
                        <a:effectLst/>
                        <a:latin typeface="Times New Roman"/>
                        <a:ea typeface="Times New Roman"/>
                        <a:cs typeface="Times New Roman"/>
                      </a:endParaRPr>
                    </a:p>
                  </a:txBody>
                  <a:tcPr marL="44450" marR="44450" marT="0" marB="0"/>
                </a:tc>
                <a:tc hMerge="1">
                  <a:txBody>
                    <a:bodyPr/>
                    <a:lstStyle/>
                    <a:p>
                      <a:endParaRPr lang="uk-UA"/>
                    </a:p>
                  </a:txBody>
                  <a:tcPr/>
                </a:tc>
                <a:extLst>
                  <a:ext uri="{0D108BD9-81ED-4DB2-BD59-A6C34878D82A}">
                    <a16:rowId xmlns:a16="http://schemas.microsoft.com/office/drawing/2014/main" val="10002"/>
                  </a:ext>
                </a:extLst>
              </a:tr>
              <a:tr h="467964">
                <a:tc>
                  <a:txBody>
                    <a:bodyPr/>
                    <a:lstStyle/>
                    <a:p>
                      <a:pPr>
                        <a:lnSpc>
                          <a:spcPct val="115000"/>
                        </a:lnSpc>
                        <a:spcAft>
                          <a:spcPts val="0"/>
                        </a:spcAft>
                        <a:tabLst>
                          <a:tab pos="3060065" algn="ctr"/>
                        </a:tabLst>
                      </a:pPr>
                      <a:r>
                        <a:rPr lang="ru-RU" sz="1400" dirty="0" err="1">
                          <a:effectLst/>
                        </a:rPr>
                        <a:t>Підручники</a:t>
                      </a:r>
                      <a:r>
                        <a:rPr lang="ru-RU" sz="1400" dirty="0">
                          <a:effectLst/>
                        </a:rPr>
                        <a:t> (к-</a:t>
                      </a:r>
                      <a:r>
                        <a:rPr lang="ru-RU" sz="1400" dirty="0" err="1">
                          <a:effectLst/>
                        </a:rPr>
                        <a:t>сть</a:t>
                      </a:r>
                      <a:r>
                        <a:rPr lang="ru-RU" sz="1400" dirty="0">
                          <a:effectLst/>
                        </a:rPr>
                        <a:t> )</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r>
                        <a:rPr lang="en-US" sz="1400" cap="all" dirty="0">
                          <a:effectLst/>
                        </a:rPr>
                        <a:t>-</a:t>
                      </a: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n-US" sz="1400" cap="all" dirty="0">
                          <a:effectLst/>
                        </a:rPr>
                        <a:t>-</a:t>
                      </a:r>
                      <a:endParaRPr lang="uk-UA" sz="1400" dirty="0">
                        <a:effectLst/>
                        <a:latin typeface="Times New Roman"/>
                        <a:ea typeface="Times New Roman"/>
                        <a:cs typeface="Times New Roman"/>
                      </a:endParaRPr>
                    </a:p>
                  </a:txBody>
                  <a:tcPr marL="44450" marR="44450" marT="0" marB="0">
                    <a:solidFill>
                      <a:schemeClr val="accent1">
                        <a:lumMod val="60000"/>
                        <a:lumOff val="40000"/>
                      </a:schemeClr>
                    </a:solidFill>
                  </a:tcPr>
                </a:tc>
                <a:tc>
                  <a:txBody>
                    <a:bodyPr/>
                    <a:lstStyle/>
                    <a:p>
                      <a:pPr algn="ctr">
                        <a:lnSpc>
                          <a:spcPct val="115000"/>
                        </a:lnSpc>
                        <a:spcAft>
                          <a:spcPts val="0"/>
                        </a:spcAft>
                      </a:pPr>
                      <a:r>
                        <a:rPr lang="en-US" sz="1400" cap="all">
                          <a:effectLst/>
                        </a:rPr>
                        <a:t>-</a:t>
                      </a:r>
                      <a:endParaRPr lang="uk-UA" sz="1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n-US" sz="1400" cap="all" dirty="0">
                          <a:effectLst/>
                        </a:rPr>
                        <a:t>-</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r>
                        <a:rPr lang="en-US" sz="1400" cap="all" dirty="0">
                          <a:effectLst/>
                        </a:rPr>
                        <a:t>-</a:t>
                      </a:r>
                      <a:endParaRPr lang="uk-UA" sz="1400" dirty="0">
                        <a:effectLst/>
                        <a:latin typeface="Times New Roman"/>
                        <a:ea typeface="Times New Roman"/>
                        <a:cs typeface="Times New Roman"/>
                      </a:endParaRPr>
                    </a:p>
                  </a:txBody>
                  <a:tcPr marL="44450" marR="44450" marT="0" marB="0"/>
                </a:tc>
                <a:tc gridSpan="2">
                  <a:txBody>
                    <a:bodyPr/>
                    <a:lstStyle/>
                    <a:p>
                      <a:pPr algn="ctr">
                        <a:lnSpc>
                          <a:spcPct val="115000"/>
                        </a:lnSpc>
                        <a:spcAft>
                          <a:spcPts val="0"/>
                        </a:spcAft>
                      </a:pPr>
                      <a:endParaRPr lang="uk-UA" sz="1400" dirty="0">
                        <a:effectLst/>
                        <a:latin typeface="Times New Roman"/>
                        <a:ea typeface="Times New Roman"/>
                        <a:cs typeface="Times New Roman"/>
                      </a:endParaRPr>
                    </a:p>
                  </a:txBody>
                  <a:tcPr marL="44450" marR="44450" marT="0" marB="0"/>
                </a:tc>
                <a:tc hMerge="1">
                  <a:txBody>
                    <a:bodyPr/>
                    <a:lstStyle/>
                    <a:p>
                      <a:endParaRPr lang="uk-UA"/>
                    </a:p>
                  </a:txBody>
                  <a:tcPr/>
                </a:tc>
                <a:extLst>
                  <a:ext uri="{0D108BD9-81ED-4DB2-BD59-A6C34878D82A}">
                    <a16:rowId xmlns:a16="http://schemas.microsoft.com/office/drawing/2014/main" val="10003"/>
                  </a:ext>
                </a:extLst>
              </a:tr>
              <a:tr h="467964">
                <a:tc>
                  <a:txBody>
                    <a:bodyPr/>
                    <a:lstStyle/>
                    <a:p>
                      <a:pPr>
                        <a:lnSpc>
                          <a:spcPct val="115000"/>
                        </a:lnSpc>
                        <a:spcAft>
                          <a:spcPts val="0"/>
                        </a:spcAft>
                        <a:tabLst>
                          <a:tab pos="3060065" algn="ctr"/>
                        </a:tabLst>
                      </a:pPr>
                      <a:r>
                        <a:rPr lang="ru-RU" sz="1400" dirty="0" err="1">
                          <a:effectLst/>
                        </a:rPr>
                        <a:t>Навчальні</a:t>
                      </a:r>
                      <a:r>
                        <a:rPr lang="ru-RU" sz="1400" dirty="0">
                          <a:effectLst/>
                        </a:rPr>
                        <a:t> </a:t>
                      </a:r>
                      <a:r>
                        <a:rPr lang="ru-RU" sz="1400" dirty="0" err="1">
                          <a:effectLst/>
                        </a:rPr>
                        <a:t>посібники</a:t>
                      </a:r>
                      <a:r>
                        <a:rPr lang="ru-RU" sz="1400" dirty="0">
                          <a:effectLst/>
                        </a:rPr>
                        <a:t> (к-</a:t>
                      </a:r>
                      <a:r>
                        <a:rPr lang="ru-RU" sz="1400" dirty="0" err="1">
                          <a:effectLst/>
                        </a:rPr>
                        <a:t>сть</a:t>
                      </a:r>
                      <a:r>
                        <a:rPr lang="ru-RU" sz="1400" dirty="0">
                          <a:effectLst/>
                        </a:rPr>
                        <a:t>)</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r>
                        <a:rPr lang="uk-UA" sz="1400" dirty="0">
                          <a:effectLst/>
                          <a:latin typeface="Times New Roman"/>
                          <a:ea typeface="Times New Roman"/>
                          <a:cs typeface="Times New Roman"/>
                        </a:rPr>
                        <a:t>3</a:t>
                      </a:r>
                    </a:p>
                  </a:txBody>
                  <a:tcPr marL="44450" marR="44450" marT="0" marB="0"/>
                </a:tc>
                <a:tc>
                  <a:txBody>
                    <a:bodyPr/>
                    <a:lstStyle/>
                    <a:p>
                      <a:pPr algn="ctr">
                        <a:lnSpc>
                          <a:spcPct val="115000"/>
                        </a:lnSpc>
                        <a:spcAft>
                          <a:spcPts val="0"/>
                        </a:spcAft>
                      </a:pPr>
                      <a:r>
                        <a:rPr lang="uk-UA" sz="1400" cap="all" dirty="0">
                          <a:effectLst/>
                          <a:latin typeface="Times New Roman"/>
                          <a:ea typeface="Times New Roman"/>
                          <a:cs typeface="Times New Roman"/>
                        </a:rPr>
                        <a:t>1</a:t>
                      </a:r>
                      <a:endParaRPr lang="uk-UA" sz="1400" dirty="0">
                        <a:effectLst/>
                        <a:latin typeface="Times New Roman"/>
                        <a:ea typeface="Times New Roman"/>
                        <a:cs typeface="Times New Roman"/>
                      </a:endParaRPr>
                    </a:p>
                  </a:txBody>
                  <a:tcPr marL="44450" marR="44450" marT="0" marB="0">
                    <a:solidFill>
                      <a:schemeClr val="accent1">
                        <a:lumMod val="60000"/>
                        <a:lumOff val="40000"/>
                      </a:schemeClr>
                    </a:solidFill>
                  </a:tcPr>
                </a:tc>
                <a:tc>
                  <a:txBody>
                    <a:bodyPr/>
                    <a:lstStyle/>
                    <a:p>
                      <a:pPr algn="ctr">
                        <a:lnSpc>
                          <a:spcPct val="115000"/>
                        </a:lnSpc>
                        <a:spcAft>
                          <a:spcPts val="0"/>
                        </a:spcAft>
                      </a:pPr>
                      <a:r>
                        <a:rPr lang="en-US" sz="1400" cap="all" dirty="0">
                          <a:effectLst/>
                        </a:rPr>
                        <a:t>2 </a:t>
                      </a: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uk-UA" sz="1400" cap="all" dirty="0">
                          <a:effectLst/>
                          <a:latin typeface="Times New Roman"/>
                          <a:ea typeface="Times New Roman"/>
                          <a:cs typeface="Times New Roman"/>
                        </a:rPr>
                        <a:t>-</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nSpc>
                          <a:spcPct val="115000"/>
                        </a:lnSpc>
                        <a:spcAft>
                          <a:spcPts val="0"/>
                        </a:spcAft>
                      </a:pPr>
                      <a:r>
                        <a:rPr lang="en-US" sz="1400" cap="all" dirty="0">
                          <a:effectLst/>
                        </a:rPr>
                        <a:t> </a:t>
                      </a:r>
                      <a:endParaRPr lang="uk-UA" sz="1400" dirty="0">
                        <a:effectLst/>
                        <a:latin typeface="Times New Roman"/>
                        <a:ea typeface="Times New Roman"/>
                        <a:cs typeface="Times New Roman"/>
                      </a:endParaRPr>
                    </a:p>
                  </a:txBody>
                  <a:tcPr marL="44450" marR="44450" marT="0" marB="0"/>
                </a:tc>
                <a:tc gridSpan="2">
                  <a:txBody>
                    <a:bodyPr/>
                    <a:lstStyle/>
                    <a:p>
                      <a:pPr>
                        <a:lnSpc>
                          <a:spcPct val="115000"/>
                        </a:lnSpc>
                        <a:spcAft>
                          <a:spcPts val="0"/>
                        </a:spcAft>
                      </a:pPr>
                      <a:endParaRPr lang="uk-UA" sz="1400" dirty="0">
                        <a:effectLst/>
                        <a:latin typeface="Times New Roman"/>
                        <a:ea typeface="Times New Roman"/>
                        <a:cs typeface="Times New Roman"/>
                      </a:endParaRPr>
                    </a:p>
                  </a:txBody>
                  <a:tcPr marL="44450" marR="44450" marT="0" marB="0"/>
                </a:tc>
                <a:tc hMerge="1">
                  <a:txBody>
                    <a:bodyPr/>
                    <a:lstStyle/>
                    <a:p>
                      <a:endParaRPr lang="uk-UA"/>
                    </a:p>
                  </a:txBody>
                  <a:tcPr/>
                </a:tc>
                <a:extLst>
                  <a:ext uri="{0D108BD9-81ED-4DB2-BD59-A6C34878D82A}">
                    <a16:rowId xmlns:a16="http://schemas.microsoft.com/office/drawing/2014/main" val="10004"/>
                  </a:ext>
                </a:extLst>
              </a:tr>
              <a:tr h="279754">
                <a:tc>
                  <a:txBody>
                    <a:bodyPr/>
                    <a:lstStyle/>
                    <a:p>
                      <a:pPr algn="just">
                        <a:lnSpc>
                          <a:spcPct val="150000"/>
                        </a:lnSpc>
                        <a:spcBef>
                          <a:spcPts val="1200"/>
                        </a:spcBef>
                        <a:spcAft>
                          <a:spcPts val="0"/>
                        </a:spcAft>
                      </a:pPr>
                      <a:r>
                        <a:rPr lang="hu-HU" sz="1400" dirty="0">
                          <a:effectLst/>
                        </a:rPr>
                        <a:t>Статті (к-сть)</a:t>
                      </a:r>
                      <a:endParaRPr lang="uk-UA" sz="1400" b="1" dirty="0">
                        <a:effectLst/>
                        <a:latin typeface="Times New Roman"/>
                        <a:ea typeface="Times New Roman"/>
                        <a:cs typeface="Times New Roman"/>
                      </a:endParaRPr>
                    </a:p>
                  </a:txBody>
                  <a:tcPr marL="44450" marR="44450" marT="0" marB="0">
                    <a:solidFill>
                      <a:schemeClr val="accent6">
                        <a:lumMod val="60000"/>
                        <a:lumOff val="40000"/>
                      </a:schemeClr>
                    </a:solidFill>
                  </a:tcPr>
                </a:tc>
                <a:tc>
                  <a:txBody>
                    <a:bodyPr/>
                    <a:lstStyle/>
                    <a:p>
                      <a:pPr algn="ctr">
                        <a:lnSpc>
                          <a:spcPct val="115000"/>
                        </a:lnSpc>
                        <a:spcAft>
                          <a:spcPts val="0"/>
                        </a:spcAft>
                      </a:pPr>
                      <a:r>
                        <a:rPr lang="uk-UA" sz="1400" dirty="0">
                          <a:effectLst/>
                          <a:latin typeface="Times New Roman"/>
                          <a:ea typeface="Times New Roman"/>
                          <a:cs typeface="Times New Roman"/>
                        </a:rPr>
                        <a:t>222</a:t>
                      </a:r>
                    </a:p>
                  </a:txBody>
                  <a:tcPr marL="44450" marR="44450" marT="0" marB="0">
                    <a:solidFill>
                      <a:schemeClr val="accent6">
                        <a:lumMod val="60000"/>
                        <a:lumOff val="4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60</a:t>
                      </a:r>
                      <a:endParaRPr lang="uk-UA" sz="1400" dirty="0">
                        <a:effectLst/>
                        <a:latin typeface="Times New Roman"/>
                        <a:ea typeface="Times New Roman"/>
                        <a:cs typeface="Times New Roman"/>
                      </a:endParaRPr>
                    </a:p>
                  </a:txBody>
                  <a:tcPr marL="44450" marR="44450" marT="0" marB="0">
                    <a:solidFill>
                      <a:schemeClr val="accent6">
                        <a:lumMod val="60000"/>
                        <a:lumOff val="4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54</a:t>
                      </a:r>
                      <a:endParaRPr lang="uk-UA" sz="1400" dirty="0">
                        <a:effectLst/>
                        <a:latin typeface="Times New Roman"/>
                        <a:ea typeface="Times New Roman"/>
                        <a:cs typeface="Times New Roman"/>
                      </a:endParaRPr>
                    </a:p>
                  </a:txBody>
                  <a:tcPr marL="44450" marR="44450" marT="0" marB="0">
                    <a:solidFill>
                      <a:schemeClr val="accent6">
                        <a:lumMod val="60000"/>
                        <a:lumOff val="4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27</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18</a:t>
                      </a:r>
                      <a:endParaRPr lang="uk-UA" sz="1400" dirty="0">
                        <a:effectLst/>
                        <a:latin typeface="Times New Roman"/>
                        <a:ea typeface="Times New Roman"/>
                        <a:cs typeface="Times New Roman"/>
                      </a:endParaRPr>
                    </a:p>
                  </a:txBody>
                  <a:tcPr marL="44450" marR="44450" marT="0" marB="0">
                    <a:solidFill>
                      <a:schemeClr val="accent6">
                        <a:lumMod val="60000"/>
                        <a:lumOff val="40000"/>
                      </a:schemeClr>
                    </a:solidFill>
                  </a:tcPr>
                </a:tc>
                <a:tc gridSpan="2">
                  <a:txBody>
                    <a:bodyPr/>
                    <a:lstStyle/>
                    <a:p>
                      <a:pPr algn="ctr">
                        <a:lnSpc>
                          <a:spcPct val="115000"/>
                        </a:lnSpc>
                        <a:spcAft>
                          <a:spcPts val="0"/>
                        </a:spcAft>
                      </a:pPr>
                      <a:r>
                        <a:rPr lang="uk-UA" sz="1400" dirty="0">
                          <a:effectLst/>
                          <a:latin typeface="Times New Roman"/>
                          <a:ea typeface="Times New Roman"/>
                          <a:cs typeface="Times New Roman"/>
                        </a:rPr>
                        <a:t>63</a:t>
                      </a:r>
                    </a:p>
                  </a:txBody>
                  <a:tcPr marL="44450" marR="44450" marT="0" marB="0">
                    <a:solidFill>
                      <a:schemeClr val="accent6">
                        <a:lumMod val="60000"/>
                        <a:lumOff val="40000"/>
                      </a:schemeClr>
                    </a:solidFill>
                  </a:tcPr>
                </a:tc>
                <a:tc hMerge="1">
                  <a:txBody>
                    <a:bodyPr/>
                    <a:lstStyle/>
                    <a:p>
                      <a:endParaRPr lang="uk-UA"/>
                    </a:p>
                  </a:txBody>
                  <a:tcPr/>
                </a:tc>
                <a:extLst>
                  <a:ext uri="{0D108BD9-81ED-4DB2-BD59-A6C34878D82A}">
                    <a16:rowId xmlns:a16="http://schemas.microsoft.com/office/drawing/2014/main" val="10005"/>
                  </a:ext>
                </a:extLst>
              </a:tr>
              <a:tr h="467964">
                <a:tc>
                  <a:txBody>
                    <a:bodyPr/>
                    <a:lstStyle/>
                    <a:p>
                      <a:pPr algn="just">
                        <a:lnSpc>
                          <a:spcPct val="100000"/>
                        </a:lnSpc>
                        <a:spcAft>
                          <a:spcPts val="0"/>
                        </a:spcAft>
                      </a:pPr>
                      <a:r>
                        <a:rPr lang="uk-UA" sz="1400" dirty="0">
                          <a:effectLst/>
                        </a:rPr>
                        <a:t>зокрема − у виданнях, які мають </a:t>
                      </a:r>
                      <a:r>
                        <a:rPr lang="uk-UA" sz="1400" dirty="0" err="1">
                          <a:effectLst/>
                        </a:rPr>
                        <a:t>імпакт</a:t>
                      </a:r>
                      <a:r>
                        <a:rPr lang="uk-UA" sz="1400" dirty="0">
                          <a:effectLst/>
                        </a:rPr>
                        <a:t>-фактор</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r>
                        <a:rPr lang="en-US" sz="1400" cap="all" dirty="0">
                          <a:effectLst/>
                        </a:rPr>
                        <a:t>2</a:t>
                      </a: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n-US" sz="1400" cap="all" dirty="0">
                          <a:effectLst/>
                        </a:rPr>
                        <a:t> </a:t>
                      </a:r>
                      <a:endParaRPr lang="uk-UA" sz="1400" dirty="0">
                        <a:effectLst/>
                        <a:latin typeface="Times New Roman"/>
                        <a:ea typeface="Times New Roman"/>
                        <a:cs typeface="Times New Roman"/>
                      </a:endParaRPr>
                    </a:p>
                  </a:txBody>
                  <a:tcPr marL="44450" marR="44450" marT="0" marB="0">
                    <a:solidFill>
                      <a:schemeClr val="accent1">
                        <a:lumMod val="60000"/>
                        <a:lumOff val="40000"/>
                      </a:schemeClr>
                    </a:solidFill>
                  </a:tcPr>
                </a:tc>
                <a:tc>
                  <a:txBody>
                    <a:bodyPr/>
                    <a:lstStyle/>
                    <a:p>
                      <a:pPr algn="ctr">
                        <a:lnSpc>
                          <a:spcPct val="115000"/>
                        </a:lnSpc>
                        <a:spcAft>
                          <a:spcPts val="0"/>
                        </a:spcAft>
                      </a:pPr>
                      <a:r>
                        <a:rPr lang="en-US" sz="1400" cap="all">
                          <a:effectLst/>
                        </a:rPr>
                        <a:t> </a:t>
                      </a:r>
                      <a:endParaRPr lang="uk-UA" sz="140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en-US" sz="1400" cap="all" dirty="0">
                          <a:effectLst/>
                        </a:rPr>
                        <a:t>2</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r>
                        <a:rPr lang="en-US" sz="1400" cap="all" dirty="0">
                          <a:effectLst/>
                        </a:rPr>
                        <a:t> </a:t>
                      </a:r>
                      <a:endParaRPr lang="uk-UA" sz="1400" dirty="0">
                        <a:effectLst/>
                        <a:latin typeface="Times New Roman"/>
                        <a:ea typeface="Times New Roman"/>
                        <a:cs typeface="Times New Roman"/>
                      </a:endParaRPr>
                    </a:p>
                  </a:txBody>
                  <a:tcPr marL="44450" marR="44450" marT="0" marB="0"/>
                </a:tc>
                <a:tc gridSpan="2">
                  <a:txBody>
                    <a:bodyPr/>
                    <a:lstStyle/>
                    <a:p>
                      <a:pPr algn="ctr">
                        <a:lnSpc>
                          <a:spcPct val="115000"/>
                        </a:lnSpc>
                        <a:spcAft>
                          <a:spcPts val="0"/>
                        </a:spcAft>
                      </a:pPr>
                      <a:endParaRPr lang="uk-UA" sz="1400" dirty="0">
                        <a:effectLst/>
                        <a:latin typeface="Times New Roman"/>
                        <a:ea typeface="Times New Roman"/>
                        <a:cs typeface="Times New Roman"/>
                      </a:endParaRPr>
                    </a:p>
                  </a:txBody>
                  <a:tcPr marL="44450" marR="44450" marT="0" marB="0"/>
                </a:tc>
                <a:tc hMerge="1">
                  <a:txBody>
                    <a:bodyPr/>
                    <a:lstStyle/>
                    <a:p>
                      <a:endParaRPr lang="uk-UA"/>
                    </a:p>
                  </a:txBody>
                  <a:tcPr/>
                </a:tc>
                <a:extLst>
                  <a:ext uri="{0D108BD9-81ED-4DB2-BD59-A6C34878D82A}">
                    <a16:rowId xmlns:a16="http://schemas.microsoft.com/office/drawing/2014/main" val="10006"/>
                  </a:ext>
                </a:extLst>
              </a:tr>
              <a:tr h="1004497">
                <a:tc>
                  <a:txBody>
                    <a:bodyPr/>
                    <a:lstStyle/>
                    <a:p>
                      <a:pPr algn="just">
                        <a:lnSpc>
                          <a:spcPct val="100000"/>
                        </a:lnSpc>
                        <a:spcAft>
                          <a:spcPts val="0"/>
                        </a:spcAft>
                      </a:pPr>
                      <a:r>
                        <a:rPr lang="uk-UA" sz="1400" dirty="0">
                          <a:effectLst/>
                        </a:rPr>
                        <a:t>в ін. виданнях, які включені до </a:t>
                      </a:r>
                      <a:r>
                        <a:rPr lang="uk-UA" sz="1400" dirty="0" err="1">
                          <a:effectLst/>
                        </a:rPr>
                        <a:t>міжн</a:t>
                      </a:r>
                      <a:r>
                        <a:rPr lang="uk-UA" sz="1400" dirty="0">
                          <a:effectLst/>
                        </a:rPr>
                        <a:t>.  </a:t>
                      </a:r>
                      <a:r>
                        <a:rPr lang="uk-UA" sz="1400" dirty="0" err="1">
                          <a:effectLst/>
                        </a:rPr>
                        <a:t>наукометричних</a:t>
                      </a:r>
                      <a:r>
                        <a:rPr lang="uk-UA" sz="1400" dirty="0">
                          <a:effectLst/>
                        </a:rPr>
                        <a:t> баз даних </a:t>
                      </a:r>
                      <a:r>
                        <a:rPr lang="uk-UA" sz="1400" dirty="0" err="1">
                          <a:effectLst/>
                        </a:rPr>
                        <a:t>Web</a:t>
                      </a:r>
                      <a:r>
                        <a:rPr lang="uk-UA" sz="1400" dirty="0">
                          <a:effectLst/>
                        </a:rPr>
                        <a:t> </a:t>
                      </a:r>
                      <a:r>
                        <a:rPr lang="uk-UA" sz="1400" dirty="0" err="1">
                          <a:effectLst/>
                        </a:rPr>
                        <a:t>of</a:t>
                      </a:r>
                      <a:r>
                        <a:rPr lang="uk-UA" sz="1400" dirty="0">
                          <a:effectLst/>
                        </a:rPr>
                        <a:t> </a:t>
                      </a:r>
                      <a:r>
                        <a:rPr lang="uk-UA" sz="1400" dirty="0" err="1">
                          <a:effectLst/>
                        </a:rPr>
                        <a:t>Science</a:t>
                      </a:r>
                      <a:r>
                        <a:rPr lang="uk-UA" sz="1400" dirty="0">
                          <a:effectLst/>
                        </a:rPr>
                        <a:t>, </a:t>
                      </a:r>
                      <a:r>
                        <a:rPr lang="uk-UA" sz="1400" dirty="0" err="1">
                          <a:effectLst/>
                        </a:rPr>
                        <a:t>Scopus</a:t>
                      </a:r>
                      <a:r>
                        <a:rPr lang="uk-UA" sz="1400" dirty="0">
                          <a:effectLst/>
                        </a:rPr>
                        <a:t>,</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r>
                        <a:rPr lang="uk-UA" sz="1400" cap="all" dirty="0">
                          <a:effectLst/>
                        </a:rPr>
                        <a:t> 31              </a:t>
                      </a:r>
                      <a:endParaRPr lang="uk-UA" sz="1400" dirty="0">
                        <a:effectLst/>
                        <a:latin typeface="Times New Roman"/>
                        <a:ea typeface="Times New Roman"/>
                        <a:cs typeface="Times New Roman"/>
                      </a:endParaRPr>
                    </a:p>
                  </a:txBody>
                  <a:tcPr marL="44450" marR="44450" marT="0" marB="0"/>
                </a:tc>
                <a:tc>
                  <a:txBody>
                    <a:bodyPr/>
                    <a:lstStyle/>
                    <a:p>
                      <a:pPr>
                        <a:lnSpc>
                          <a:spcPct val="115000"/>
                        </a:lnSpc>
                        <a:spcAft>
                          <a:spcPts val="0"/>
                        </a:spcAft>
                      </a:pPr>
                      <a:r>
                        <a:rPr lang="en-US" sz="1400" cap="all" dirty="0">
                          <a:effectLst/>
                        </a:rPr>
                        <a:t>           </a:t>
                      </a:r>
                      <a:r>
                        <a:rPr lang="uk-UA" sz="1400" cap="all" dirty="0">
                          <a:effectLst/>
                        </a:rPr>
                        <a:t>7</a:t>
                      </a:r>
                      <a:endParaRPr lang="uk-UA" sz="1400" dirty="0">
                        <a:effectLst/>
                        <a:latin typeface="Times New Roman"/>
                        <a:ea typeface="Times New Roman"/>
                        <a:cs typeface="Times New Roman"/>
                      </a:endParaRPr>
                    </a:p>
                  </a:txBody>
                  <a:tcPr marL="44450" marR="44450" marT="0" marB="0">
                    <a:solidFill>
                      <a:schemeClr val="accent1">
                        <a:lumMod val="60000"/>
                        <a:lumOff val="40000"/>
                      </a:schemeClr>
                    </a:solidFill>
                  </a:tcPr>
                </a:tc>
                <a:tc>
                  <a:txBody>
                    <a:bodyPr/>
                    <a:lstStyle/>
                    <a:p>
                      <a:pPr>
                        <a:lnSpc>
                          <a:spcPct val="115000"/>
                        </a:lnSpc>
                        <a:spcAft>
                          <a:spcPts val="0"/>
                        </a:spcAft>
                      </a:pPr>
                      <a:r>
                        <a:rPr lang="uk-UA" sz="1400" cap="all" dirty="0">
                          <a:effectLst/>
                        </a:rPr>
                        <a:t>           5</a:t>
                      </a:r>
                      <a:endParaRPr lang="uk-UA" sz="1400" dirty="0">
                        <a:effectLst/>
                        <a:latin typeface="Times New Roman"/>
                        <a:ea typeface="Times New Roman"/>
                        <a:cs typeface="Times New Roman"/>
                      </a:endParaRPr>
                    </a:p>
                  </a:txBody>
                  <a:tcPr marL="44450" marR="44450" marT="0" marB="0"/>
                </a:tc>
                <a:tc>
                  <a:txBody>
                    <a:bodyPr/>
                    <a:lstStyle/>
                    <a:p>
                      <a:pPr>
                        <a:lnSpc>
                          <a:spcPct val="115000"/>
                        </a:lnSpc>
                        <a:spcAft>
                          <a:spcPts val="0"/>
                        </a:spcAft>
                      </a:pPr>
                      <a:r>
                        <a:rPr lang="uk-UA" sz="1400" cap="all" dirty="0">
                          <a:effectLst/>
                        </a:rPr>
                        <a:t>          4</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r>
                        <a:rPr lang="uk-UA" sz="1400" cap="all" dirty="0">
                          <a:effectLst/>
                        </a:rPr>
                        <a:t>9</a:t>
                      </a:r>
                      <a:endParaRPr lang="uk-UA" sz="1400" dirty="0">
                        <a:effectLst/>
                      </a:endParaRPr>
                    </a:p>
                    <a:p>
                      <a:pPr algn="ctr">
                        <a:lnSpc>
                          <a:spcPct val="115000"/>
                        </a:lnSpc>
                        <a:spcAft>
                          <a:spcPts val="0"/>
                        </a:spcAft>
                      </a:pPr>
                      <a:r>
                        <a:rPr lang="uk-UA" sz="1400" cap="all" dirty="0">
                          <a:effectLst/>
                        </a:rPr>
                        <a:t> </a:t>
                      </a:r>
                      <a:endParaRPr lang="uk-UA" sz="1400" dirty="0">
                        <a:effectLst/>
                        <a:latin typeface="Times New Roman"/>
                        <a:ea typeface="Times New Roman"/>
                        <a:cs typeface="Times New Roman"/>
                      </a:endParaRPr>
                    </a:p>
                  </a:txBody>
                  <a:tcPr marL="44450" marR="44450" marT="0" marB="0"/>
                </a:tc>
                <a:tc gridSpan="2">
                  <a:txBody>
                    <a:bodyPr/>
                    <a:lstStyle/>
                    <a:p>
                      <a:pPr algn="ctr">
                        <a:lnSpc>
                          <a:spcPct val="115000"/>
                        </a:lnSpc>
                        <a:spcAft>
                          <a:spcPts val="0"/>
                        </a:spcAft>
                      </a:pPr>
                      <a:r>
                        <a:rPr lang="uk-UA" sz="1400" dirty="0">
                          <a:effectLst/>
                          <a:latin typeface="Times New Roman"/>
                          <a:ea typeface="Times New Roman"/>
                          <a:cs typeface="Times New Roman"/>
                        </a:rPr>
                        <a:t>5</a:t>
                      </a:r>
                    </a:p>
                  </a:txBody>
                  <a:tcPr marL="44450" marR="44450" marT="0" marB="0"/>
                </a:tc>
                <a:tc hMerge="1">
                  <a:txBody>
                    <a:bodyPr/>
                    <a:lstStyle/>
                    <a:p>
                      <a:endParaRPr lang="uk-UA"/>
                    </a:p>
                  </a:txBody>
                  <a:tcPr/>
                </a:tc>
                <a:extLst>
                  <a:ext uri="{0D108BD9-81ED-4DB2-BD59-A6C34878D82A}">
                    <a16:rowId xmlns:a16="http://schemas.microsoft.com/office/drawing/2014/main" val="10007"/>
                  </a:ext>
                </a:extLst>
              </a:tr>
              <a:tr h="711843">
                <a:tc>
                  <a:txBody>
                    <a:bodyPr/>
                    <a:lstStyle/>
                    <a:p>
                      <a:pPr algn="just">
                        <a:lnSpc>
                          <a:spcPct val="100000"/>
                        </a:lnSpc>
                        <a:spcAft>
                          <a:spcPts val="0"/>
                        </a:spcAft>
                      </a:pPr>
                      <a:r>
                        <a:rPr lang="uk-UA" sz="1400" dirty="0">
                          <a:effectLst/>
                        </a:rPr>
                        <a:t>для гуманітарних факультетів − </a:t>
                      </a:r>
                      <a:r>
                        <a:rPr lang="uk-UA" sz="1400" dirty="0" err="1">
                          <a:effectLst/>
                        </a:rPr>
                        <a:t>Index</a:t>
                      </a:r>
                      <a:r>
                        <a:rPr lang="uk-UA" sz="1400" dirty="0">
                          <a:effectLst/>
                        </a:rPr>
                        <a:t> </a:t>
                      </a:r>
                      <a:r>
                        <a:rPr lang="uk-UA" sz="1400" dirty="0" err="1">
                          <a:effectLst/>
                        </a:rPr>
                        <a:t>Copernicus</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27</a:t>
                      </a:r>
                      <a:endParaRPr lang="uk-UA" sz="1400" dirty="0">
                        <a:effectLst/>
                        <a:latin typeface="Times New Roman"/>
                        <a:ea typeface="Times New Roman"/>
                        <a:cs typeface="Times New Roman"/>
                      </a:endParaRPr>
                    </a:p>
                  </a:txBody>
                  <a:tcPr marL="44450" marR="44450" marT="0" marB="0"/>
                </a:tc>
                <a:tc>
                  <a:txBody>
                    <a:bodyPr/>
                    <a:lstStyle/>
                    <a:p>
                      <a:pPr>
                        <a:lnSpc>
                          <a:spcPct val="115000"/>
                        </a:lnSpc>
                        <a:spcAft>
                          <a:spcPts val="0"/>
                        </a:spcAft>
                      </a:pPr>
                      <a:r>
                        <a:rPr lang="uk-UA" sz="1400" cap="all" dirty="0">
                          <a:effectLst/>
                        </a:rPr>
                        <a:t>           -</a:t>
                      </a:r>
                      <a:endParaRPr lang="uk-UA" sz="1400" dirty="0">
                        <a:effectLst/>
                        <a:latin typeface="Times New Roman"/>
                        <a:ea typeface="Times New Roman"/>
                        <a:cs typeface="Times New Roman"/>
                      </a:endParaRPr>
                    </a:p>
                  </a:txBody>
                  <a:tcPr marL="44450" marR="44450" marT="0" marB="0">
                    <a:solidFill>
                      <a:schemeClr val="accent1">
                        <a:lumMod val="60000"/>
                        <a:lumOff val="4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13</a:t>
                      </a: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uk-UA" sz="1400" cap="all" dirty="0">
                          <a:effectLst/>
                          <a:latin typeface="Times New Roman"/>
                          <a:ea typeface="Times New Roman"/>
                          <a:cs typeface="Times New Roman"/>
                        </a:rPr>
                        <a:t>-</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5</a:t>
                      </a:r>
                      <a:endParaRPr lang="uk-UA" sz="1400" dirty="0">
                        <a:effectLst/>
                        <a:latin typeface="Times New Roman"/>
                        <a:ea typeface="Times New Roman"/>
                        <a:cs typeface="Times New Roman"/>
                      </a:endParaRPr>
                    </a:p>
                  </a:txBody>
                  <a:tcPr marL="44450" marR="44450" marT="0" marB="0"/>
                </a:tc>
                <a:tc gridSpan="2">
                  <a:txBody>
                    <a:bodyPr/>
                    <a:lstStyle/>
                    <a:p>
                      <a:pPr algn="ctr">
                        <a:lnSpc>
                          <a:spcPct val="115000"/>
                        </a:lnSpc>
                        <a:spcAft>
                          <a:spcPts val="0"/>
                        </a:spcAft>
                      </a:pPr>
                      <a:r>
                        <a:rPr lang="uk-UA" sz="1400" dirty="0">
                          <a:effectLst/>
                          <a:latin typeface="Times New Roman"/>
                          <a:ea typeface="Times New Roman"/>
                          <a:cs typeface="Times New Roman"/>
                        </a:rPr>
                        <a:t>9</a:t>
                      </a:r>
                    </a:p>
                  </a:txBody>
                  <a:tcPr marL="44450" marR="44450" marT="0" marB="0"/>
                </a:tc>
                <a:tc hMerge="1">
                  <a:txBody>
                    <a:bodyPr/>
                    <a:lstStyle/>
                    <a:p>
                      <a:endParaRPr lang="uk-UA"/>
                    </a:p>
                  </a:txBody>
                  <a:tcPr/>
                </a:tc>
                <a:extLst>
                  <a:ext uri="{0D108BD9-81ED-4DB2-BD59-A6C34878D82A}">
                    <a16:rowId xmlns:a16="http://schemas.microsoft.com/office/drawing/2014/main" val="10008"/>
                  </a:ext>
                </a:extLst>
              </a:tr>
              <a:tr h="467964">
                <a:tc>
                  <a:txBody>
                    <a:bodyPr/>
                    <a:lstStyle/>
                    <a:p>
                      <a:pPr algn="just">
                        <a:lnSpc>
                          <a:spcPct val="100000"/>
                        </a:lnSpc>
                        <a:spcAft>
                          <a:spcPts val="0"/>
                        </a:spcAft>
                      </a:pPr>
                      <a:r>
                        <a:rPr lang="uk-UA" sz="1400" dirty="0">
                          <a:effectLst/>
                        </a:rPr>
                        <a:t>в інших закордонних виданнях</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r>
                        <a:rPr lang="uk-UA" sz="1400" dirty="0">
                          <a:effectLst/>
                        </a:rPr>
                        <a:t>18</a:t>
                      </a: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uk-UA" sz="1400" cap="all" dirty="0">
                          <a:effectLst/>
                          <a:latin typeface="Times New Roman"/>
                          <a:ea typeface="Times New Roman"/>
                          <a:cs typeface="Times New Roman"/>
                        </a:rPr>
                        <a:t>9</a:t>
                      </a:r>
                      <a:endParaRPr lang="uk-UA" sz="1400" dirty="0">
                        <a:effectLst/>
                        <a:latin typeface="Times New Roman"/>
                        <a:ea typeface="Times New Roman"/>
                        <a:cs typeface="Times New Roman"/>
                      </a:endParaRPr>
                    </a:p>
                  </a:txBody>
                  <a:tcPr marL="44450" marR="44450" marT="0" marB="0">
                    <a:solidFill>
                      <a:schemeClr val="accent1">
                        <a:lumMod val="60000"/>
                        <a:lumOff val="4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3</a:t>
                      </a: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uk-UA" sz="1400" cap="all" dirty="0">
                          <a:effectLst/>
                          <a:latin typeface="Times New Roman"/>
                          <a:ea typeface="Times New Roman"/>
                          <a:cs typeface="Times New Roman"/>
                        </a:rPr>
                        <a:t>4</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1</a:t>
                      </a:r>
                      <a:endParaRPr lang="uk-UA" sz="1400" dirty="0">
                        <a:effectLst/>
                        <a:latin typeface="Times New Roman"/>
                        <a:ea typeface="Times New Roman"/>
                        <a:cs typeface="Times New Roman"/>
                      </a:endParaRPr>
                    </a:p>
                  </a:txBody>
                  <a:tcPr marL="44450" marR="44450" marT="0" marB="0"/>
                </a:tc>
                <a:tc gridSpan="2">
                  <a:txBody>
                    <a:bodyPr/>
                    <a:lstStyle/>
                    <a:p>
                      <a:pPr algn="ctr">
                        <a:lnSpc>
                          <a:spcPct val="115000"/>
                        </a:lnSpc>
                        <a:spcAft>
                          <a:spcPts val="0"/>
                        </a:spcAft>
                      </a:pPr>
                      <a:r>
                        <a:rPr lang="uk-UA" sz="1400" dirty="0">
                          <a:effectLst/>
                          <a:latin typeface="Times New Roman"/>
                          <a:ea typeface="Times New Roman"/>
                          <a:cs typeface="Times New Roman"/>
                        </a:rPr>
                        <a:t>1</a:t>
                      </a:r>
                    </a:p>
                  </a:txBody>
                  <a:tcPr marL="44450" marR="44450" marT="0" marB="0"/>
                </a:tc>
                <a:tc hMerge="1">
                  <a:txBody>
                    <a:bodyPr/>
                    <a:lstStyle/>
                    <a:p>
                      <a:endParaRPr lang="uk-UA"/>
                    </a:p>
                  </a:txBody>
                  <a:tcPr/>
                </a:tc>
                <a:extLst>
                  <a:ext uri="{0D108BD9-81ED-4DB2-BD59-A6C34878D82A}">
                    <a16:rowId xmlns:a16="http://schemas.microsoft.com/office/drawing/2014/main" val="10009"/>
                  </a:ext>
                </a:extLst>
              </a:tr>
              <a:tr h="419015">
                <a:tc>
                  <a:txBody>
                    <a:bodyPr/>
                    <a:lstStyle/>
                    <a:p>
                      <a:pPr algn="just">
                        <a:lnSpc>
                          <a:spcPct val="100000"/>
                        </a:lnSpc>
                        <a:spcAft>
                          <a:spcPts val="0"/>
                        </a:spcAft>
                      </a:pPr>
                      <a:r>
                        <a:rPr lang="uk-UA" sz="1400" dirty="0">
                          <a:effectLst/>
                        </a:rPr>
                        <a:t>у фахових виданнях України</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r>
                        <a:rPr lang="uk-UA" sz="1400" dirty="0">
                          <a:effectLst/>
                          <a:latin typeface="Times New Roman"/>
                          <a:ea typeface="Times New Roman"/>
                          <a:cs typeface="Times New Roman"/>
                        </a:rPr>
                        <a:t>96</a:t>
                      </a:r>
                    </a:p>
                  </a:txBody>
                  <a:tcPr marL="44450" marR="44450" marT="0" marB="0"/>
                </a:tc>
                <a:tc>
                  <a:txBody>
                    <a:bodyPr/>
                    <a:lstStyle/>
                    <a:p>
                      <a:pPr algn="ctr">
                        <a:lnSpc>
                          <a:spcPct val="115000"/>
                        </a:lnSpc>
                        <a:spcAft>
                          <a:spcPts val="0"/>
                        </a:spcAft>
                      </a:pPr>
                      <a:r>
                        <a:rPr lang="uk-UA" sz="1400" cap="all" dirty="0">
                          <a:effectLst/>
                          <a:latin typeface="Times New Roman"/>
                          <a:ea typeface="Times New Roman"/>
                          <a:cs typeface="Times New Roman"/>
                        </a:rPr>
                        <a:t>40</a:t>
                      </a:r>
                      <a:endParaRPr lang="uk-UA" sz="1400" dirty="0">
                        <a:effectLst/>
                        <a:latin typeface="Times New Roman"/>
                        <a:ea typeface="Times New Roman"/>
                        <a:cs typeface="Times New Roman"/>
                      </a:endParaRPr>
                    </a:p>
                  </a:txBody>
                  <a:tcPr marL="44450" marR="44450" marT="0" marB="0">
                    <a:solidFill>
                      <a:schemeClr val="accent1">
                        <a:lumMod val="60000"/>
                        <a:lumOff val="40000"/>
                      </a:schemeClr>
                    </a:solidFill>
                  </a:tcPr>
                </a:tc>
                <a:tc>
                  <a:txBody>
                    <a:bodyPr/>
                    <a:lstStyle/>
                    <a:p>
                      <a:pPr algn="ctr">
                        <a:lnSpc>
                          <a:spcPct val="115000"/>
                        </a:lnSpc>
                        <a:spcAft>
                          <a:spcPts val="0"/>
                        </a:spcAft>
                      </a:pPr>
                      <a:r>
                        <a:rPr lang="ru-RU" sz="1400" cap="all" dirty="0">
                          <a:effectLst/>
                          <a:latin typeface="Times New Roman"/>
                          <a:ea typeface="Times New Roman"/>
                          <a:cs typeface="Times New Roman"/>
                        </a:rPr>
                        <a:t>28</a:t>
                      </a: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ru-RU" sz="1400" cap="all" dirty="0">
                          <a:effectLst/>
                          <a:latin typeface="Times New Roman"/>
                          <a:ea typeface="Times New Roman"/>
                          <a:cs typeface="Times New Roman"/>
                        </a:rPr>
                        <a:t>14</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r>
                        <a:rPr lang="uk-UA" sz="1400" cap="all" dirty="0">
                          <a:effectLst/>
                          <a:latin typeface="Times New Roman"/>
                          <a:ea typeface="Times New Roman"/>
                          <a:cs typeface="Times New Roman"/>
                        </a:rPr>
                        <a:t>3</a:t>
                      </a:r>
                      <a:endParaRPr lang="uk-UA" sz="1400" dirty="0">
                        <a:effectLst/>
                        <a:latin typeface="Times New Roman"/>
                        <a:ea typeface="Times New Roman"/>
                        <a:cs typeface="Times New Roman"/>
                      </a:endParaRPr>
                    </a:p>
                  </a:txBody>
                  <a:tcPr marL="44450" marR="44450" marT="0" marB="0"/>
                </a:tc>
                <a:tc gridSpan="2">
                  <a:txBody>
                    <a:bodyPr/>
                    <a:lstStyle/>
                    <a:p>
                      <a:pPr algn="ctr">
                        <a:lnSpc>
                          <a:spcPct val="115000"/>
                        </a:lnSpc>
                        <a:spcAft>
                          <a:spcPts val="0"/>
                        </a:spcAft>
                      </a:pPr>
                      <a:r>
                        <a:rPr lang="uk-UA" sz="1400" dirty="0">
                          <a:effectLst/>
                          <a:latin typeface="Times New Roman"/>
                          <a:ea typeface="Times New Roman"/>
                          <a:cs typeface="Times New Roman"/>
                        </a:rPr>
                        <a:t>11</a:t>
                      </a:r>
                    </a:p>
                  </a:txBody>
                  <a:tcPr marL="44450" marR="44450" marT="0" marB="0"/>
                </a:tc>
                <a:tc hMerge="1">
                  <a:txBody>
                    <a:bodyPr/>
                    <a:lstStyle/>
                    <a:p>
                      <a:endParaRPr lang="uk-UA"/>
                    </a:p>
                  </a:txBody>
                  <a:tcPr/>
                </a:tc>
                <a:extLst>
                  <a:ext uri="{0D108BD9-81ED-4DB2-BD59-A6C34878D82A}">
                    <a16:rowId xmlns:a16="http://schemas.microsoft.com/office/drawing/2014/main" val="10010"/>
                  </a:ext>
                </a:extLst>
              </a:tr>
              <a:tr h="273922">
                <a:tc>
                  <a:txBody>
                    <a:bodyPr/>
                    <a:lstStyle/>
                    <a:p>
                      <a:pPr algn="just">
                        <a:lnSpc>
                          <a:spcPct val="115000"/>
                        </a:lnSpc>
                        <a:spcAft>
                          <a:spcPts val="0"/>
                        </a:spcAft>
                      </a:pPr>
                      <a:r>
                        <a:rPr lang="uk-UA" sz="1400" dirty="0">
                          <a:effectLst/>
                        </a:rPr>
                        <a:t>в інших виданнях України</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r>
                        <a:rPr lang="uk-UA" sz="1400" dirty="0">
                          <a:effectLst/>
                        </a:rPr>
                        <a:t>48</a:t>
                      </a: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uk-UA" sz="1400" cap="all" dirty="0">
                          <a:effectLst/>
                        </a:rPr>
                        <a:t>4</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r>
                        <a:rPr lang="ru-RU" sz="1400" cap="all" dirty="0">
                          <a:effectLst/>
                          <a:latin typeface="Times New Roman"/>
                          <a:ea typeface="Times New Roman"/>
                          <a:cs typeface="Times New Roman"/>
                        </a:rPr>
                        <a:t>5</a:t>
                      </a: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r>
                        <a:rPr lang="ru-RU" sz="1400" cap="all" dirty="0">
                          <a:effectLst/>
                          <a:latin typeface="Times New Roman"/>
                          <a:ea typeface="Times New Roman"/>
                          <a:cs typeface="Times New Roman"/>
                        </a:rPr>
                        <a:t>3</a:t>
                      </a: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r>
                        <a:rPr lang="ru-RU" sz="1400" cap="all" dirty="0">
                          <a:effectLst/>
                          <a:latin typeface="Times New Roman"/>
                          <a:ea typeface="Times New Roman"/>
                          <a:cs typeface="Times New Roman"/>
                        </a:rPr>
                        <a:t>-</a:t>
                      </a:r>
                      <a:endParaRPr lang="uk-UA" sz="1400" dirty="0">
                        <a:effectLst/>
                        <a:latin typeface="Times New Roman"/>
                        <a:ea typeface="Times New Roman"/>
                        <a:cs typeface="Times New Roman"/>
                      </a:endParaRPr>
                    </a:p>
                  </a:txBody>
                  <a:tcPr marL="44450" marR="44450" marT="0" marB="0"/>
                </a:tc>
                <a:tc gridSpan="2">
                  <a:txBody>
                    <a:bodyPr/>
                    <a:lstStyle/>
                    <a:p>
                      <a:pPr algn="ctr">
                        <a:lnSpc>
                          <a:spcPct val="115000"/>
                        </a:lnSpc>
                        <a:spcAft>
                          <a:spcPts val="0"/>
                        </a:spcAft>
                      </a:pPr>
                      <a:r>
                        <a:rPr lang="uk-UA" sz="1400" dirty="0">
                          <a:effectLst/>
                          <a:latin typeface="Times New Roman"/>
                          <a:ea typeface="Times New Roman"/>
                          <a:cs typeface="Times New Roman"/>
                        </a:rPr>
                        <a:t>36</a:t>
                      </a:r>
                    </a:p>
                  </a:txBody>
                  <a:tcPr marL="44450" marR="44450" marT="0" marB="0"/>
                </a:tc>
                <a:tc hMerge="1">
                  <a:txBody>
                    <a:bodyPr/>
                    <a:lstStyle/>
                    <a:p>
                      <a:endParaRPr lang="uk-UA"/>
                    </a:p>
                  </a:txBody>
                  <a:tcPr/>
                </a:tc>
                <a:extLst>
                  <a:ext uri="{0D108BD9-81ED-4DB2-BD59-A6C34878D82A}">
                    <a16:rowId xmlns:a16="http://schemas.microsoft.com/office/drawing/2014/main" val="10011"/>
                  </a:ext>
                </a:extLst>
              </a:tr>
              <a:tr h="462351">
                <a:tc>
                  <a:txBody>
                    <a:bodyPr/>
                    <a:lstStyle/>
                    <a:p>
                      <a:pPr>
                        <a:lnSpc>
                          <a:spcPct val="115000"/>
                        </a:lnSpc>
                        <a:spcAft>
                          <a:spcPts val="0"/>
                        </a:spcAft>
                      </a:pPr>
                      <a:r>
                        <a:rPr lang="ru-RU" sz="1400" dirty="0" err="1">
                          <a:effectLst/>
                        </a:rPr>
                        <a:t>Інші</a:t>
                      </a:r>
                      <a:r>
                        <a:rPr lang="ru-RU" sz="1400" dirty="0">
                          <a:effectLst/>
                        </a:rPr>
                        <a:t> </a:t>
                      </a:r>
                      <a:r>
                        <a:rPr lang="uk-UA" sz="1400" dirty="0">
                          <a:effectLst/>
                        </a:rPr>
                        <a:t>наукові видання</a:t>
                      </a:r>
                      <a:r>
                        <a:rPr lang="ru-RU" sz="1400" dirty="0">
                          <a:effectLst/>
                        </a:rPr>
                        <a:t> (к-</a:t>
                      </a:r>
                      <a:r>
                        <a:rPr lang="ru-RU" sz="1400" dirty="0" err="1">
                          <a:effectLst/>
                        </a:rPr>
                        <a:t>сть</a:t>
                      </a:r>
                      <a:r>
                        <a:rPr lang="ru-RU" sz="1400" dirty="0">
                          <a:effectLst/>
                        </a:rPr>
                        <a:t>)</a:t>
                      </a:r>
                      <a:endParaRPr lang="uk-UA" sz="1400" dirty="0">
                        <a:effectLst/>
                        <a:latin typeface="Times New Roman"/>
                        <a:ea typeface="Times New Roman"/>
                        <a:cs typeface="Times New Roman"/>
                      </a:endParaRPr>
                    </a:p>
                  </a:txBody>
                  <a:tcPr marL="44450" marR="44450" marT="0" marB="0">
                    <a:solidFill>
                      <a:schemeClr val="tx2">
                        <a:lumMod val="40000"/>
                        <a:lumOff val="60000"/>
                      </a:schemeClr>
                    </a:solidFill>
                  </a:tcPr>
                </a:tc>
                <a:tc>
                  <a:txBody>
                    <a:bodyPr/>
                    <a:lstStyle/>
                    <a:p>
                      <a:pPr algn="ctr">
                        <a:lnSpc>
                          <a:spcPct val="115000"/>
                        </a:lnSpc>
                        <a:spcAft>
                          <a:spcPts val="0"/>
                        </a:spcAft>
                      </a:pP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endParaRPr lang="uk-UA" sz="1400" dirty="0">
                        <a:effectLst/>
                        <a:latin typeface="Times New Roman"/>
                        <a:ea typeface="Times New Roman"/>
                        <a:cs typeface="Times New Roman"/>
                      </a:endParaRPr>
                    </a:p>
                  </a:txBody>
                  <a:tcPr marL="44450" marR="44450" marT="0" marB="0"/>
                </a:tc>
                <a:tc>
                  <a:txBody>
                    <a:bodyPr/>
                    <a:lstStyle/>
                    <a:p>
                      <a:pPr algn="ctr">
                        <a:lnSpc>
                          <a:spcPct val="115000"/>
                        </a:lnSpc>
                        <a:spcAft>
                          <a:spcPts val="0"/>
                        </a:spcAft>
                      </a:pPr>
                      <a:endParaRPr lang="uk-UA" sz="1400" dirty="0">
                        <a:effectLst/>
                        <a:latin typeface="Times New Roman"/>
                        <a:ea typeface="Times New Roman"/>
                        <a:cs typeface="Times New Roman"/>
                      </a:endParaRPr>
                    </a:p>
                  </a:txBody>
                  <a:tcPr marL="44450" marR="44450" marT="0" marB="0">
                    <a:solidFill>
                      <a:schemeClr val="accent4">
                        <a:lumMod val="40000"/>
                        <a:lumOff val="60000"/>
                      </a:schemeClr>
                    </a:solidFill>
                  </a:tcPr>
                </a:tc>
                <a:tc>
                  <a:txBody>
                    <a:bodyPr/>
                    <a:lstStyle/>
                    <a:p>
                      <a:pPr algn="ctr">
                        <a:lnSpc>
                          <a:spcPct val="115000"/>
                        </a:lnSpc>
                        <a:spcAft>
                          <a:spcPts val="0"/>
                        </a:spcAft>
                      </a:pPr>
                      <a:endParaRPr lang="uk-UA" sz="1400" dirty="0">
                        <a:effectLst/>
                        <a:latin typeface="Times New Roman"/>
                        <a:ea typeface="Times New Roman"/>
                        <a:cs typeface="Times New Roman"/>
                      </a:endParaRPr>
                    </a:p>
                  </a:txBody>
                  <a:tcPr marL="44450" marR="44450" marT="0" marB="0"/>
                </a:tc>
                <a:tc gridSpan="2">
                  <a:txBody>
                    <a:bodyPr/>
                    <a:lstStyle/>
                    <a:p>
                      <a:pPr algn="ctr">
                        <a:lnSpc>
                          <a:spcPct val="115000"/>
                        </a:lnSpc>
                        <a:spcAft>
                          <a:spcPts val="0"/>
                        </a:spcAft>
                      </a:pPr>
                      <a:endParaRPr lang="uk-UA" sz="1400" dirty="0">
                        <a:effectLst/>
                        <a:latin typeface="Times New Roman"/>
                        <a:ea typeface="Times New Roman"/>
                        <a:cs typeface="Times New Roman"/>
                      </a:endParaRPr>
                    </a:p>
                  </a:txBody>
                  <a:tcPr marL="44450" marR="44450" marT="0" marB="0"/>
                </a:tc>
                <a:tc hMerge="1">
                  <a:txBody>
                    <a:bodyPr/>
                    <a:lstStyle/>
                    <a:p>
                      <a:endParaRPr lang="uk-UA"/>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1932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66744320"/>
              </p:ext>
            </p:extLst>
          </p:nvPr>
        </p:nvGraphicFramePr>
        <p:xfrm>
          <a:off x="376364" y="545095"/>
          <a:ext cx="2899492" cy="2651760"/>
        </p:xfrm>
        <a:graphic>
          <a:graphicData uri="http://schemas.openxmlformats.org/drawingml/2006/table">
            <a:tbl>
              <a:tblPr firstRow="1" bandRow="1">
                <a:tableStyleId>{5C22544A-7EE6-4342-B048-85BDC9FD1C3A}</a:tableStyleId>
              </a:tblPr>
              <a:tblGrid>
                <a:gridCol w="2899492">
                  <a:extLst>
                    <a:ext uri="{9D8B030D-6E8A-4147-A177-3AD203B41FA5}">
                      <a16:colId xmlns:a16="http://schemas.microsoft.com/office/drawing/2014/main" val="20000"/>
                    </a:ext>
                  </a:extLst>
                </a:gridCol>
              </a:tblGrid>
              <a:tr h="2516706">
                <a:tc>
                  <a:txBody>
                    <a:bodyPr/>
                    <a:lstStyle/>
                    <a:p>
                      <a:endParaRPr lang="uk-UA" sz="2800" dirty="0"/>
                    </a:p>
                    <a:p>
                      <a:r>
                        <a:rPr lang="uk-UA" sz="2000" dirty="0"/>
                        <a:t>Підготовлено та здійснено видання Вісника   Львівського університету Серія Педагогічна . Вип. 36; </a:t>
                      </a:r>
                      <a:r>
                        <a:rPr lang="uk-UA" sz="2000" dirty="0" err="1"/>
                        <a:t>Вип</a:t>
                      </a:r>
                      <a:r>
                        <a:rPr lang="uk-UA" sz="2000" dirty="0"/>
                        <a:t>. 37</a:t>
                      </a:r>
                    </a:p>
                  </a:txBody>
                  <a:tcPr>
                    <a:solidFill>
                      <a:schemeClr val="bg1">
                        <a:lumMod val="65000"/>
                      </a:schemeClr>
                    </a:solidFill>
                  </a:tcPr>
                </a:tc>
                <a:extLst>
                  <a:ext uri="{0D108BD9-81ED-4DB2-BD59-A6C34878D82A}">
                    <a16:rowId xmlns:a16="http://schemas.microsoft.com/office/drawing/2014/main" val="10000"/>
                  </a:ext>
                </a:extLst>
              </a:tr>
            </a:tbl>
          </a:graphicData>
        </a:graphic>
      </p:graphicFrame>
      <p:sp>
        <p:nvSpPr>
          <p:cNvPr id="3" name="Прямоугольник 2"/>
          <p:cNvSpPr/>
          <p:nvPr/>
        </p:nvSpPr>
        <p:spPr>
          <a:xfrm>
            <a:off x="3491880" y="545095"/>
            <a:ext cx="4572000" cy="2369880"/>
          </a:xfrm>
          <a:prstGeom prst="rect">
            <a:avLst/>
          </a:prstGeom>
          <a:solidFill>
            <a:schemeClr val="tx2">
              <a:lumMod val="20000"/>
              <a:lumOff val="80000"/>
            </a:schemeClr>
          </a:solidFill>
        </p:spPr>
        <p:txBody>
          <a:bodyPr>
            <a:spAutoFit/>
          </a:bodyPr>
          <a:lstStyle/>
          <a:p>
            <a:r>
              <a:rPr lang="uk-UA" sz="1600" dirty="0"/>
              <a:t>Видання  відповідно до наказу МОН України від 15.04.2021 р. № 420   включено до Переліку фахових видань України (Категорія «Б») зі спеціальностей 011 Освітні, педагогічні науки, 012 Дошкільна освіта, 013 Початкова освіта, 014 Середня освіта, 015 Професійна освіта, 016 Спеціальна освіта, 231 Соціальна робота</a:t>
            </a:r>
          </a:p>
          <a:p>
            <a:endParaRPr lang="uk-UA" sz="20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3337128"/>
            <a:ext cx="2302593" cy="3276000"/>
          </a:xfrm>
          <a:prstGeom prst="rect">
            <a:avLst/>
          </a:prstGeom>
        </p:spPr>
      </p:pic>
      <p:pic>
        <p:nvPicPr>
          <p:cNvPr id="10" name="Рисунок 9">
            <a:extLst>
              <a:ext uri="{FF2B5EF4-FFF2-40B4-BE49-F238E27FC236}">
                <a16:creationId xmlns:a16="http://schemas.microsoft.com/office/drawing/2014/main" id="{DD7F36B2-F489-480F-AAC6-99BE8F0C0C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39" y="3238358"/>
            <a:ext cx="4932000" cy="3374770"/>
          </a:xfrm>
          <a:prstGeom prst="rect">
            <a:avLst/>
          </a:prstGeom>
        </p:spPr>
      </p:pic>
    </p:spTree>
    <p:extLst>
      <p:ext uri="{BB962C8B-B14F-4D97-AF65-F5344CB8AC3E}">
        <p14:creationId xmlns:p14="http://schemas.microsoft.com/office/powerpoint/2010/main" val="543628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     Науково-навчальні лабораторії </a:t>
            </a:r>
          </a:p>
        </p:txBody>
      </p:sp>
      <p:graphicFrame>
        <p:nvGraphicFramePr>
          <p:cNvPr id="3" name="Таблиця 2"/>
          <p:cNvGraphicFramePr>
            <a:graphicFrameLocks noGrp="1"/>
          </p:cNvGraphicFramePr>
          <p:nvPr>
            <p:extLst>
              <p:ext uri="{D42A27DB-BD31-4B8C-83A1-F6EECF244321}">
                <p14:modId xmlns:p14="http://schemas.microsoft.com/office/powerpoint/2010/main" val="343464944"/>
              </p:ext>
            </p:extLst>
          </p:nvPr>
        </p:nvGraphicFramePr>
        <p:xfrm>
          <a:off x="611560" y="1664256"/>
          <a:ext cx="3744416" cy="3657600"/>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3118538897"/>
                    </a:ext>
                  </a:extLst>
                </a:gridCol>
              </a:tblGrid>
              <a:tr h="3564944">
                <a:tc>
                  <a:txBody>
                    <a:bodyPr/>
                    <a:lstStyle/>
                    <a:p>
                      <a:r>
                        <a:rPr lang="uk-UA" dirty="0">
                          <a:solidFill>
                            <a:schemeClr val="tx1"/>
                          </a:solidFill>
                        </a:rPr>
                        <a:t>Науково-навчальна лабораторія  музейної педагогіки</a:t>
                      </a:r>
                      <a:r>
                        <a:rPr lang="uk-UA" baseline="0" dirty="0">
                          <a:solidFill>
                            <a:schemeClr val="tx1"/>
                          </a:solidFill>
                        </a:rPr>
                        <a:t>  </a:t>
                      </a:r>
                    </a:p>
                    <a:p>
                      <a:endParaRPr lang="uk-UA" baseline="0" dirty="0"/>
                    </a:p>
                    <a:p>
                      <a:r>
                        <a:rPr lang="uk-UA" b="0" dirty="0"/>
                        <a:t>Лабораторія створена з метою розробки теоретико-практичних аспектів музейної педагогіки - міждисциплінарного освітнього-наукового напряму та проведення  науково-педагогічних досліджень пріоритетних напрямів цієї галузі знань</a:t>
                      </a:r>
                      <a:r>
                        <a:rPr lang="uk-UA" b="0" baseline="0" dirty="0"/>
                        <a:t>. </a:t>
                      </a:r>
                      <a:endParaRPr lang="uk-UA" b="0" dirty="0"/>
                    </a:p>
                  </a:txBody>
                  <a:tcPr/>
                </a:tc>
                <a:extLst>
                  <a:ext uri="{0D108BD9-81ED-4DB2-BD59-A6C34878D82A}">
                    <a16:rowId xmlns:a16="http://schemas.microsoft.com/office/drawing/2014/main" val="417334086"/>
                  </a:ext>
                </a:extLst>
              </a:tr>
            </a:tbl>
          </a:graphicData>
        </a:graphic>
      </p:graphicFrame>
      <p:graphicFrame>
        <p:nvGraphicFramePr>
          <p:cNvPr id="4" name="Таблиця 3"/>
          <p:cNvGraphicFramePr>
            <a:graphicFrameLocks noGrp="1"/>
          </p:cNvGraphicFramePr>
          <p:nvPr>
            <p:extLst>
              <p:ext uri="{D42A27DB-BD31-4B8C-83A1-F6EECF244321}">
                <p14:modId xmlns:p14="http://schemas.microsoft.com/office/powerpoint/2010/main" val="183504566"/>
              </p:ext>
            </p:extLst>
          </p:nvPr>
        </p:nvGraphicFramePr>
        <p:xfrm>
          <a:off x="4716016" y="1664257"/>
          <a:ext cx="3970784" cy="3657600"/>
        </p:xfrm>
        <a:graphic>
          <a:graphicData uri="http://schemas.openxmlformats.org/drawingml/2006/table">
            <a:tbl>
              <a:tblPr firstRow="1" bandRow="1">
                <a:tableStyleId>{5C22544A-7EE6-4342-B048-85BDC9FD1C3A}</a:tableStyleId>
              </a:tblPr>
              <a:tblGrid>
                <a:gridCol w="3970784">
                  <a:extLst>
                    <a:ext uri="{9D8B030D-6E8A-4147-A177-3AD203B41FA5}">
                      <a16:colId xmlns:a16="http://schemas.microsoft.com/office/drawing/2014/main" val="2403883265"/>
                    </a:ext>
                  </a:extLst>
                </a:gridCol>
              </a:tblGrid>
              <a:tr h="3657600">
                <a:tc>
                  <a:txBody>
                    <a:bodyPr/>
                    <a:lstStyle/>
                    <a:p>
                      <a:r>
                        <a:rPr lang="uk-UA" dirty="0"/>
                        <a:t> </a:t>
                      </a:r>
                      <a:r>
                        <a:rPr lang="uk-UA" dirty="0">
                          <a:solidFill>
                            <a:schemeClr val="tx1"/>
                          </a:solidFill>
                        </a:rPr>
                        <a:t>Навчально-наукова</a:t>
                      </a:r>
                      <a:r>
                        <a:rPr lang="uk-UA" baseline="0" dirty="0">
                          <a:solidFill>
                            <a:schemeClr val="tx1"/>
                          </a:solidFill>
                        </a:rPr>
                        <a:t> лабораторія Нової української школи</a:t>
                      </a:r>
                    </a:p>
                    <a:p>
                      <a:endParaRPr lang="uk-UA" baseline="0" dirty="0"/>
                    </a:p>
                    <a:p>
                      <a:endParaRPr lang="uk-UA" baseline="0" dirty="0"/>
                    </a:p>
                    <a:p>
                      <a:r>
                        <a:rPr lang="ru-RU" sz="1800" b="0" i="0" kern="1200" baseline="0" dirty="0" err="1">
                          <a:solidFill>
                            <a:schemeClr val="lt1"/>
                          </a:solidFill>
                          <a:effectLst/>
                          <a:latin typeface="+mn-lt"/>
                          <a:ea typeface="+mn-ea"/>
                          <a:cs typeface="+mn-cs"/>
                        </a:rPr>
                        <a:t>Лабораторія</a:t>
                      </a:r>
                      <a:r>
                        <a:rPr lang="ru-RU" sz="1800" b="0" i="0" kern="1200" baseline="0" dirty="0">
                          <a:solidFill>
                            <a:schemeClr val="lt1"/>
                          </a:solidFill>
                          <a:effectLst/>
                          <a:latin typeface="+mn-lt"/>
                          <a:ea typeface="+mn-ea"/>
                          <a:cs typeface="+mn-cs"/>
                        </a:rPr>
                        <a:t> створена  з  метою  </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підвищення</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якості</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теоретичної</a:t>
                      </a:r>
                      <a:r>
                        <a:rPr lang="ru-RU" sz="1800" b="0" i="0" kern="1200" dirty="0">
                          <a:solidFill>
                            <a:schemeClr val="lt1"/>
                          </a:solidFill>
                          <a:effectLst/>
                          <a:latin typeface="+mn-lt"/>
                          <a:ea typeface="+mn-ea"/>
                          <a:cs typeface="+mn-cs"/>
                        </a:rPr>
                        <a:t> та </a:t>
                      </a:r>
                      <a:r>
                        <a:rPr lang="ru-RU" sz="1800" b="0" i="0" kern="1200" dirty="0" err="1">
                          <a:solidFill>
                            <a:schemeClr val="lt1"/>
                          </a:solidFill>
                          <a:effectLst/>
                          <a:latin typeface="+mn-lt"/>
                          <a:ea typeface="+mn-ea"/>
                          <a:cs typeface="+mn-cs"/>
                        </a:rPr>
                        <a:t>практичної</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підготовки</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фахівців</a:t>
                      </a:r>
                      <a:r>
                        <a:rPr lang="ru-RU" sz="1800" b="0" i="0" kern="1200" dirty="0">
                          <a:solidFill>
                            <a:schemeClr val="lt1"/>
                          </a:solidFill>
                          <a:effectLst/>
                          <a:latin typeface="+mn-lt"/>
                          <a:ea typeface="+mn-ea"/>
                          <a:cs typeface="+mn-cs"/>
                        </a:rPr>
                        <a:t> для </a:t>
                      </a:r>
                      <a:r>
                        <a:rPr lang="ru-RU" sz="1800" b="0" i="0" kern="1200" dirty="0" err="1">
                          <a:solidFill>
                            <a:schemeClr val="lt1"/>
                          </a:solidFill>
                          <a:effectLst/>
                          <a:latin typeface="+mn-lt"/>
                          <a:ea typeface="+mn-ea"/>
                          <a:cs typeface="+mn-cs"/>
                        </a:rPr>
                        <a:t>роботи</a:t>
                      </a:r>
                      <a:r>
                        <a:rPr lang="ru-RU" sz="1800" b="0" i="0" kern="1200" dirty="0">
                          <a:solidFill>
                            <a:schemeClr val="lt1"/>
                          </a:solidFill>
                          <a:effectLst/>
                          <a:latin typeface="+mn-lt"/>
                          <a:ea typeface="+mn-ea"/>
                          <a:cs typeface="+mn-cs"/>
                        </a:rPr>
                        <a:t>  в </a:t>
                      </a:r>
                      <a:r>
                        <a:rPr lang="ru-RU" sz="1800" b="0" i="0" kern="1200" dirty="0" err="1">
                          <a:solidFill>
                            <a:schemeClr val="lt1"/>
                          </a:solidFill>
                          <a:effectLst/>
                          <a:latin typeface="+mn-lt"/>
                          <a:ea typeface="+mn-ea"/>
                          <a:cs typeface="+mn-cs"/>
                        </a:rPr>
                        <a:t>умовах</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Нової</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української</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школи</a:t>
                      </a:r>
                      <a:r>
                        <a:rPr lang="ru-RU" sz="1800" b="0" i="0" kern="1200" dirty="0">
                          <a:solidFill>
                            <a:schemeClr val="lt1"/>
                          </a:solidFill>
                          <a:effectLst/>
                          <a:latin typeface="+mn-lt"/>
                          <a:ea typeface="+mn-ea"/>
                          <a:cs typeface="+mn-cs"/>
                        </a:rPr>
                        <a:t>.</a:t>
                      </a:r>
                      <a:endParaRPr lang="uk-UA" baseline="0" dirty="0"/>
                    </a:p>
                    <a:p>
                      <a:endParaRPr lang="uk-UA" dirty="0"/>
                    </a:p>
                  </a:txBody>
                  <a:tcPr/>
                </a:tc>
                <a:extLst>
                  <a:ext uri="{0D108BD9-81ED-4DB2-BD59-A6C34878D82A}">
                    <a16:rowId xmlns:a16="http://schemas.microsoft.com/office/drawing/2014/main" val="3856988362"/>
                  </a:ext>
                </a:extLst>
              </a:tr>
            </a:tbl>
          </a:graphicData>
        </a:graphic>
      </p:graphicFrame>
    </p:spTree>
    <p:extLst>
      <p:ext uri="{BB962C8B-B14F-4D97-AF65-F5344CB8AC3E}">
        <p14:creationId xmlns:p14="http://schemas.microsoft.com/office/powerpoint/2010/main" val="4197203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5604C-2F26-4C26-8178-D5F8AA498319}"/>
              </a:ext>
            </a:extLst>
          </p:cNvPr>
          <p:cNvSpPr>
            <a:spLocks noGrp="1"/>
          </p:cNvSpPr>
          <p:nvPr>
            <p:ph type="title"/>
          </p:nvPr>
        </p:nvSpPr>
        <p:spPr>
          <a:xfrm>
            <a:off x="457200" y="533400"/>
            <a:ext cx="8229600" cy="375320"/>
          </a:xfrm>
        </p:spPr>
        <p:txBody>
          <a:bodyPr>
            <a:normAutofit fontScale="90000"/>
          </a:bodyPr>
          <a:lstStyle/>
          <a:p>
            <a:r>
              <a:rPr lang="en-US" dirty="0"/>
              <a:t>  </a:t>
            </a:r>
            <a:r>
              <a:rPr lang="uk-UA" dirty="0"/>
              <a:t>                     </a:t>
            </a:r>
            <a:r>
              <a:rPr lang="en-US" dirty="0"/>
              <a:t> </a:t>
            </a:r>
            <a:r>
              <a:rPr lang="uk-UA" sz="3100" dirty="0"/>
              <a:t>Міжнародна співпраця </a:t>
            </a:r>
          </a:p>
        </p:txBody>
      </p:sp>
      <p:graphicFrame>
        <p:nvGraphicFramePr>
          <p:cNvPr id="3" name="Таблиця 4">
            <a:extLst>
              <a:ext uri="{FF2B5EF4-FFF2-40B4-BE49-F238E27FC236}">
                <a16:creationId xmlns:a16="http://schemas.microsoft.com/office/drawing/2014/main" id="{31F028E9-0A26-445C-B6EE-BBD6C0968247}"/>
              </a:ext>
            </a:extLst>
          </p:cNvPr>
          <p:cNvGraphicFramePr>
            <a:graphicFrameLocks noGrp="1"/>
          </p:cNvGraphicFramePr>
          <p:nvPr>
            <p:extLst>
              <p:ext uri="{D42A27DB-BD31-4B8C-83A1-F6EECF244321}">
                <p14:modId xmlns:p14="http://schemas.microsoft.com/office/powerpoint/2010/main" val="1744006034"/>
              </p:ext>
            </p:extLst>
          </p:nvPr>
        </p:nvGraphicFramePr>
        <p:xfrm>
          <a:off x="1979712" y="1268760"/>
          <a:ext cx="5112568" cy="499080"/>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1296688316"/>
                    </a:ext>
                  </a:extLst>
                </a:gridCol>
              </a:tblGrid>
              <a:tr h="499080">
                <a:tc>
                  <a:txBody>
                    <a:bodyPr/>
                    <a:lstStyle/>
                    <a:p>
                      <a:pPr algn="ctr"/>
                      <a:r>
                        <a:rPr lang="uk-UA" dirty="0"/>
                        <a:t>1. </a:t>
                      </a:r>
                      <a:r>
                        <a:rPr lang="uk-UA" dirty="0" err="1"/>
                        <a:t>Проєктна</a:t>
                      </a:r>
                      <a:r>
                        <a:rPr lang="uk-UA" dirty="0"/>
                        <a:t> діяльність </a:t>
                      </a:r>
                    </a:p>
                  </a:txBody>
                  <a:tcPr/>
                </a:tc>
                <a:extLst>
                  <a:ext uri="{0D108BD9-81ED-4DB2-BD59-A6C34878D82A}">
                    <a16:rowId xmlns:a16="http://schemas.microsoft.com/office/drawing/2014/main" val="1043114645"/>
                  </a:ext>
                </a:extLst>
              </a:tr>
            </a:tbl>
          </a:graphicData>
        </a:graphic>
      </p:graphicFrame>
      <p:sp>
        <p:nvSpPr>
          <p:cNvPr id="11" name="TextBox 10">
            <a:extLst>
              <a:ext uri="{FF2B5EF4-FFF2-40B4-BE49-F238E27FC236}">
                <a16:creationId xmlns:a16="http://schemas.microsoft.com/office/drawing/2014/main" id="{D4CC6900-6C94-4B28-ACD5-6F6731CFC9BD}"/>
              </a:ext>
            </a:extLst>
          </p:cNvPr>
          <p:cNvSpPr txBox="1"/>
          <p:nvPr/>
        </p:nvSpPr>
        <p:spPr>
          <a:xfrm>
            <a:off x="457200" y="1767840"/>
            <a:ext cx="8229600" cy="4770537"/>
          </a:xfrm>
          <a:prstGeom prst="rect">
            <a:avLst/>
          </a:prstGeom>
          <a:noFill/>
        </p:spPr>
        <p:txBody>
          <a:bodyPr wrap="square">
            <a:spAutoFit/>
          </a:bodyPr>
          <a:lstStyle/>
          <a:p>
            <a:pPr algn="just"/>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Доц. </a:t>
            </a:r>
            <a:r>
              <a:rPr lang="uk-UA" sz="1800" b="1" dirty="0" err="1">
                <a:effectLst/>
                <a:latin typeface="Times New Roman" panose="02020603050405020304" pitchFamily="18" charset="0"/>
                <a:ea typeface="Times New Roman" panose="02020603050405020304" pitchFamily="18" charset="0"/>
                <a:cs typeface="Times New Roman" panose="02020603050405020304" pitchFamily="18" charset="0"/>
              </a:rPr>
              <a:t>Заячук</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Ю.Д.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член експертної групи Центру розвитку якості освіти Університету прикладних наук, м.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Мюнстер</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Німеччина у Проекті «Підтримка інтернаціоналізації українських закладів вищої освіти», DAAD </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Проф. Квас О. В., доц. </a:t>
            </a:r>
            <a:r>
              <a:rPr lang="uk-UA" sz="1800" b="1" dirty="0" err="1">
                <a:effectLst/>
                <a:latin typeface="Times New Roman" panose="02020603050405020304" pitchFamily="18" charset="0"/>
                <a:ea typeface="Times New Roman" panose="02020603050405020304" pitchFamily="18" charset="0"/>
                <a:cs typeface="Times New Roman" panose="02020603050405020304" pitchFamily="18" charset="0"/>
              </a:rPr>
              <a:t>Горук</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Н. М., доц. </a:t>
            </a:r>
            <a:r>
              <a:rPr lang="uk-UA" sz="1800" b="1" dirty="0" err="1">
                <a:effectLst/>
                <a:latin typeface="Times New Roman" panose="02020603050405020304" pitchFamily="18" charset="0"/>
                <a:ea typeface="Times New Roman" panose="02020603050405020304" pitchFamily="18" charset="0"/>
                <a:cs typeface="Times New Roman" panose="02020603050405020304" pitchFamily="18" charset="0"/>
              </a:rPr>
              <a:t>Осередчук</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О. А. -  </a:t>
            </a:r>
            <a:r>
              <a:rPr lang="uk-UA" b="1" dirty="0">
                <a:latin typeface="Times New Roman" panose="02020603050405020304" pitchFamily="18" charset="0"/>
                <a:ea typeface="Times New Roman" panose="02020603050405020304" pitchFamily="18" charset="0"/>
                <a:cs typeface="Times New Roman" panose="02020603050405020304" pitchFamily="18" charset="0"/>
              </a:rPr>
              <a:t>ч</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лени робочої групи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проєкту</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UTTERLY</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TEACHERS’ CERTIFICATION CENTRES: INNOVATIVE APPROACH TO PROMOTION TEACHING EXCELLENCE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«Центри сертифікації викладачів: інноваційні підходи до досконалості викладання» (2021-2023), фінансованого програмою Європейського Союзу</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Erasmus</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розвитку потенціалу вищої освіти</a:t>
            </a:r>
          </a:p>
          <a:p>
            <a:pPr algn="just"/>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b="1" spc="-3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Д</a:t>
            </a:r>
            <a:r>
              <a:rPr lang="uk-UA" sz="1800" b="1"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оц. </a:t>
            </a:r>
            <a:r>
              <a:rPr lang="uk-UA" sz="1800" b="1"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Осередчук</a:t>
            </a:r>
            <a:r>
              <a:rPr lang="uk-UA" sz="1800" b="1"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 А. - </a:t>
            </a:r>
            <a:r>
              <a:rPr lang="uk-UA" b="1" spc="-3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a:t>
            </a:r>
            <a:r>
              <a:rPr lang="uk-UA" sz="18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лен робочої групи </a:t>
            </a:r>
            <a:r>
              <a:rPr lang="uk-UA" sz="1800" spc="-3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проєктів</a:t>
            </a:r>
            <a:r>
              <a:rPr lang="uk-UA" sz="18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QUAERE</a:t>
            </a:r>
            <a:r>
              <a:rPr lang="uk-UA" sz="18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(Система забезпечення якості освіти в Україні: розвиток на основі європейських стандартів та рекомендацій) за програмою Еразмус+ </a:t>
            </a:r>
          </a:p>
          <a:p>
            <a:pPr algn="just"/>
            <a:r>
              <a:rPr lang="uk-UA" b="1" spc="-3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Доц. </a:t>
            </a:r>
            <a:r>
              <a:rPr lang="uk-UA" b="1" spc="-3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Горук</a:t>
            </a:r>
            <a:r>
              <a:rPr lang="uk-UA" b="1" spc="-3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Н.М.  - учасниця </a:t>
            </a:r>
            <a:r>
              <a:rPr lang="uk-UA" b="1" spc="-3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проєктних</a:t>
            </a:r>
            <a:r>
              <a:rPr lang="uk-UA" b="1" spc="-3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заходів </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рамках співпраці </a:t>
            </a:r>
            <a:r>
              <a:rPr lang="uk-UA"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співпраці</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 Українською асоціацією дослідників освіти (УАДО)</a:t>
            </a:r>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uk-UA" b="1" dirty="0">
                <a:latin typeface="Times New Roman" panose="02020603050405020304" pitchFamily="18" charset="0"/>
                <a:ea typeface="Times New Roman" panose="02020603050405020304" pitchFamily="18" charset="0"/>
                <a:cs typeface="Times New Roman" panose="02020603050405020304" pitchFamily="18" charset="0"/>
              </a:rPr>
              <a:t>3.</a:t>
            </a:r>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14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5604C-2F26-4C26-8178-D5F8AA498319}"/>
              </a:ext>
            </a:extLst>
          </p:cNvPr>
          <p:cNvSpPr>
            <a:spLocks noGrp="1"/>
          </p:cNvSpPr>
          <p:nvPr>
            <p:ph type="title"/>
          </p:nvPr>
        </p:nvSpPr>
        <p:spPr>
          <a:xfrm>
            <a:off x="457200" y="533400"/>
            <a:ext cx="8229600" cy="375320"/>
          </a:xfrm>
        </p:spPr>
        <p:txBody>
          <a:bodyPr>
            <a:normAutofit fontScale="90000"/>
          </a:bodyPr>
          <a:lstStyle/>
          <a:p>
            <a:pPr algn="ctr"/>
            <a:r>
              <a:rPr lang="uk-UA" sz="3100" dirty="0"/>
              <a:t>Міжнародна співпраця </a:t>
            </a:r>
          </a:p>
        </p:txBody>
      </p:sp>
      <p:graphicFrame>
        <p:nvGraphicFramePr>
          <p:cNvPr id="3" name="Таблиця 4">
            <a:extLst>
              <a:ext uri="{FF2B5EF4-FFF2-40B4-BE49-F238E27FC236}">
                <a16:creationId xmlns:a16="http://schemas.microsoft.com/office/drawing/2014/main" id="{31F028E9-0A26-445C-B6EE-BBD6C0968247}"/>
              </a:ext>
            </a:extLst>
          </p:cNvPr>
          <p:cNvGraphicFramePr>
            <a:graphicFrameLocks noGrp="1"/>
          </p:cNvGraphicFramePr>
          <p:nvPr>
            <p:extLst>
              <p:ext uri="{D42A27DB-BD31-4B8C-83A1-F6EECF244321}">
                <p14:modId xmlns:p14="http://schemas.microsoft.com/office/powerpoint/2010/main" val="1421674934"/>
              </p:ext>
            </p:extLst>
          </p:nvPr>
        </p:nvGraphicFramePr>
        <p:xfrm>
          <a:off x="1979712" y="1268760"/>
          <a:ext cx="5112568" cy="499080"/>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1296688316"/>
                    </a:ext>
                  </a:extLst>
                </a:gridCol>
              </a:tblGrid>
              <a:tr h="499080">
                <a:tc>
                  <a:txBody>
                    <a:bodyPr/>
                    <a:lstStyle/>
                    <a:p>
                      <a:pPr algn="ctr"/>
                      <a:r>
                        <a:rPr lang="uk-UA" dirty="0"/>
                        <a:t>2. Міжнародні стажування</a:t>
                      </a:r>
                    </a:p>
                  </a:txBody>
                  <a:tcPr/>
                </a:tc>
                <a:extLst>
                  <a:ext uri="{0D108BD9-81ED-4DB2-BD59-A6C34878D82A}">
                    <a16:rowId xmlns:a16="http://schemas.microsoft.com/office/drawing/2014/main" val="1043114645"/>
                  </a:ext>
                </a:extLst>
              </a:tr>
            </a:tbl>
          </a:graphicData>
        </a:graphic>
      </p:graphicFrame>
      <p:sp>
        <p:nvSpPr>
          <p:cNvPr id="11" name="TextBox 10">
            <a:extLst>
              <a:ext uri="{FF2B5EF4-FFF2-40B4-BE49-F238E27FC236}">
                <a16:creationId xmlns:a16="http://schemas.microsoft.com/office/drawing/2014/main" id="{D4CC6900-6C94-4B28-ACD5-6F6731CFC9BD}"/>
              </a:ext>
            </a:extLst>
          </p:cNvPr>
          <p:cNvSpPr txBox="1"/>
          <p:nvPr/>
        </p:nvSpPr>
        <p:spPr>
          <a:xfrm>
            <a:off x="611559" y="1916832"/>
            <a:ext cx="7635079" cy="5047536"/>
          </a:xfrm>
          <a:prstGeom prst="rect">
            <a:avLst/>
          </a:prstGeom>
          <a:noFill/>
        </p:spPr>
        <p:txBody>
          <a:bodyPr wrap="square">
            <a:spAutoFit/>
          </a:bodyPr>
          <a:lstStyle/>
          <a:p>
            <a:pPr marL="285750" indent="-285750" algn="just">
              <a:buFont typeface="Arial" panose="020B0604020202020204" pitchFamily="34" charset="0"/>
              <a:buChar char="•"/>
            </a:pPr>
            <a:r>
              <a:rPr lang="uk-UA" sz="1800" b="1" dirty="0">
                <a:effectLst/>
                <a:latin typeface="Times New Roman" panose="02020603050405020304" pitchFamily="18" charset="0"/>
                <a:ea typeface="Times New Roman" panose="02020603050405020304" pitchFamily="18" charset="0"/>
              </a:rPr>
              <a:t>Інститут психосоматики </a:t>
            </a:r>
            <a:r>
              <a:rPr lang="uk-UA" sz="1800" b="1" dirty="0" err="1">
                <a:effectLst/>
                <a:latin typeface="Times New Roman" panose="02020603050405020304" pitchFamily="18" charset="0"/>
                <a:ea typeface="Times New Roman" panose="02020603050405020304" pitchFamily="18" charset="0"/>
              </a:rPr>
              <a:t>Брауншвайга</a:t>
            </a:r>
            <a:r>
              <a:rPr lang="uk-UA" sz="1800" b="1" dirty="0">
                <a:effectLst/>
                <a:latin typeface="Times New Roman" panose="02020603050405020304" pitchFamily="18" charset="0"/>
                <a:ea typeface="Times New Roman" panose="02020603050405020304" pitchFamily="18" charset="0"/>
              </a:rPr>
              <a:t>, Німеччина -  </a:t>
            </a:r>
            <a:r>
              <a:rPr lang="uk-UA" b="1" dirty="0">
                <a:latin typeface="Times New Roman" panose="02020603050405020304" pitchFamily="18" charset="0"/>
                <a:ea typeface="Times New Roman" panose="02020603050405020304" pitchFamily="18" charset="0"/>
                <a:cs typeface="Times New Roman" panose="02020603050405020304" pitchFamily="18" charset="0"/>
              </a:rPr>
              <a:t>п</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роф. Островська К.О., доц.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Андрейко</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Б.В. доц.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Фалинська</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З.З., доц.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Сулятицький</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І.В..,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асист</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Саламон</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О.Л.</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800" b="1"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uk-UA"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Байройтський</a:t>
            </a: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університет (Німеччина) </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доц. </a:t>
            </a:r>
            <a:r>
              <a:rPr lang="uk-UA"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Горук</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Н.М.; </a:t>
            </a:r>
          </a:p>
          <a:p>
            <a:pPr marL="285750" indent="-285750" algn="just">
              <a:buFont typeface="Arial" panose="020B0604020202020204" pitchFamily="34" charset="0"/>
              <a:buChar char="•"/>
            </a:pPr>
            <a:r>
              <a:rPr lang="uk-UA" sz="1800" b="1" spc="-30" dirty="0" err="1">
                <a:effectLst/>
                <a:latin typeface="Times New Roman" panose="02020603050405020304" pitchFamily="18" charset="0"/>
                <a:ea typeface="Times New Roman" panose="02020603050405020304" pitchFamily="18" charset="0"/>
                <a:cs typeface="Times New Roman" panose="02020603050405020304" pitchFamily="18" charset="0"/>
              </a:rPr>
              <a:t>Жешувський</a:t>
            </a:r>
            <a:r>
              <a:rPr lang="uk-UA" sz="1800" b="1" spc="-30" dirty="0">
                <a:effectLst/>
                <a:latin typeface="Times New Roman" panose="02020603050405020304" pitchFamily="18" charset="0"/>
                <a:ea typeface="Times New Roman" panose="02020603050405020304" pitchFamily="18" charset="0"/>
                <a:cs typeface="Times New Roman" panose="02020603050405020304" pitchFamily="18" charset="0"/>
              </a:rPr>
              <a:t> університет (Польща) </a:t>
            </a:r>
            <a:r>
              <a:rPr lang="uk-UA" sz="1800" spc="-30" dirty="0">
                <a:effectLst/>
                <a:latin typeface="Times New Roman" panose="02020603050405020304" pitchFamily="18" charset="0"/>
                <a:ea typeface="Times New Roman" panose="02020603050405020304" pitchFamily="18" charset="0"/>
                <a:cs typeface="Times New Roman" panose="02020603050405020304" pitchFamily="18" charset="0"/>
              </a:rPr>
              <a:t>- доц. </a:t>
            </a:r>
            <a:r>
              <a:rPr lang="uk-UA"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Мищишин</a:t>
            </a:r>
            <a:r>
              <a:rPr lang="uk-UA" sz="1800" spc="-30" dirty="0">
                <a:effectLst/>
                <a:latin typeface="Times New Roman" panose="02020603050405020304" pitchFamily="18" charset="0"/>
                <a:ea typeface="Times New Roman" panose="02020603050405020304" pitchFamily="18" charset="0"/>
                <a:cs typeface="Times New Roman" panose="02020603050405020304" pitchFamily="18" charset="0"/>
              </a:rPr>
              <a:t> І. Я., доц. </a:t>
            </a:r>
            <a:r>
              <a:rPr lang="uk-UA" sz="1800" spc="-30" dirty="0" err="1">
                <a:effectLst/>
                <a:latin typeface="Times New Roman" panose="02020603050405020304" pitchFamily="18" charset="0"/>
                <a:ea typeface="Times New Roman" panose="02020603050405020304" pitchFamily="18" charset="0"/>
                <a:cs typeface="Times New Roman" panose="02020603050405020304" pitchFamily="18" charset="0"/>
              </a:rPr>
              <a:t>Цюра</a:t>
            </a:r>
            <a:r>
              <a:rPr lang="uk-UA" sz="1800" spc="-30" dirty="0">
                <a:effectLst/>
                <a:latin typeface="Times New Roman" panose="02020603050405020304" pitchFamily="18" charset="0"/>
                <a:ea typeface="Times New Roman" panose="02020603050405020304" pitchFamily="18" charset="0"/>
                <a:cs typeface="Times New Roman" panose="02020603050405020304" pitchFamily="18" charset="0"/>
              </a:rPr>
              <a:t> С. Б.;</a:t>
            </a:r>
          </a:p>
          <a:p>
            <a:pPr marL="285750" indent="-285750" algn="just">
              <a:buFont typeface="Arial" panose="020B0604020202020204" pitchFamily="34" charset="0"/>
              <a:buChar char="•"/>
            </a:pPr>
            <a:r>
              <a:rPr lang="uk-UA" sz="1800" b="1" spc="-30" dirty="0">
                <a:effectLst/>
                <a:latin typeface="Times New Roman" panose="02020603050405020304" pitchFamily="18" charset="0"/>
                <a:ea typeface="Times New Roman" panose="02020603050405020304" pitchFamily="18" charset="0"/>
              </a:rPr>
              <a:t>Польська  академія наук - </a:t>
            </a:r>
            <a:r>
              <a:rPr lang="uk-UA" sz="1800" spc="-30" dirty="0">
                <a:effectLst/>
                <a:latin typeface="Times New Roman" panose="02020603050405020304" pitchFamily="18" charset="0"/>
                <a:ea typeface="Times New Roman" panose="02020603050405020304" pitchFamily="18" charset="0"/>
              </a:rPr>
              <a:t>доц. </a:t>
            </a:r>
            <a:r>
              <a:rPr lang="uk-UA" sz="1800" spc="-30" dirty="0" err="1">
                <a:effectLst/>
                <a:latin typeface="Times New Roman" panose="02020603050405020304" pitchFamily="18" charset="0"/>
                <a:ea typeface="Times New Roman" panose="02020603050405020304" pitchFamily="18" charset="0"/>
              </a:rPr>
              <a:t>Осередчук</a:t>
            </a:r>
            <a:r>
              <a:rPr lang="uk-UA" sz="1800" spc="-30" dirty="0">
                <a:effectLst/>
                <a:latin typeface="Times New Roman" panose="02020603050405020304" pitchFamily="18" charset="0"/>
                <a:ea typeface="Times New Roman" panose="02020603050405020304" pitchFamily="18" charset="0"/>
              </a:rPr>
              <a:t> О. А; </a:t>
            </a:r>
          </a:p>
          <a:p>
            <a:pPr marL="285750" indent="-285750" algn="just">
              <a:buFont typeface="Arial" panose="020B0604020202020204" pitchFamily="34" charset="0"/>
              <a:buChar char="•"/>
            </a:pPr>
            <a:r>
              <a:rPr lang="uk-UA" b="1" spc="-30" dirty="0">
                <a:latin typeface="Times New Roman" panose="02020603050405020304" pitchFamily="18" charset="0"/>
                <a:ea typeface="Times New Roman" panose="02020603050405020304" pitchFamily="18" charset="0"/>
              </a:rPr>
              <a:t>Інститут  педагогіки Вроцлавського університету (Польща) – </a:t>
            </a:r>
            <a:r>
              <a:rPr lang="uk-UA" spc="-30" dirty="0">
                <a:latin typeface="Times New Roman" panose="02020603050405020304" pitchFamily="18" charset="0"/>
                <a:ea typeface="Times New Roman" panose="02020603050405020304" pitchFamily="18" charset="0"/>
              </a:rPr>
              <a:t>доц. </a:t>
            </a:r>
            <a:r>
              <a:rPr lang="uk-UA" spc="-30" dirty="0" err="1">
                <a:latin typeface="Times New Roman" panose="02020603050405020304" pitchFamily="18" charset="0"/>
                <a:ea typeface="Times New Roman" panose="02020603050405020304" pitchFamily="18" charset="0"/>
              </a:rPr>
              <a:t>Калагурка</a:t>
            </a:r>
            <a:r>
              <a:rPr lang="uk-UA" spc="-30" dirty="0">
                <a:latin typeface="Times New Roman" panose="02020603050405020304" pitchFamily="18" charset="0"/>
                <a:ea typeface="Times New Roman" panose="02020603050405020304" pitchFamily="18" charset="0"/>
              </a:rPr>
              <a:t> Х.І, доц. Яремчук Н.Я.</a:t>
            </a:r>
            <a:endParaRPr lang="uk-UA" sz="1800" spc="-3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uk-UA" sz="1800" b="1" dirty="0">
                <a:effectLst/>
                <a:latin typeface="Times New Roman" panose="02020603050405020304" pitchFamily="18" charset="0"/>
                <a:ea typeface="Times New Roman" panose="02020603050405020304" pitchFamily="18" charset="0"/>
              </a:rPr>
              <a:t>Інститут педагогіки Природничо-гуманітарного університету у </a:t>
            </a:r>
            <a:r>
              <a:rPr lang="uk-UA" sz="1800" b="1" dirty="0" err="1">
                <a:effectLst/>
                <a:latin typeface="Times New Roman" panose="02020603050405020304" pitchFamily="18" charset="0"/>
                <a:ea typeface="Times New Roman" panose="02020603050405020304" pitchFamily="18" charset="0"/>
              </a:rPr>
              <a:t>Сельдцях</a:t>
            </a:r>
            <a:r>
              <a:rPr lang="uk-UA" sz="1800" b="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(Польща) – проф.. </a:t>
            </a:r>
            <a:r>
              <a:rPr lang="uk-UA" sz="1800" dirty="0" err="1">
                <a:effectLst/>
                <a:latin typeface="Times New Roman" panose="02020603050405020304" pitchFamily="18" charset="0"/>
                <a:ea typeface="Times New Roman" panose="02020603050405020304" pitchFamily="18" charset="0"/>
              </a:rPr>
              <a:t>Біляковська</a:t>
            </a:r>
            <a:r>
              <a:rPr lang="uk-UA" sz="1800" dirty="0">
                <a:effectLst/>
                <a:latin typeface="Times New Roman" panose="02020603050405020304" pitchFamily="18" charset="0"/>
                <a:ea typeface="Times New Roman" panose="02020603050405020304" pitchFamily="18" charset="0"/>
              </a:rPr>
              <a:t> О.О. </a:t>
            </a:r>
          </a:p>
          <a:p>
            <a:pPr marL="285750" indent="-285750" algn="just">
              <a:buFont typeface="Arial" panose="020B0604020202020204" pitchFamily="34" charset="0"/>
              <a:buChar char="•"/>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Університет ім. кардинала Стефана Вишинського (м. Варшава)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доц. Корнят В.С.</a:t>
            </a:r>
          </a:p>
          <a:p>
            <a:pPr marL="342900" indent="-342900" algn="just">
              <a:buFontTx/>
              <a:buAutoNum type="arabicPeriod"/>
            </a:pP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buFontTx/>
              <a:buAutoNum type="arabicPeriod"/>
            </a:pP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buAutoNum type="arabicPeriod"/>
            </a:pPr>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007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5604C-2F26-4C26-8178-D5F8AA498319}"/>
              </a:ext>
            </a:extLst>
          </p:cNvPr>
          <p:cNvSpPr>
            <a:spLocks noGrp="1"/>
          </p:cNvSpPr>
          <p:nvPr>
            <p:ph type="title"/>
          </p:nvPr>
        </p:nvSpPr>
        <p:spPr>
          <a:xfrm>
            <a:off x="457200" y="533400"/>
            <a:ext cx="8229600" cy="375320"/>
          </a:xfrm>
        </p:spPr>
        <p:txBody>
          <a:bodyPr>
            <a:normAutofit fontScale="90000"/>
          </a:bodyPr>
          <a:lstStyle/>
          <a:p>
            <a:r>
              <a:rPr lang="en-US" dirty="0"/>
              <a:t>  </a:t>
            </a:r>
            <a:r>
              <a:rPr lang="uk-UA" dirty="0"/>
              <a:t>                     </a:t>
            </a:r>
            <a:r>
              <a:rPr lang="en-US" dirty="0"/>
              <a:t> </a:t>
            </a:r>
            <a:r>
              <a:rPr lang="uk-UA" sz="3100" dirty="0"/>
              <a:t>Міжнародна співпраця </a:t>
            </a:r>
          </a:p>
        </p:txBody>
      </p:sp>
      <p:graphicFrame>
        <p:nvGraphicFramePr>
          <p:cNvPr id="3" name="Таблиця 4">
            <a:extLst>
              <a:ext uri="{FF2B5EF4-FFF2-40B4-BE49-F238E27FC236}">
                <a16:creationId xmlns:a16="http://schemas.microsoft.com/office/drawing/2014/main" id="{157FD4E9-C9E4-481C-BF11-A5124A271ECC}"/>
              </a:ext>
            </a:extLst>
          </p:cNvPr>
          <p:cNvGraphicFramePr>
            <a:graphicFrameLocks noGrp="1"/>
          </p:cNvGraphicFramePr>
          <p:nvPr/>
        </p:nvGraphicFramePr>
        <p:xfrm>
          <a:off x="755576" y="1124744"/>
          <a:ext cx="7920880" cy="643096"/>
        </p:xfrm>
        <a:graphic>
          <a:graphicData uri="http://schemas.openxmlformats.org/drawingml/2006/table">
            <a:tbl>
              <a:tblPr firstRow="1" bandRow="1">
                <a:tableStyleId>{5C22544A-7EE6-4342-B048-85BDC9FD1C3A}</a:tableStyleId>
              </a:tblPr>
              <a:tblGrid>
                <a:gridCol w="7920880">
                  <a:extLst>
                    <a:ext uri="{9D8B030D-6E8A-4147-A177-3AD203B41FA5}">
                      <a16:colId xmlns:a16="http://schemas.microsoft.com/office/drawing/2014/main" val="163927549"/>
                    </a:ext>
                  </a:extLst>
                </a:gridCol>
              </a:tblGrid>
              <a:tr h="643096">
                <a:tc>
                  <a:txBody>
                    <a:bodyPr/>
                    <a:lstStyle/>
                    <a:p>
                      <a:pPr algn="ctr"/>
                      <a:r>
                        <a:rPr lang="uk-UA" dirty="0"/>
                        <a:t>Започаткування серії  міжнародних  он-лайн  діалогів </a:t>
                      </a:r>
                      <a:r>
                        <a:rPr lang="en-US" dirty="0"/>
                        <a:t> </a:t>
                      </a:r>
                      <a:r>
                        <a:rPr lang="uk-UA" dirty="0"/>
                        <a:t>з питань інтернаціоналізації  вищої освіти України </a:t>
                      </a:r>
                    </a:p>
                  </a:txBody>
                  <a:tcPr/>
                </a:tc>
                <a:extLst>
                  <a:ext uri="{0D108BD9-81ED-4DB2-BD59-A6C34878D82A}">
                    <a16:rowId xmlns:a16="http://schemas.microsoft.com/office/drawing/2014/main" val="2146404041"/>
                  </a:ext>
                </a:extLst>
              </a:tr>
            </a:tbl>
          </a:graphicData>
        </a:graphic>
      </p:graphicFrame>
      <p:graphicFrame>
        <p:nvGraphicFramePr>
          <p:cNvPr id="9" name="Схема 8">
            <a:extLst>
              <a:ext uri="{FF2B5EF4-FFF2-40B4-BE49-F238E27FC236}">
                <a16:creationId xmlns:a16="http://schemas.microsoft.com/office/drawing/2014/main" id="{C400AE99-AE5B-4EC7-9193-DD008EBE7446}"/>
              </a:ext>
            </a:extLst>
          </p:cNvPr>
          <p:cNvGraphicFramePr/>
          <p:nvPr/>
        </p:nvGraphicFramePr>
        <p:xfrm>
          <a:off x="971600" y="2132856"/>
          <a:ext cx="7560840"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03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5604C-2F26-4C26-8178-D5F8AA498319}"/>
              </a:ext>
            </a:extLst>
          </p:cNvPr>
          <p:cNvSpPr>
            <a:spLocks noGrp="1"/>
          </p:cNvSpPr>
          <p:nvPr>
            <p:ph type="title"/>
          </p:nvPr>
        </p:nvSpPr>
        <p:spPr>
          <a:xfrm>
            <a:off x="457200" y="533400"/>
            <a:ext cx="8229600" cy="375320"/>
          </a:xfrm>
        </p:spPr>
        <p:txBody>
          <a:bodyPr>
            <a:normAutofit fontScale="90000"/>
          </a:bodyPr>
          <a:lstStyle/>
          <a:p>
            <a:r>
              <a:rPr lang="en-US" dirty="0"/>
              <a:t>  </a:t>
            </a:r>
            <a:r>
              <a:rPr lang="uk-UA" dirty="0"/>
              <a:t>                     </a:t>
            </a:r>
            <a:r>
              <a:rPr lang="en-US" dirty="0"/>
              <a:t> </a:t>
            </a:r>
            <a:r>
              <a:rPr lang="uk-UA" sz="3100" dirty="0"/>
              <a:t>Міжнародна співпраця </a:t>
            </a:r>
          </a:p>
        </p:txBody>
      </p:sp>
      <p:sp>
        <p:nvSpPr>
          <p:cNvPr id="4" name="TextBox 3">
            <a:extLst>
              <a:ext uri="{FF2B5EF4-FFF2-40B4-BE49-F238E27FC236}">
                <a16:creationId xmlns:a16="http://schemas.microsoft.com/office/drawing/2014/main" id="{DC259C9C-B07E-49A5-A544-5758C3CCA204}"/>
              </a:ext>
            </a:extLst>
          </p:cNvPr>
          <p:cNvSpPr txBox="1"/>
          <p:nvPr/>
        </p:nvSpPr>
        <p:spPr>
          <a:xfrm>
            <a:off x="173724" y="1196752"/>
            <a:ext cx="4974340" cy="1569660"/>
          </a:xfrm>
          <a:prstGeom prst="rect">
            <a:avLst/>
          </a:prstGeom>
          <a:solidFill>
            <a:schemeClr val="tx2">
              <a:lumMod val="20000"/>
              <a:lumOff val="80000"/>
            </a:schemeClr>
          </a:solidFill>
        </p:spPr>
        <p:txBody>
          <a:bodyPr wrap="square">
            <a:spAutoFit/>
          </a:bodyPr>
          <a:lstStyle/>
          <a:p>
            <a:pPr indent="449580" algn="just"/>
            <a:r>
              <a:rPr lang="uk-UA" sz="1600" dirty="0">
                <a:effectLst/>
                <a:latin typeface="Times New Roman" panose="02020603050405020304" pitchFamily="18" charset="0"/>
                <a:ea typeface="Times New Roman" panose="02020603050405020304" pitchFamily="18" charset="0"/>
              </a:rPr>
              <a:t>Завдяки  зусиллям викладачів  кафедри соціальної педагогіки та соціальної роботи Львівському  національному університету  імені Івана Франка впродовж 2022-2023 р.  </a:t>
            </a:r>
            <a:r>
              <a:rPr lang="uk-UA" sz="1600" b="1" dirty="0">
                <a:effectLst/>
                <a:latin typeface="Times New Roman" panose="02020603050405020304" pitchFamily="18" charset="0"/>
                <a:ea typeface="Times New Roman" panose="02020603050405020304" pitchFamily="18" charset="0"/>
              </a:rPr>
              <a:t>надано членство  у Міжнародній  Асоціації  шкіл соціальної робот</a:t>
            </a:r>
            <a:r>
              <a:rPr lang="uk-UA" sz="1600" dirty="0">
                <a:effectLst/>
                <a:latin typeface="Times New Roman" panose="02020603050405020304" pitchFamily="18" charset="0"/>
                <a:ea typeface="Times New Roman" panose="02020603050405020304" pitchFamily="18" charset="0"/>
              </a:rPr>
              <a:t>и   (</a:t>
            </a:r>
            <a:r>
              <a:rPr lang="uk-UA" sz="1600" dirty="0" err="1">
                <a:effectLst/>
                <a:latin typeface="Times New Roman" panose="02020603050405020304" pitchFamily="18" charset="0"/>
                <a:ea typeface="Times New Roman" panose="02020603050405020304" pitchFamily="18" charset="0"/>
              </a:rPr>
              <a:t>International</a:t>
            </a:r>
            <a:r>
              <a:rPr lang="uk-UA" sz="1600" dirty="0">
                <a:effectLst/>
                <a:latin typeface="Times New Roman" panose="02020603050405020304" pitchFamily="18" charset="0"/>
                <a:ea typeface="Times New Roman" panose="02020603050405020304" pitchFamily="18" charset="0"/>
              </a:rPr>
              <a:t> </a:t>
            </a:r>
            <a:r>
              <a:rPr lang="uk-UA" sz="1600" dirty="0" err="1">
                <a:effectLst/>
                <a:latin typeface="Times New Roman" panose="02020603050405020304" pitchFamily="18" charset="0"/>
                <a:ea typeface="Times New Roman" panose="02020603050405020304" pitchFamily="18" charset="0"/>
              </a:rPr>
              <a:t>association</a:t>
            </a:r>
            <a:r>
              <a:rPr lang="uk-UA" sz="1600" dirty="0">
                <a:effectLst/>
                <a:latin typeface="Times New Roman" panose="02020603050405020304" pitchFamily="18" charset="0"/>
                <a:ea typeface="Times New Roman" panose="02020603050405020304" pitchFamily="18" charset="0"/>
              </a:rPr>
              <a:t> </a:t>
            </a:r>
            <a:r>
              <a:rPr lang="uk-UA" sz="1600" dirty="0" err="1">
                <a:effectLst/>
                <a:latin typeface="Times New Roman" panose="02020603050405020304" pitchFamily="18" charset="0"/>
                <a:ea typeface="Times New Roman" panose="02020603050405020304" pitchFamily="18" charset="0"/>
              </a:rPr>
              <a:t>school</a:t>
            </a:r>
            <a:r>
              <a:rPr lang="uk-UA" sz="1600" dirty="0">
                <a:effectLst/>
                <a:latin typeface="Times New Roman" panose="02020603050405020304" pitchFamily="18" charset="0"/>
                <a:ea typeface="Times New Roman" panose="02020603050405020304" pitchFamily="18" charset="0"/>
              </a:rPr>
              <a:t> </a:t>
            </a:r>
            <a:r>
              <a:rPr lang="uk-UA" sz="1600" dirty="0" err="1">
                <a:effectLst/>
                <a:latin typeface="Times New Roman" panose="02020603050405020304" pitchFamily="18" charset="0"/>
                <a:ea typeface="Times New Roman" panose="02020603050405020304" pitchFamily="18" charset="0"/>
              </a:rPr>
              <a:t>of</a:t>
            </a:r>
            <a:r>
              <a:rPr lang="uk-UA" sz="1600" dirty="0">
                <a:effectLst/>
                <a:latin typeface="Times New Roman" panose="02020603050405020304" pitchFamily="18" charset="0"/>
                <a:ea typeface="Times New Roman" panose="02020603050405020304" pitchFamily="18" charset="0"/>
              </a:rPr>
              <a:t> </a:t>
            </a:r>
            <a:r>
              <a:rPr lang="uk-UA" sz="1600" dirty="0" err="1">
                <a:effectLst/>
                <a:latin typeface="Times New Roman" panose="02020603050405020304" pitchFamily="18" charset="0"/>
                <a:ea typeface="Times New Roman" panose="02020603050405020304" pitchFamily="18" charset="0"/>
              </a:rPr>
              <a:t>social</a:t>
            </a:r>
            <a:r>
              <a:rPr lang="uk-UA" sz="1600" dirty="0">
                <a:effectLst/>
                <a:latin typeface="Times New Roman" panose="02020603050405020304" pitchFamily="18" charset="0"/>
                <a:ea typeface="Times New Roman" panose="02020603050405020304" pitchFamily="18" charset="0"/>
              </a:rPr>
              <a:t> </a:t>
            </a:r>
            <a:r>
              <a:rPr lang="uk-UA" sz="1600" dirty="0" err="1">
                <a:effectLst/>
                <a:latin typeface="Times New Roman" panose="02020603050405020304" pitchFamily="18" charset="0"/>
                <a:ea typeface="Times New Roman" panose="02020603050405020304" pitchFamily="18" charset="0"/>
              </a:rPr>
              <a:t>work</a:t>
            </a:r>
            <a:r>
              <a:rPr lang="uk-UA" sz="1600" dirty="0">
                <a:effectLst/>
                <a:latin typeface="Times New Roman" panose="02020603050405020304" pitchFamily="18" charset="0"/>
                <a:ea typeface="Times New Roman" panose="02020603050405020304" pitchFamily="18" charset="0"/>
              </a:rPr>
              <a:t>, </a:t>
            </a:r>
            <a:r>
              <a:rPr lang="uk-UA" sz="1600" b="1" dirty="0">
                <a:effectLst/>
                <a:latin typeface="Times New Roman" panose="02020603050405020304" pitchFamily="18" charset="0"/>
                <a:ea typeface="Times New Roman" panose="02020603050405020304" pitchFamily="18" charset="0"/>
              </a:rPr>
              <a:t>IASSW).</a:t>
            </a:r>
            <a:endParaRPr lang="uk-UA" sz="16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82287C1-05FF-4C00-AA77-CE5D52BB5333}"/>
              </a:ext>
            </a:extLst>
          </p:cNvPr>
          <p:cNvSpPr txBox="1"/>
          <p:nvPr/>
        </p:nvSpPr>
        <p:spPr>
          <a:xfrm>
            <a:off x="251520" y="3584049"/>
            <a:ext cx="1728192" cy="1815882"/>
          </a:xfrm>
          <a:prstGeom prst="rect">
            <a:avLst/>
          </a:prstGeom>
          <a:solidFill>
            <a:schemeClr val="tx1">
              <a:lumMod val="25000"/>
              <a:lumOff val="75000"/>
            </a:schemeClr>
          </a:solidFill>
        </p:spPr>
        <p:txBody>
          <a:bodyPr wrap="square">
            <a:spAutoFit/>
          </a:bodyPr>
          <a:lstStyle/>
          <a:p>
            <a:r>
              <a:rPr lang="uk-UA" sz="1600" dirty="0">
                <a:solidFill>
                  <a:srgbClr val="212529"/>
                </a:solidFill>
                <a:effectLst/>
                <a:latin typeface="Times New Roman" panose="02020603050405020304" pitchFamily="18" charset="0"/>
                <a:ea typeface="Times New Roman" panose="02020603050405020304" pitchFamily="18" charset="0"/>
              </a:rPr>
              <a:t> </a:t>
            </a:r>
            <a:r>
              <a:rPr lang="uk-UA" sz="1600" b="1" dirty="0">
                <a:effectLst/>
                <a:latin typeface="Times New Roman" panose="02020603050405020304" pitchFamily="18" charset="0"/>
                <a:ea typeface="Times New Roman" panose="02020603050405020304" pitchFamily="18" charset="0"/>
              </a:rPr>
              <a:t>IASSW </a:t>
            </a:r>
            <a:r>
              <a:rPr lang="uk-UA" sz="1600" dirty="0">
                <a:solidFill>
                  <a:srgbClr val="212529"/>
                </a:solidFill>
                <a:effectLst/>
                <a:latin typeface="Times New Roman" panose="02020603050405020304" pitchFamily="18" charset="0"/>
                <a:ea typeface="Times New Roman" panose="02020603050405020304" pitchFamily="18" charset="0"/>
              </a:rPr>
              <a:t>об’єднує  понад </a:t>
            </a:r>
            <a:r>
              <a:rPr lang="uk-UA" sz="1600" b="1" dirty="0">
                <a:solidFill>
                  <a:srgbClr val="212529"/>
                </a:solidFill>
                <a:effectLst/>
                <a:latin typeface="Times New Roman" panose="02020603050405020304" pitchFamily="18" charset="0"/>
                <a:ea typeface="Times New Roman" panose="02020603050405020304" pitchFamily="18" charset="0"/>
              </a:rPr>
              <a:t>500 </a:t>
            </a:r>
            <a:r>
              <a:rPr lang="uk-UA" sz="1600" dirty="0">
                <a:solidFill>
                  <a:srgbClr val="212529"/>
                </a:solidFill>
                <a:effectLst/>
                <a:latin typeface="Times New Roman" panose="02020603050405020304" pitchFamily="18" charset="0"/>
                <a:ea typeface="Times New Roman" panose="02020603050405020304" pitchFamily="18" charset="0"/>
              </a:rPr>
              <a:t>навчальних  закладів та асоціацій  соціальних шкіл із 70 країн світу. </a:t>
            </a:r>
            <a:endParaRPr lang="uk-UA" sz="1600" dirty="0"/>
          </a:p>
        </p:txBody>
      </p:sp>
      <p:sp>
        <p:nvSpPr>
          <p:cNvPr id="8" name="TextBox 7">
            <a:extLst>
              <a:ext uri="{FF2B5EF4-FFF2-40B4-BE49-F238E27FC236}">
                <a16:creationId xmlns:a16="http://schemas.microsoft.com/office/drawing/2014/main" id="{B7E165E2-DE4E-4672-AB33-64A1742365FD}"/>
              </a:ext>
            </a:extLst>
          </p:cNvPr>
          <p:cNvSpPr txBox="1"/>
          <p:nvPr/>
        </p:nvSpPr>
        <p:spPr>
          <a:xfrm>
            <a:off x="2267744" y="2896948"/>
            <a:ext cx="3786531" cy="3785652"/>
          </a:xfrm>
          <a:prstGeom prst="rect">
            <a:avLst/>
          </a:prstGeom>
          <a:solidFill>
            <a:schemeClr val="tx1">
              <a:lumMod val="10000"/>
              <a:lumOff val="90000"/>
            </a:schemeClr>
          </a:solidFill>
        </p:spPr>
        <p:txBody>
          <a:bodyPr wrap="square">
            <a:spAutoFit/>
          </a:bodyPr>
          <a:lstStyle/>
          <a:p>
            <a:r>
              <a:rPr lang="uk-UA" sz="1600" b="1" dirty="0">
                <a:effectLst/>
                <a:latin typeface="Times New Roman" panose="02020603050405020304" pitchFamily="18" charset="0"/>
                <a:ea typeface="Times New Roman" panose="02020603050405020304" pitchFamily="18" charset="0"/>
              </a:rPr>
              <a:t>             Членство в Асоціації: </a:t>
            </a:r>
          </a:p>
          <a:p>
            <a:pPr marL="285750" indent="-285750">
              <a:buFont typeface="Arial" panose="020B0604020202020204" pitchFamily="34" charset="0"/>
              <a:buChar char="•"/>
            </a:pPr>
            <a:r>
              <a:rPr lang="uk-UA" sz="1600" dirty="0">
                <a:effectLst/>
                <a:latin typeface="Times New Roman" panose="02020603050405020304" pitchFamily="18" charset="0"/>
                <a:ea typeface="Times New Roman" panose="02020603050405020304" pitchFamily="18" charset="0"/>
              </a:rPr>
              <a:t>можливості подавати </a:t>
            </a:r>
            <a:r>
              <a:rPr lang="uk-UA" sz="1600" b="1" dirty="0">
                <a:effectLst/>
                <a:latin typeface="Times New Roman" panose="02020603050405020304" pitchFamily="18" charset="0"/>
                <a:ea typeface="Times New Roman" panose="02020603050405020304" pitchFamily="18" charset="0"/>
              </a:rPr>
              <a:t>заявки та брати участь у міжнародних  </a:t>
            </a:r>
            <a:r>
              <a:rPr lang="uk-UA" sz="1600" b="1" dirty="0" err="1">
                <a:effectLst/>
                <a:latin typeface="Times New Roman" panose="02020603050405020304" pitchFamily="18" charset="0"/>
                <a:ea typeface="Times New Roman" panose="02020603050405020304" pitchFamily="18" charset="0"/>
              </a:rPr>
              <a:t>проєктах</a:t>
            </a:r>
            <a:r>
              <a:rPr lang="uk-UA" sz="1600" b="1" dirty="0">
                <a:effectLst/>
                <a:latin typeface="Times New Roman" panose="02020603050405020304" pitchFamily="18" charset="0"/>
                <a:ea typeface="Times New Roman" panose="02020603050405020304" pitchFamily="18" charset="0"/>
              </a:rPr>
              <a:t> </a:t>
            </a:r>
            <a:r>
              <a:rPr lang="uk-UA" sz="1600" dirty="0">
                <a:effectLst/>
                <a:latin typeface="Times New Roman" panose="02020603050405020304" pitchFamily="18" charset="0"/>
                <a:ea typeface="Times New Roman" panose="02020603050405020304" pitchFamily="18" charset="0"/>
              </a:rPr>
              <a:t>IASSW з вдосконалення та розвитку освіти з соціальної роботи;</a:t>
            </a:r>
            <a:br>
              <a:rPr lang="uk-UA" sz="1600" dirty="0">
                <a:effectLst/>
                <a:latin typeface="Times New Roman" panose="02020603050405020304" pitchFamily="18" charset="0"/>
                <a:ea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rPr>
              <a:t>• безкоштовний </a:t>
            </a:r>
            <a:r>
              <a:rPr lang="uk-UA" sz="1600" b="1" dirty="0">
                <a:effectLst/>
                <a:latin typeface="Times New Roman" panose="02020603050405020304" pitchFamily="18" charset="0"/>
                <a:ea typeface="Times New Roman" panose="02020603050405020304" pitchFamily="18" charset="0"/>
              </a:rPr>
              <a:t>доступ до онлайн-журналу</a:t>
            </a:r>
            <a:r>
              <a:rPr lang="uk-UA" sz="1600" dirty="0">
                <a:effectLst/>
                <a:latin typeface="Times New Roman" panose="02020603050405020304" pitchFamily="18" charset="0"/>
                <a:ea typeface="Times New Roman" panose="02020603050405020304" pitchFamily="18" charset="0"/>
              </a:rPr>
              <a:t> «Соціальний діалог» та списку </a:t>
            </a:r>
            <a:r>
              <a:rPr lang="uk-UA" sz="1600" dirty="0" err="1">
                <a:effectLst/>
                <a:latin typeface="Times New Roman" panose="02020603050405020304" pitchFamily="18" charset="0"/>
                <a:ea typeface="Times New Roman" panose="02020603050405020304" pitchFamily="18" charset="0"/>
              </a:rPr>
              <a:t>GlobalEd</a:t>
            </a:r>
            <a:r>
              <a:rPr lang="uk-UA" sz="1600" dirty="0">
                <a:effectLst/>
                <a:latin typeface="Times New Roman" panose="02020603050405020304" pitchFamily="18" charset="0"/>
                <a:ea typeface="Times New Roman" panose="02020603050405020304" pitchFamily="18" charset="0"/>
              </a:rPr>
              <a:t>;</a:t>
            </a:r>
            <a:br>
              <a:rPr lang="uk-UA" sz="1600" dirty="0">
                <a:effectLst/>
                <a:latin typeface="Times New Roman" panose="02020603050405020304" pitchFamily="18" charset="0"/>
                <a:ea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rPr>
              <a:t>• </a:t>
            </a:r>
            <a:r>
              <a:rPr lang="uk-UA" sz="1600" b="1" dirty="0">
                <a:effectLst/>
                <a:latin typeface="Times New Roman" panose="02020603050405020304" pitchFamily="18" charset="0"/>
                <a:ea typeface="Times New Roman" panose="02020603050405020304" pitchFamily="18" charset="0"/>
              </a:rPr>
              <a:t>доступ до всесвітньої мережі науковців </a:t>
            </a:r>
            <a:r>
              <a:rPr lang="uk-UA" sz="1600" dirty="0">
                <a:effectLst/>
                <a:latin typeface="Times New Roman" panose="02020603050405020304" pitchFamily="18" charset="0"/>
                <a:ea typeface="Times New Roman" panose="02020603050405020304" pitchFamily="18" charset="0"/>
              </a:rPr>
              <a:t>з соціальної роботи через конференції, семінари та лист-сервер IASSW,  а також до  платформи соціальних медіа  та веб-сайту IASSW</a:t>
            </a:r>
            <a:br>
              <a:rPr lang="uk-UA" sz="1600" dirty="0">
                <a:effectLst/>
                <a:latin typeface="Times New Roman" panose="02020603050405020304" pitchFamily="18" charset="0"/>
                <a:ea typeface="Times New Roman" panose="02020603050405020304" pitchFamily="18" charset="0"/>
              </a:rPr>
            </a:br>
            <a:endParaRPr lang="uk-UA" sz="1600" dirty="0"/>
          </a:p>
        </p:txBody>
      </p:sp>
      <p:pic>
        <p:nvPicPr>
          <p:cNvPr id="10" name="Рисунок 9">
            <a:extLst>
              <a:ext uri="{FF2B5EF4-FFF2-40B4-BE49-F238E27FC236}">
                <a16:creationId xmlns:a16="http://schemas.microsoft.com/office/drawing/2014/main" id="{358D05C0-7ACE-45C3-99F7-5F2BBA09B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096916"/>
            <a:ext cx="2932964" cy="1512000"/>
          </a:xfrm>
          <a:prstGeom prst="rect">
            <a:avLst/>
          </a:prstGeom>
        </p:spPr>
      </p:pic>
      <p:pic>
        <p:nvPicPr>
          <p:cNvPr id="12" name="Рисунок 11">
            <a:extLst>
              <a:ext uri="{FF2B5EF4-FFF2-40B4-BE49-F238E27FC236}">
                <a16:creationId xmlns:a16="http://schemas.microsoft.com/office/drawing/2014/main" id="{3D4FD180-C70D-46D2-B21A-C86CE15B86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4276" y="2556089"/>
            <a:ext cx="2916000" cy="4168303"/>
          </a:xfrm>
          <a:prstGeom prst="rect">
            <a:avLst/>
          </a:prstGeom>
        </p:spPr>
      </p:pic>
    </p:spTree>
    <p:extLst>
      <p:ext uri="{BB962C8B-B14F-4D97-AF65-F5344CB8AC3E}">
        <p14:creationId xmlns:p14="http://schemas.microsoft.com/office/powerpoint/2010/main" val="2163952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07368"/>
          </a:xfrm>
        </p:spPr>
        <p:txBody>
          <a:bodyPr>
            <a:normAutofit/>
          </a:bodyPr>
          <a:lstStyle/>
          <a:p>
            <a:pPr algn="ctr"/>
            <a:r>
              <a:rPr lang="uk-UA" sz="2000" dirty="0"/>
              <a:t>Міжнародні та всеукраїнські наукові конференції</a:t>
            </a:r>
          </a:p>
        </p:txBody>
      </p:sp>
      <p:sp>
        <p:nvSpPr>
          <p:cNvPr id="3" name="Місце для вмісту 2"/>
          <p:cNvSpPr>
            <a:spLocks noGrp="1"/>
          </p:cNvSpPr>
          <p:nvPr>
            <p:ph idx="1"/>
          </p:nvPr>
        </p:nvSpPr>
        <p:spPr>
          <a:xfrm>
            <a:off x="118449" y="1150413"/>
            <a:ext cx="8907101" cy="5526261"/>
          </a:xfrm>
        </p:spPr>
        <p:txBody>
          <a:bodyPr>
            <a:normAutofit/>
          </a:bodyPr>
          <a:lstStyle/>
          <a:p>
            <a:pPr marL="274320" indent="0" algn="just">
              <a:buNone/>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ІV-а Міжнародна науково-практична конференція «Актуальні проблеми педагогічної освіти: реалії, нові ідеї та перспективи»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(5-6 травня 2022 р. ЛНУ імені Івана Франка, змішана форма проведення )</a:t>
            </a:r>
          </a:p>
          <a:p>
            <a:pPr marL="274320" indent="0" algn="just">
              <a:spcBef>
                <a:spcPts val="0"/>
              </a:spcBef>
              <a:buNone/>
            </a:pPr>
            <a:r>
              <a:rPr lang="uk-UA" sz="1800" b="1" dirty="0">
                <a:latin typeface="Times New Roman" panose="02020603050405020304" pitchFamily="18" charset="0"/>
                <a:ea typeface="Calibri" panose="020F0502020204030204" pitchFamily="34" charset="0"/>
                <a:cs typeface="Times New Roman" panose="02020603050405020304" pitchFamily="18" charset="0"/>
              </a:rPr>
              <a:t>Співорганізатори: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Молдавський державний університет (Молдова), Університет Яна Кохановського в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Кельцах</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(Польща), Університет імені Штефана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чел</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Мари (Румунія),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Жешівський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університет (Польща),  Університет Святих Кирила і Мефодія (Болгарія).  </a:t>
            </a:r>
            <a:endParaRPr lang="uk-UA" sz="1800" dirty="0">
              <a:effectLst/>
              <a:latin typeface="Times New Roman" panose="02020603050405020304" pitchFamily="18" charset="0"/>
              <a:ea typeface="Calibri" panose="020F0502020204030204" pitchFamily="34" charset="0"/>
              <a:cs typeface="Calibri" panose="020F0502020204030204" pitchFamily="34" charset="0"/>
            </a:endParaRPr>
          </a:p>
          <a:p>
            <a:pPr marL="0" indent="0">
              <a:buNone/>
            </a:pPr>
            <a:endParaRPr lang="uk-UA" b="1" dirty="0"/>
          </a:p>
          <a:p>
            <a:endParaRPr lang="uk-UA" dirty="0"/>
          </a:p>
        </p:txBody>
      </p:sp>
      <p:pic>
        <p:nvPicPr>
          <p:cNvPr id="5" name="Рисунок 4">
            <a:extLst>
              <a:ext uri="{FF2B5EF4-FFF2-40B4-BE49-F238E27FC236}">
                <a16:creationId xmlns:a16="http://schemas.microsoft.com/office/drawing/2014/main" id="{E35BC4E9-C73C-41A0-88C6-A2C76BDA0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12" y="2891445"/>
            <a:ext cx="3132000" cy="2089044"/>
          </a:xfrm>
          <a:prstGeom prst="rect">
            <a:avLst/>
          </a:prstGeom>
        </p:spPr>
      </p:pic>
      <p:pic>
        <p:nvPicPr>
          <p:cNvPr id="7" name="Рисунок 6">
            <a:extLst>
              <a:ext uri="{FF2B5EF4-FFF2-40B4-BE49-F238E27FC236}">
                <a16:creationId xmlns:a16="http://schemas.microsoft.com/office/drawing/2014/main" id="{8218C1C4-6E5F-4C76-963A-8FBB6622E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959" y="5002251"/>
            <a:ext cx="3240000" cy="1784424"/>
          </a:xfrm>
          <a:prstGeom prst="rect">
            <a:avLst/>
          </a:prstGeom>
        </p:spPr>
      </p:pic>
      <p:pic>
        <p:nvPicPr>
          <p:cNvPr id="9" name="Рисунок 8">
            <a:extLst>
              <a:ext uri="{FF2B5EF4-FFF2-40B4-BE49-F238E27FC236}">
                <a16:creationId xmlns:a16="http://schemas.microsoft.com/office/drawing/2014/main" id="{CA7D1A0A-2F03-4677-B027-BDAB34AA8F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472" y="2857543"/>
            <a:ext cx="3168000" cy="2112000"/>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3222" y="2941543"/>
            <a:ext cx="1460727" cy="1944000"/>
          </a:xfrm>
          <a:prstGeom prst="rect">
            <a:avLst/>
          </a:prstGeom>
        </p:spPr>
      </p:pic>
    </p:spTree>
    <p:extLst>
      <p:ext uri="{BB962C8B-B14F-4D97-AF65-F5344CB8AC3E}">
        <p14:creationId xmlns:p14="http://schemas.microsoft.com/office/powerpoint/2010/main" val="3599367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07368"/>
          </a:xfrm>
        </p:spPr>
        <p:txBody>
          <a:bodyPr>
            <a:normAutofit/>
          </a:bodyPr>
          <a:lstStyle/>
          <a:p>
            <a:pPr algn="ctr"/>
            <a:r>
              <a:rPr lang="uk-UA" sz="2000" dirty="0"/>
              <a:t>Міжнародні та всеукраїнські наукові конференції</a:t>
            </a:r>
          </a:p>
        </p:txBody>
      </p:sp>
      <p:sp>
        <p:nvSpPr>
          <p:cNvPr id="3" name="Місце для вмісту 2"/>
          <p:cNvSpPr>
            <a:spLocks noGrp="1"/>
          </p:cNvSpPr>
          <p:nvPr>
            <p:ph idx="1"/>
          </p:nvPr>
        </p:nvSpPr>
        <p:spPr>
          <a:xfrm>
            <a:off x="118449" y="1150413"/>
            <a:ext cx="8907101" cy="5526261"/>
          </a:xfrm>
        </p:spPr>
        <p:txBody>
          <a:bodyPr>
            <a:normAutofit/>
          </a:bodyPr>
          <a:lstStyle/>
          <a:p>
            <a:pPr marL="274320" indent="0" algn="just">
              <a:buNone/>
            </a:pPr>
            <a:r>
              <a:rPr lang="uk-UA" sz="1800" b="1" dirty="0">
                <a:solidFill>
                  <a:srgbClr val="C00000"/>
                </a:solidFill>
                <a:effectLst/>
                <a:latin typeface="Times New Roman" panose="02020603050405020304" pitchFamily="18" charset="0"/>
                <a:ea typeface="Times New Roman" panose="02020603050405020304" pitchFamily="18" charset="0"/>
              </a:rPr>
              <a:t>Міжнародна науково-практична конференція «Музейна педагогіка в контексті викликів сучасної освіти» </a:t>
            </a:r>
            <a:r>
              <a:rPr lang="uk-UA" sz="1800" dirty="0">
                <a:effectLst/>
                <a:latin typeface="Times New Roman" panose="02020603050405020304" pitchFamily="18" charset="0"/>
                <a:ea typeface="Times New Roman" panose="02020603050405020304" pitchFamily="18" charset="0"/>
              </a:rPr>
              <a:t>(м. Львів, Львівський національний університет імені Івана Франка, 21 вересня 2022 року). </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74320" indent="0" algn="just">
              <a:spcBef>
                <a:spcPts val="0"/>
              </a:spcBef>
              <a:buNone/>
            </a:pP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a:t>
            </a:r>
            <a:r>
              <a:rPr lang="uk-UA" sz="1800" b="1" dirty="0">
                <a:solidFill>
                  <a:srgbClr val="000000"/>
                </a:solidFill>
                <a:effectLst/>
                <a:latin typeface="Times New Roman" panose="02020603050405020304" pitchFamily="18" charset="0"/>
                <a:ea typeface="Times New Roman" panose="02020603050405020304" pitchFamily="18" charset="0"/>
              </a:rPr>
              <a:t>ноземні партнери з Польщі, Чехії, Словаччини, Італії, Греції, Нідерландів.</a:t>
            </a:r>
            <a:endParaRPr lang="uk-UA" sz="1800" dirty="0">
              <a:effectLst/>
              <a:latin typeface="Times New Roman" panose="02020603050405020304" pitchFamily="18" charset="0"/>
              <a:ea typeface="Times New Roman" panose="02020603050405020304" pitchFamily="18" charset="0"/>
            </a:endParaRPr>
          </a:p>
          <a:p>
            <a:pPr marL="274320" indent="0" algn="just">
              <a:spcBef>
                <a:spcPts val="0"/>
              </a:spcBef>
              <a:buNone/>
            </a:pPr>
            <a:endParaRPr lang="uk-UA" sz="1800" dirty="0">
              <a:effectLst/>
              <a:latin typeface="Times New Roman" panose="02020603050405020304" pitchFamily="18" charset="0"/>
              <a:ea typeface="Calibri" panose="020F0502020204030204" pitchFamily="34" charset="0"/>
              <a:cs typeface="Calibri" panose="020F0502020204030204" pitchFamily="34" charset="0"/>
            </a:endParaRPr>
          </a:p>
          <a:p>
            <a:pPr marL="0" indent="0">
              <a:buNone/>
            </a:pPr>
            <a:endParaRPr lang="uk-UA" b="1" dirty="0"/>
          </a:p>
          <a:p>
            <a:endParaRPr lang="uk-UA" dirty="0"/>
          </a:p>
        </p:txBody>
      </p:sp>
      <p:pic>
        <p:nvPicPr>
          <p:cNvPr id="6" name="Рисунок 5">
            <a:extLst>
              <a:ext uri="{FF2B5EF4-FFF2-40B4-BE49-F238E27FC236}">
                <a16:creationId xmlns:a16="http://schemas.microsoft.com/office/drawing/2014/main" id="{5C999709-637A-44D9-B0AB-141018CD0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5" y="2494803"/>
            <a:ext cx="4392000" cy="2925072"/>
          </a:xfrm>
          <a:prstGeom prst="rect">
            <a:avLst/>
          </a:prstGeom>
        </p:spPr>
      </p:pic>
      <p:pic>
        <p:nvPicPr>
          <p:cNvPr id="11" name="Рисунок 10">
            <a:extLst>
              <a:ext uri="{FF2B5EF4-FFF2-40B4-BE49-F238E27FC236}">
                <a16:creationId xmlns:a16="http://schemas.microsoft.com/office/drawing/2014/main" id="{838B63D2-BCE4-44D9-A381-1592E8D08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325" y="3352727"/>
            <a:ext cx="4500000" cy="3000000"/>
          </a:xfrm>
          <a:prstGeom prst="rect">
            <a:avLst/>
          </a:prstGeom>
        </p:spPr>
      </p:pic>
    </p:spTree>
    <p:extLst>
      <p:ext uri="{BB962C8B-B14F-4D97-AF65-F5344CB8AC3E}">
        <p14:creationId xmlns:p14="http://schemas.microsoft.com/office/powerpoint/2010/main" val="1691326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07368"/>
          </a:xfrm>
        </p:spPr>
        <p:txBody>
          <a:bodyPr>
            <a:normAutofit/>
          </a:bodyPr>
          <a:lstStyle/>
          <a:p>
            <a:pPr algn="ctr"/>
            <a:r>
              <a:rPr lang="uk-UA" sz="2000" dirty="0"/>
              <a:t>Міжнародні та всеукраїнські наукові конференції</a:t>
            </a:r>
          </a:p>
        </p:txBody>
      </p:sp>
      <p:sp>
        <p:nvSpPr>
          <p:cNvPr id="3" name="Місце для вмісту 2"/>
          <p:cNvSpPr>
            <a:spLocks noGrp="1"/>
          </p:cNvSpPr>
          <p:nvPr>
            <p:ph idx="1"/>
          </p:nvPr>
        </p:nvSpPr>
        <p:spPr>
          <a:xfrm>
            <a:off x="118449" y="1150413"/>
            <a:ext cx="8907101" cy="5526261"/>
          </a:xfrm>
        </p:spPr>
        <p:txBody>
          <a:bodyPr>
            <a:normAutofit/>
          </a:bodyPr>
          <a:lstStyle/>
          <a:p>
            <a:pPr marL="274320" indent="0" algn="just">
              <a:buNone/>
            </a:pPr>
            <a:r>
              <a:rPr lang="uk-UA" sz="1800" b="1" dirty="0">
                <a:solidFill>
                  <a:srgbClr val="C00000"/>
                </a:solidFill>
                <a:effectLst/>
                <a:latin typeface="Times New Roman" panose="02020603050405020304" pitchFamily="18" charset="0"/>
                <a:ea typeface="Times New Roman" panose="02020603050405020304" pitchFamily="18" charset="0"/>
              </a:rPr>
              <a:t> </a:t>
            </a:r>
            <a:endParaRPr lang="uk-UA" sz="1800" dirty="0">
              <a:effectLst/>
              <a:latin typeface="Times New Roman" panose="02020603050405020304" pitchFamily="18" charset="0"/>
              <a:ea typeface="Times New Roman" panose="02020603050405020304" pitchFamily="18" charset="0"/>
            </a:endParaRPr>
          </a:p>
          <a:p>
            <a:pPr marL="274320" indent="0" algn="just">
              <a:spcBef>
                <a:spcPts val="0"/>
              </a:spcBef>
              <a:buNone/>
            </a:pPr>
            <a:endParaRPr lang="uk-UA" sz="1800" dirty="0">
              <a:effectLst/>
              <a:latin typeface="Times New Roman" panose="02020603050405020304" pitchFamily="18" charset="0"/>
              <a:ea typeface="Calibri" panose="020F0502020204030204" pitchFamily="34" charset="0"/>
              <a:cs typeface="Calibri" panose="020F0502020204030204" pitchFamily="34" charset="0"/>
            </a:endParaRPr>
          </a:p>
          <a:p>
            <a:pPr marL="0" indent="0">
              <a:buNone/>
            </a:pPr>
            <a:r>
              <a:rPr lang="uk-UA" sz="1800" b="1" dirty="0">
                <a:effectLst/>
                <a:latin typeface="Times New Roman" panose="02020603050405020304" pitchFamily="18" charset="0"/>
                <a:ea typeface="Times New Roman" panose="02020603050405020304" pitchFamily="18" charset="0"/>
              </a:rPr>
              <a:t>Міжнародна науково-практична конференція «Психотерапія у практиці інклюзії людей з особливими потребами</a:t>
            </a:r>
            <a:r>
              <a:rPr lang="uk-UA" sz="1800" dirty="0">
                <a:effectLst/>
                <a:latin typeface="Times New Roman" panose="02020603050405020304" pitchFamily="18" charset="0"/>
                <a:ea typeface="Times New Roman" panose="02020603050405020304" pitchFamily="18" charset="0"/>
              </a:rPr>
              <a:t>» (29-30 серпня 2022 р., м. Львів, кафедра спеціальної освіти) </a:t>
            </a:r>
            <a:endParaRPr lang="uk-UA" b="1" dirty="0"/>
          </a:p>
          <a:p>
            <a:pPr marL="0" indent="0">
              <a:buNone/>
            </a:pPr>
            <a:r>
              <a:rPr lang="uk-UA" sz="1800" b="1" dirty="0">
                <a:effectLst/>
                <a:latin typeface="Calibri" panose="020F0502020204030204" pitchFamily="34" charset="0"/>
                <a:ea typeface="Times New Roman" panose="02020603050405020304" pitchFamily="18" charset="0"/>
                <a:cs typeface="Times New Roman" panose="02020603050405020304" pitchFamily="18" charset="0"/>
              </a:rPr>
              <a:t>Друга Всеукраїнська різдвяна педагогічна конференція «Духовні засади освіти як умова здорового </a:t>
            </a:r>
            <a:r>
              <a:rPr lang="uk-UA" sz="1800" b="1" dirty="0" err="1">
                <a:effectLst/>
                <a:latin typeface="Calibri" panose="020F0502020204030204" pitchFamily="34" charset="0"/>
                <a:ea typeface="Times New Roman" panose="02020603050405020304" pitchFamily="18" charset="0"/>
                <a:cs typeface="Times New Roman" panose="02020603050405020304" pitchFamily="18" charset="0"/>
              </a:rPr>
              <a:t>самовідтворювання</a:t>
            </a:r>
            <a:r>
              <a:rPr lang="uk-UA" sz="1800" b="1" dirty="0">
                <a:effectLst/>
                <a:latin typeface="Calibri" panose="020F0502020204030204" pitchFamily="34" charset="0"/>
                <a:ea typeface="Times New Roman" panose="02020603050405020304" pitchFamily="18" charset="0"/>
                <a:cs typeface="Times New Roman" panose="02020603050405020304" pitchFamily="18" charset="0"/>
              </a:rPr>
              <a:t> суспільства на </a:t>
            </a:r>
            <a:r>
              <a:rPr lang="uk-UA" sz="1800" b="1" dirty="0" err="1">
                <a:effectLst/>
                <a:latin typeface="Calibri" panose="020F0502020204030204" pitchFamily="34" charset="0"/>
                <a:ea typeface="Times New Roman" panose="02020603050405020304" pitchFamily="18" charset="0"/>
                <a:cs typeface="Times New Roman" panose="02020603050405020304" pitchFamily="18" charset="0"/>
              </a:rPr>
              <a:t>грунті</a:t>
            </a:r>
            <a:r>
              <a:rPr lang="uk-UA" sz="1800" b="1" dirty="0">
                <a:effectLst/>
                <a:latin typeface="Calibri" panose="020F0502020204030204" pitchFamily="34" charset="0"/>
                <a:ea typeface="Times New Roman" panose="02020603050405020304" pitchFamily="18" charset="0"/>
                <a:cs typeface="Times New Roman" panose="02020603050405020304" pitchFamily="18" charset="0"/>
              </a:rPr>
              <a:t> свободи та гідності»</a:t>
            </a:r>
            <a:r>
              <a:rPr lang="uk-UA" sz="1800" dirty="0">
                <a:effectLst/>
                <a:latin typeface="Calibri" panose="020F0502020204030204" pitchFamily="34" charset="0"/>
                <a:ea typeface="Times New Roman" panose="02020603050405020304" pitchFamily="18" charset="0"/>
                <a:cs typeface="Times New Roman" panose="02020603050405020304" pitchFamily="18" charset="0"/>
              </a:rPr>
              <a:t> (14-16 січня 2022, ФПО як співорганізатор), </a:t>
            </a:r>
            <a:endParaRPr lang="uk-UA" dirty="0"/>
          </a:p>
        </p:txBody>
      </p:sp>
    </p:spTree>
    <p:extLst>
      <p:ext uri="{BB962C8B-B14F-4D97-AF65-F5344CB8AC3E}">
        <p14:creationId xmlns:p14="http://schemas.microsoft.com/office/powerpoint/2010/main" val="60811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686800" cy="595536"/>
          </a:xfrm>
        </p:spPr>
        <p:txBody>
          <a:bodyPr>
            <a:noAutofit/>
          </a:bodyPr>
          <a:lstStyle/>
          <a:p>
            <a:pPr algn="ctr"/>
            <a:r>
              <a:rPr lang="uk-UA" sz="1800" b="1" dirty="0"/>
              <a:t>Наукова робота: </a:t>
            </a:r>
            <a:r>
              <a:rPr lang="uk-UA" altLang="uk-UA" sz="1800" b="1" dirty="0"/>
              <a:t>Теми, які виконуються в межах робочого часу викладачів</a:t>
            </a:r>
            <a:r>
              <a:rPr lang="uk-UA" sz="1800" b="1" dirty="0"/>
              <a:t>          </a:t>
            </a:r>
          </a:p>
        </p:txBody>
      </p:sp>
      <p:sp>
        <p:nvSpPr>
          <p:cNvPr id="5" name="Объект 4"/>
          <p:cNvSpPr>
            <a:spLocks noGrp="1"/>
          </p:cNvSpPr>
          <p:nvPr>
            <p:ph sz="half" idx="1"/>
          </p:nvPr>
        </p:nvSpPr>
        <p:spPr>
          <a:xfrm>
            <a:off x="304800" y="1340768"/>
            <a:ext cx="2034952" cy="4392488"/>
          </a:xfrm>
        </p:spPr>
        <p:txBody>
          <a:bodyPr>
            <a:normAutofit fontScale="32500" lnSpcReduction="20000"/>
          </a:bodyPr>
          <a:lstStyle/>
          <a:p>
            <a:pPr marL="0" indent="0">
              <a:buNone/>
            </a:pPr>
            <a:r>
              <a:rPr lang="uk-UA" sz="4400" b="1" dirty="0"/>
              <a:t>  </a:t>
            </a:r>
            <a:endParaRPr lang="uk-UA" sz="4400" dirty="0"/>
          </a:p>
          <a:p>
            <a:pPr marL="0" indent="0">
              <a:buNone/>
            </a:pPr>
            <a:r>
              <a:rPr lang="uk-UA" sz="4400" b="1" dirty="0">
                <a:latin typeface="Times New Roman" panose="02020603050405020304" pitchFamily="18" charset="0"/>
                <a:cs typeface="Times New Roman" panose="02020603050405020304" pitchFamily="18" charset="0"/>
              </a:rPr>
              <a:t>Науково-педагогічні та організаційно-дидактичні засади професійного розвитку майбутніх фахівців у системі вищої освіти України: історичні ретроспективи, зарубіжний досвід, інноваційні підходи та технології” </a:t>
            </a:r>
            <a:r>
              <a:rPr lang="uk-UA" altLang="uk-UA" sz="4400" b="1" dirty="0">
                <a:latin typeface="Times New Roman" panose="02020603050405020304" pitchFamily="18" charset="0"/>
                <a:cs typeface="Times New Roman" panose="02020603050405020304" pitchFamily="18" charset="0"/>
              </a:rPr>
              <a:t>” </a:t>
            </a:r>
            <a:r>
              <a:rPr lang="uk-UA" altLang="uk-UA" sz="4400" dirty="0">
                <a:latin typeface="Times New Roman" panose="02020603050405020304" pitchFamily="18" charset="0"/>
                <a:cs typeface="Times New Roman" panose="02020603050405020304" pitchFamily="18" charset="0"/>
              </a:rPr>
              <a:t>(кафедра загальної педагогіки та педагогіки  вищої школи )</a:t>
            </a:r>
          </a:p>
          <a:p>
            <a:pPr marL="0" indent="0">
              <a:buNone/>
            </a:pPr>
            <a:endParaRPr lang="uk-UA" altLang="uk-UA" sz="4400" dirty="0">
              <a:latin typeface="Times New Roman" panose="02020603050405020304" pitchFamily="18" charset="0"/>
              <a:cs typeface="Times New Roman" panose="02020603050405020304" pitchFamily="18" charset="0"/>
            </a:endParaRPr>
          </a:p>
          <a:p>
            <a:pPr marL="0" indent="0">
              <a:buNone/>
            </a:pPr>
            <a:r>
              <a:rPr lang="uk-UA" altLang="uk-UA" sz="4400" b="1" dirty="0">
                <a:latin typeface="Times New Roman" panose="02020603050405020304" pitchFamily="18" charset="0"/>
                <a:cs typeface="Times New Roman" panose="02020603050405020304" pitchFamily="18" charset="0"/>
              </a:rPr>
              <a:t>Наук. керівник  -  </a:t>
            </a:r>
            <a:r>
              <a:rPr lang="uk-UA" altLang="uk-UA" sz="4400" b="1" dirty="0" err="1">
                <a:latin typeface="Times New Roman" panose="02020603050405020304" pitchFamily="18" charset="0"/>
                <a:cs typeface="Times New Roman" panose="02020603050405020304" pitchFamily="18" charset="0"/>
              </a:rPr>
              <a:t>д.п.н</a:t>
            </a:r>
            <a:r>
              <a:rPr lang="uk-UA" altLang="uk-UA" sz="4400" b="1" dirty="0">
                <a:latin typeface="Times New Roman" panose="02020603050405020304" pitchFamily="18" charset="0"/>
                <a:cs typeface="Times New Roman" panose="02020603050405020304" pitchFamily="18" charset="0"/>
              </a:rPr>
              <a:t>., проф.  Квас О.В.</a:t>
            </a:r>
          </a:p>
          <a:p>
            <a:pPr marL="0" indent="0">
              <a:buNone/>
            </a:pPr>
            <a:r>
              <a:rPr lang="uk-UA" altLang="uk-UA" sz="4400" b="1" dirty="0">
                <a:latin typeface="Times New Roman" panose="02020603050405020304" pitchFamily="18" charset="0"/>
                <a:cs typeface="Times New Roman" panose="02020603050405020304" pitchFamily="18" charset="0"/>
              </a:rPr>
              <a:t>термін виконання 2018-2022 рр.).</a:t>
            </a:r>
          </a:p>
          <a:p>
            <a:pPr marL="0" indent="0">
              <a:buNone/>
            </a:pPr>
            <a:endParaRPr lang="uk-UA" sz="4400" dirty="0"/>
          </a:p>
        </p:txBody>
      </p:sp>
      <p:sp>
        <p:nvSpPr>
          <p:cNvPr id="4" name="Объект 3"/>
          <p:cNvSpPr>
            <a:spLocks noGrp="1"/>
          </p:cNvSpPr>
          <p:nvPr>
            <p:ph sz="half" idx="2"/>
          </p:nvPr>
        </p:nvSpPr>
        <p:spPr>
          <a:xfrm>
            <a:off x="2411760" y="1340768"/>
            <a:ext cx="6336704" cy="4785712"/>
          </a:xfrm>
        </p:spPr>
        <p:txBody>
          <a:bodyPr>
            <a:noAutofit/>
          </a:bodyPr>
          <a:lstStyle/>
          <a:p>
            <a:pPr marL="0" indent="0" algn="just">
              <a:spcBef>
                <a:spcPts val="0"/>
              </a:spcBef>
              <a:buNone/>
            </a:pPr>
            <a:r>
              <a:rPr lang="uk-UA"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Досліджено </a:t>
            </a: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аспекти інтернаціоналізації простору вищої освіти України; значення освітніх програм ЄС для підвищення мобільності учасників освітнього простору;</a:t>
            </a:r>
            <a:r>
              <a:rPr lang="uk-UA"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організації оцінювання якості середньої освіти в Україні та Польщі;</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None/>
            </a:pPr>
            <a:r>
              <a:rPr lang="uk-UA"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Проаналізовано </a:t>
            </a: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сучасні тенденції розвитку музейної педагогіки в умовах онлайн-навчання; сучасний </a:t>
            </a:r>
            <a:r>
              <a:rPr lang="uk-UA"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івент</a:t>
            </a: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-простір музеїв;  засади професійної дистанційної підготовки вчителів; досліджень проблем дитинства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None/>
            </a:pPr>
            <a:r>
              <a:rPr lang="uk-UA" sz="1600" i="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Розглянуто</a:t>
            </a:r>
            <a:r>
              <a:rPr lang="uk-UA" sz="16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проблему якісної підготовки фахівців у контексті аксіологічної парадигми педагогічної освіти; сучасні підходи до оцінювання в закладах освіти;</a:t>
            </a: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6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особливості вияву шкільного лідерства вчителів; аспекти </a:t>
            </a: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розвитку технологічного підходу в освіті.</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None/>
            </a:pPr>
            <a:r>
              <a:rPr lang="uk-UA"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Визначено </a:t>
            </a:r>
            <a:r>
              <a:rPr lang="uk-U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організаційно-педагогічні чинники проектування індивідуальної освітньої траєкторії майбутнього вчителя;  ; стратегії підтримки процесів соціалізації, адаптації і самореалізації молоді;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uk-UA" sz="1600" b="1" dirty="0">
                <a:effectLst/>
                <a:latin typeface="Times New Roman" panose="02020603050405020304" pitchFamily="18" charset="0"/>
                <a:ea typeface="Times New Roman" panose="02020603050405020304" pitchFamily="18" charset="0"/>
              </a:rPr>
              <a:t>Опубліковано:  </a:t>
            </a:r>
            <a:r>
              <a:rPr lang="uk-UA" sz="1600" i="1" dirty="0">
                <a:effectLst/>
                <a:latin typeface="Times New Roman" panose="02020603050405020304" pitchFamily="18" charset="0"/>
                <a:ea typeface="Times New Roman" panose="02020603050405020304" pitchFamily="18" charset="0"/>
              </a:rPr>
              <a:t>1 монографія, 1 посібник, 65 статей,  44 тез доповідей на конференціях.</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uk-UA" sz="1400" dirty="0"/>
          </a:p>
          <a:p>
            <a:endParaRPr lang="uk-UA" sz="1400" dirty="0"/>
          </a:p>
          <a:p>
            <a:pPr marL="0" indent="0" algn="just">
              <a:lnSpc>
                <a:spcPct val="115000"/>
              </a:lnSpc>
              <a:buNone/>
            </a:pPr>
            <a:endParaRPr lang="uk-UA" sz="1400" dirty="0"/>
          </a:p>
        </p:txBody>
      </p:sp>
    </p:spTree>
    <p:extLst>
      <p:ext uri="{BB962C8B-B14F-4D97-AF65-F5344CB8AC3E}">
        <p14:creationId xmlns:p14="http://schemas.microsoft.com/office/powerpoint/2010/main" val="2480637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Студентська наукова робота</a:t>
            </a:r>
          </a:p>
        </p:txBody>
      </p:sp>
      <p:sp>
        <p:nvSpPr>
          <p:cNvPr id="3" name="Місце для вмісту 2"/>
          <p:cNvSpPr>
            <a:spLocks noGrp="1"/>
          </p:cNvSpPr>
          <p:nvPr>
            <p:ph idx="1"/>
          </p:nvPr>
        </p:nvSpPr>
        <p:spPr/>
        <p:txBody>
          <a:bodyPr>
            <a:normAutofit/>
          </a:bodyPr>
          <a:lstStyle/>
          <a:p>
            <a:pPr>
              <a:buFont typeface="Wingdings" panose="05000000000000000000" pitchFamily="2" charset="2"/>
              <a:buChar char="q"/>
            </a:pPr>
            <a:r>
              <a:rPr lang="uk-UA" sz="2600" dirty="0"/>
              <a:t> Діяльність наукових гуртків   (кафедра загальної педагогіки та педагогіки вищої школи;   кафедра початкової та дошкільної освіти;  кафедра спеціальної освіти соціальної роботи.  </a:t>
            </a:r>
          </a:p>
          <a:p>
            <a:pPr>
              <a:buFont typeface="Wingdings" panose="05000000000000000000" pitchFamily="2" charset="2"/>
              <a:buChar char="q"/>
            </a:pPr>
            <a:r>
              <a:rPr lang="uk-UA" sz="2600" dirty="0"/>
              <a:t> Робота Наукового товариства студентів, аспірантів та молодих вчених.</a:t>
            </a:r>
          </a:p>
          <a:p>
            <a:pPr>
              <a:buFont typeface="Wingdings" panose="05000000000000000000" pitchFamily="2" charset="2"/>
              <a:buChar char="q"/>
            </a:pPr>
            <a:r>
              <a:rPr lang="uk-UA" sz="2600" dirty="0"/>
              <a:t> Студентські наукові конференції, семінари.  </a:t>
            </a:r>
          </a:p>
          <a:p>
            <a:pPr>
              <a:buFont typeface="Wingdings" panose="05000000000000000000" pitchFamily="2" charset="2"/>
              <a:buChar char="q"/>
            </a:pPr>
            <a:r>
              <a:rPr lang="uk-UA" sz="2600" dirty="0"/>
              <a:t> Участь студентів у наукових конкурсах</a:t>
            </a:r>
          </a:p>
          <a:p>
            <a:pPr>
              <a:buFont typeface="Wingdings" panose="05000000000000000000" pitchFamily="2" charset="2"/>
              <a:buChar char="q"/>
            </a:pPr>
            <a:r>
              <a:rPr lang="uk-UA" sz="2600" dirty="0"/>
              <a:t> Участь студентів  у міжнародних програмах академічного обміну </a:t>
            </a:r>
          </a:p>
        </p:txBody>
      </p:sp>
    </p:spTree>
    <p:extLst>
      <p:ext uri="{BB962C8B-B14F-4D97-AF65-F5344CB8AC3E}">
        <p14:creationId xmlns:p14="http://schemas.microsoft.com/office/powerpoint/2010/main" val="3888687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D643160-9CEC-414C-9154-F85D2171C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 t="-23" r="-14" b="-23"/>
          <a:stretch>
            <a:fillRect/>
          </a:stretch>
        </p:blipFill>
        <p:spPr bwMode="auto">
          <a:xfrm>
            <a:off x="0" y="1268760"/>
            <a:ext cx="8695343" cy="5224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Заголовок 1">
            <a:extLst>
              <a:ext uri="{FF2B5EF4-FFF2-40B4-BE49-F238E27FC236}">
                <a16:creationId xmlns:a16="http://schemas.microsoft.com/office/drawing/2014/main" id="{8A6EC7BA-EE4D-49D2-8903-E4F18D61BABE}"/>
              </a:ext>
            </a:extLst>
          </p:cNvPr>
          <p:cNvSpPr txBox="1">
            <a:spLocks/>
          </p:cNvSpPr>
          <p:nvPr/>
        </p:nvSpPr>
        <p:spPr>
          <a:xfrm>
            <a:off x="457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uk-UA" sz="2800" b="1" dirty="0"/>
              <a:t> Студентська наукова робота: публікації </a:t>
            </a:r>
          </a:p>
        </p:txBody>
      </p:sp>
    </p:spTree>
    <p:extLst>
      <p:ext uri="{BB962C8B-B14F-4D97-AF65-F5344CB8AC3E}">
        <p14:creationId xmlns:p14="http://schemas.microsoft.com/office/powerpoint/2010/main" val="234318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634C852-2DE3-43F7-92D0-6640D5163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19706"/>
            <a:ext cx="7056000" cy="6218587"/>
          </a:xfrm>
          <a:prstGeom prst="rect">
            <a:avLst/>
          </a:prstGeom>
        </p:spPr>
      </p:pic>
    </p:spTree>
    <p:extLst>
      <p:ext uri="{BB962C8B-B14F-4D97-AF65-F5344CB8AC3E}">
        <p14:creationId xmlns:p14="http://schemas.microsoft.com/office/powerpoint/2010/main" val="2578947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b="1" dirty="0"/>
              <a:t> Студентські наукові конференції</a:t>
            </a:r>
          </a:p>
        </p:txBody>
      </p:sp>
      <p:sp>
        <p:nvSpPr>
          <p:cNvPr id="3" name="Прямоугольник 2"/>
          <p:cNvSpPr/>
          <p:nvPr/>
        </p:nvSpPr>
        <p:spPr>
          <a:xfrm>
            <a:off x="544980" y="2895183"/>
            <a:ext cx="3312368" cy="923330"/>
          </a:xfrm>
          <a:prstGeom prst="rect">
            <a:avLst/>
          </a:prstGeom>
        </p:spPr>
        <p:txBody>
          <a:bodyPr wrap="square">
            <a:spAutoFit/>
          </a:bodyPr>
          <a:lstStyle/>
          <a:p>
            <a:r>
              <a:rPr lang="uk-UA" b="1" dirty="0"/>
              <a:t> </a:t>
            </a:r>
            <a:endParaRPr lang="uk-UA" dirty="0"/>
          </a:p>
          <a:p>
            <a:endParaRPr lang="uk-UA" dirty="0"/>
          </a:p>
          <a:p>
            <a:r>
              <a:rPr lang="en-US" b="1" dirty="0"/>
              <a:t> </a:t>
            </a:r>
            <a:endParaRPr lang="uk-UA" dirty="0"/>
          </a:p>
        </p:txBody>
      </p:sp>
      <p:sp>
        <p:nvSpPr>
          <p:cNvPr id="7" name="TextBox 6">
            <a:extLst>
              <a:ext uri="{FF2B5EF4-FFF2-40B4-BE49-F238E27FC236}">
                <a16:creationId xmlns:a16="http://schemas.microsoft.com/office/drawing/2014/main" id="{BAEB00A2-E507-456B-9E36-71286486BF39}"/>
              </a:ext>
            </a:extLst>
          </p:cNvPr>
          <p:cNvSpPr txBox="1"/>
          <p:nvPr/>
        </p:nvSpPr>
        <p:spPr>
          <a:xfrm>
            <a:off x="544980" y="1340768"/>
            <a:ext cx="8054040" cy="4524315"/>
          </a:xfrm>
          <a:prstGeom prst="rect">
            <a:avLst/>
          </a:prstGeom>
          <a:noFill/>
        </p:spPr>
        <p:txBody>
          <a:bodyPr wrap="square">
            <a:spAutoFit/>
          </a:bodyPr>
          <a:lstStyle/>
          <a:p>
            <a:pPr marR="27940" algn="just"/>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М</a:t>
            </a:r>
            <a:r>
              <a:rPr lang="uk-UA" sz="1800" b="1" dirty="0" err="1">
                <a:effectLst/>
                <a:latin typeface="Times New Roman" panose="02020603050405020304" pitchFamily="18" charset="0"/>
                <a:ea typeface="Times New Roman" panose="02020603050405020304" pitchFamily="18" charset="0"/>
                <a:cs typeface="Times New Roman" panose="02020603050405020304" pitchFamily="18" charset="0"/>
              </a:rPr>
              <a:t>іжфакультетська</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(з 10 травня 2022 р. – </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Всеукраїнськ</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а)</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студентська наукова конференція</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«Актуальні проблеми освіти в Україні» (7 грудня 2021 р. і 10 травня 2022 р.).  81 </a:t>
            </a:r>
            <a:r>
              <a:rPr lang="uk-UA" dirty="0">
                <a:latin typeface="Times New Roman" panose="02020603050405020304" pitchFamily="18" charset="0"/>
                <a:ea typeface="Times New Roman" panose="02020603050405020304" pitchFamily="18" charset="0"/>
                <a:cs typeface="Times New Roman" panose="02020603050405020304" pitchFamily="18" charset="0"/>
              </a:rPr>
              <a:t>учасник.</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Підготовлено  2 випуски  (вип.16, Вип.17) матеріалів  конференції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1590" algn="just"/>
            <a:endPar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lgn="just"/>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2. VІІ-</a:t>
            </a:r>
            <a:r>
              <a:rPr lang="uk-UA" sz="1800" b="1" dirty="0" err="1">
                <a:effectLst/>
                <a:latin typeface="Times New Roman" panose="02020603050405020304" pitchFamily="18" charset="0"/>
                <a:ea typeface="Times New Roman" panose="02020603050405020304" pitchFamily="18" charset="0"/>
                <a:cs typeface="Times New Roman" panose="02020603050405020304" pitchFamily="18" charset="0"/>
              </a:rPr>
              <a:t>ма</a:t>
            </a: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Всеукраїнська студентська наукова конференція «Сучасні погляди та актуальні проблеми педагогічної освіти»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(24  березня 2022 р.),  –</a:t>
            </a:r>
          </a:p>
          <a:p>
            <a:pPr marL="21590" algn="just"/>
            <a:endPar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1590" algn="just"/>
            <a:r>
              <a:rPr lang="uk-UA"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a:t>
            </a:r>
            <a:r>
              <a:rPr lang="uk-UA" sz="1800" b="1" dirty="0">
                <a:effectLst/>
                <a:latin typeface="Times New Roman" panose="02020603050405020304" pitchFamily="18" charset="0"/>
                <a:ea typeface="Calibri" panose="020F0502020204030204" pitchFamily="34" charset="0"/>
                <a:cs typeface="Calibri" panose="020F0502020204030204" pitchFamily="34" charset="0"/>
              </a:rPr>
              <a:t>Друга (II) Всеукраїнська науково-практична конференція «Педагогічна освіта у світлі реформ та викликів»</a:t>
            </a:r>
            <a:r>
              <a:rPr lang="uk-UA" sz="1800" dirty="0">
                <a:effectLst/>
                <a:latin typeface="Times New Roman" panose="02020603050405020304" pitchFamily="18" charset="0"/>
                <a:ea typeface="Calibri" panose="020F0502020204030204" pitchFamily="34" charset="0"/>
                <a:cs typeface="Calibri" panose="020F0502020204030204" pitchFamily="34" charset="0"/>
              </a:rPr>
              <a:t> (24-25 лютого 2022 р.). 76 учасників.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За результатами конференції  видано збірник  тез доповідей. </a:t>
            </a:r>
            <a:endParaRPr lang="uk-UA" sz="1600" dirty="0">
              <a:latin typeface="Calibri" panose="020F0502020204030204" pitchFamily="34" charset="0"/>
              <a:ea typeface="Times New Roman" panose="02020603050405020304" pitchFamily="18" charset="0"/>
              <a:cs typeface="Times New Roman" panose="02020603050405020304" pitchFamily="18" charset="0"/>
            </a:endParaRPr>
          </a:p>
          <a:p>
            <a:pPr marL="21590" algn="just"/>
            <a:endPar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lgn="just"/>
            <a:r>
              <a:rPr lang="ru-RU" b="1" dirty="0">
                <a:latin typeface="Times New Roman" panose="02020603050405020304" pitchFamily="18" charset="0"/>
                <a:ea typeface="Times New Roman" panose="02020603050405020304" pitchFamily="18" charset="0"/>
                <a:cs typeface="Times New Roman" panose="02020603050405020304" pitchFamily="18" charset="0"/>
              </a:rPr>
              <a:t>4</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ХІІІ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Всеук</a:t>
            </a:r>
            <a:r>
              <a:rPr lang="uk-UA" sz="1800" b="1" dirty="0" err="1">
                <a:effectLst/>
                <a:latin typeface="Times New Roman" panose="02020603050405020304" pitchFamily="18" charset="0"/>
                <a:ea typeface="Times New Roman" panose="02020603050405020304" pitchFamily="18" charset="0"/>
                <a:cs typeface="Times New Roman" panose="02020603050405020304" pitchFamily="18" charset="0"/>
              </a:rPr>
              <a:t>раїнська</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наук</a:t>
            </a:r>
            <a:r>
              <a:rPr lang="uk-UA" sz="1800" b="1" dirty="0" err="1">
                <a:effectLst/>
                <a:latin typeface="Times New Roman" panose="02020603050405020304" pitchFamily="18" charset="0"/>
                <a:ea typeface="Times New Roman" panose="02020603050405020304" pitchFamily="18" charset="0"/>
                <a:cs typeface="Times New Roman" panose="02020603050405020304" pitchFamily="18" charset="0"/>
              </a:rPr>
              <a:t>ово</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практ</a:t>
            </a:r>
            <a:r>
              <a:rPr lang="uk-UA" sz="1800" b="1" dirty="0" err="1">
                <a:effectLst/>
                <a:latin typeface="Times New Roman" panose="02020603050405020304" pitchFamily="18" charset="0"/>
                <a:ea typeface="Times New Roman" panose="02020603050405020304" pitchFamily="18" charset="0"/>
                <a:cs typeface="Times New Roman" panose="02020603050405020304" pitchFamily="18" charset="0"/>
              </a:rPr>
              <a:t>ична</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конф</a:t>
            </a:r>
            <a:r>
              <a:rPr lang="uk-UA" sz="1800" b="1" dirty="0" err="1">
                <a:effectLst/>
                <a:latin typeface="Times New Roman" panose="02020603050405020304" pitchFamily="18" charset="0"/>
                <a:ea typeface="Times New Roman" panose="02020603050405020304" pitchFamily="18" charset="0"/>
                <a:cs typeface="Times New Roman" panose="02020603050405020304" pitchFamily="18" charset="0"/>
              </a:rPr>
              <a:t>еренція</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студентів</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магістрантів</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аспірантів</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Проблеми</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формування</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здорового способу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життя</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молоді</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кафедра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фізичного</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виховання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і спорту.  70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учасинків</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За результатами конференції  видано збірник  тез доповідей :  </a:t>
            </a:r>
            <a:endParaRPr lang="uk-UA"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378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884" y="533400"/>
            <a:ext cx="8169915" cy="519336"/>
          </a:xfrm>
        </p:spPr>
        <p:txBody>
          <a:bodyPr>
            <a:normAutofit fontScale="90000"/>
          </a:bodyPr>
          <a:lstStyle/>
          <a:p>
            <a:pPr algn="ctr"/>
            <a:r>
              <a:rPr lang="uk-UA" dirty="0"/>
              <a:t> </a:t>
            </a:r>
            <a:r>
              <a:rPr lang="uk-UA" sz="2000" b="1" dirty="0"/>
              <a:t>Наукове товариство студентів, аспірантів, молодих вчених </a:t>
            </a:r>
            <a:br>
              <a:rPr lang="uk-UA" sz="2700" b="1" dirty="0"/>
            </a:br>
            <a:endParaRPr lang="uk-UA" sz="2700" b="1" dirty="0"/>
          </a:p>
        </p:txBody>
      </p:sp>
      <p:pic>
        <p:nvPicPr>
          <p:cNvPr id="1027" name="Picture 3" descr="C:\Users\Home\Desktop\162398728_3762727650513916_141693100310550911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85" y="4574509"/>
            <a:ext cx="3780000" cy="23113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684232124"/>
              </p:ext>
            </p:extLst>
          </p:nvPr>
        </p:nvGraphicFramePr>
        <p:xfrm>
          <a:off x="4067944" y="1524000"/>
          <a:ext cx="4608512" cy="10694718"/>
        </p:xfrm>
        <a:graphic>
          <a:graphicData uri="http://schemas.openxmlformats.org/drawingml/2006/table">
            <a:tbl>
              <a:tblPr firstRow="1" bandRow="1">
                <a:tableStyleId>{5C22544A-7EE6-4342-B048-85BDC9FD1C3A}</a:tableStyleId>
              </a:tblPr>
              <a:tblGrid>
                <a:gridCol w="4608512">
                  <a:extLst>
                    <a:ext uri="{9D8B030D-6E8A-4147-A177-3AD203B41FA5}">
                      <a16:colId xmlns:a16="http://schemas.microsoft.com/office/drawing/2014/main" val="20000"/>
                    </a:ext>
                  </a:extLst>
                </a:gridCol>
              </a:tblGrid>
              <a:tr h="5347359">
                <a:tc>
                  <a:txBody>
                    <a:bodyPr/>
                    <a:lstStyle/>
                    <a:p>
                      <a:pPr marL="285750" indent="-285750">
                        <a:buFont typeface="Wingdings" panose="05000000000000000000" pitchFamily="2" charset="2"/>
                        <a:buChar char="q"/>
                      </a:pPr>
                      <a:endParaRPr lang="uk-UA" sz="14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kern="1200" dirty="0">
                          <a:solidFill>
                            <a:schemeClr val="lt1"/>
                          </a:solidFill>
                          <a:effectLst/>
                          <a:latin typeface="+mn-lt"/>
                          <a:ea typeface="+mn-ea"/>
                          <a:cs typeface="+mn-cs"/>
                        </a:rPr>
                        <a:t>Друга (II) </a:t>
                      </a:r>
                      <a:r>
                        <a:rPr lang="uk-UA" sz="1800" b="1" kern="1200" dirty="0" err="1">
                          <a:solidFill>
                            <a:schemeClr val="lt1"/>
                          </a:solidFill>
                          <a:effectLst/>
                          <a:latin typeface="+mn-lt"/>
                          <a:ea typeface="+mn-ea"/>
                          <a:cs typeface="+mn-cs"/>
                        </a:rPr>
                        <a:t>Всеукраїнськв</a:t>
                      </a:r>
                      <a:r>
                        <a:rPr lang="uk-UA" sz="1800" b="1" kern="1200" dirty="0">
                          <a:solidFill>
                            <a:schemeClr val="lt1"/>
                          </a:solidFill>
                          <a:effectLst/>
                          <a:latin typeface="+mn-lt"/>
                          <a:ea typeface="+mn-ea"/>
                          <a:cs typeface="+mn-cs"/>
                        </a:rPr>
                        <a:t> науково-</a:t>
                      </a:r>
                      <a:r>
                        <a:rPr lang="uk-UA" sz="1800" b="1" kern="1200" dirty="0" err="1">
                          <a:solidFill>
                            <a:schemeClr val="lt1"/>
                          </a:solidFill>
                          <a:effectLst/>
                          <a:latin typeface="+mn-lt"/>
                          <a:ea typeface="+mn-ea"/>
                          <a:cs typeface="+mn-cs"/>
                        </a:rPr>
                        <a:t>пактична</a:t>
                      </a:r>
                      <a:r>
                        <a:rPr lang="uk-UA" sz="1800" b="1" kern="1200" dirty="0">
                          <a:solidFill>
                            <a:schemeClr val="lt1"/>
                          </a:solidFill>
                          <a:effectLst/>
                          <a:latin typeface="+mn-lt"/>
                          <a:ea typeface="+mn-ea"/>
                          <a:cs typeface="+mn-cs"/>
                        </a:rPr>
                        <a:t> конференція «Педагогічна освіта у світлі реформ та викликів» (24-25 лютого 2022 р.)</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800" b="1" kern="1200" dirty="0">
                        <a:solidFill>
                          <a:schemeClr val="lt1"/>
                        </a:solidFill>
                        <a:effectLst/>
                        <a:latin typeface="+mn-lt"/>
                        <a:ea typeface="+mn-ea"/>
                        <a:cs typeface="+mn-cs"/>
                      </a:endParaRPr>
                    </a:p>
                    <a:p>
                      <a:pPr lvl="0"/>
                      <a:r>
                        <a:rPr lang="uk-UA" sz="1800" b="1" kern="1200" dirty="0">
                          <a:solidFill>
                            <a:schemeClr val="lt1"/>
                          </a:solidFill>
                          <a:effectLst/>
                          <a:latin typeface="+mn-lt"/>
                          <a:ea typeface="+mn-ea"/>
                          <a:cs typeface="+mn-cs"/>
                        </a:rPr>
                        <a:t>Практичний семінар «У фокусі академічної доброчесності», присвячений проблемам порушення академічної доброчесності у науковому просторі</a:t>
                      </a:r>
                    </a:p>
                    <a:p>
                      <a:pPr lvl="0"/>
                      <a:endParaRPr lang="uk-UA" sz="1800" b="1" kern="1200" dirty="0">
                        <a:solidFill>
                          <a:schemeClr val="lt1"/>
                        </a:solidFill>
                        <a:effectLst/>
                        <a:latin typeface="+mn-lt"/>
                        <a:ea typeface="+mn-ea"/>
                        <a:cs typeface="+mn-cs"/>
                      </a:endParaRPr>
                    </a:p>
                    <a:p>
                      <a:pPr lvl="0"/>
                      <a:r>
                        <a:rPr lang="uk-UA" sz="1800" b="1" kern="1200" dirty="0">
                          <a:solidFill>
                            <a:schemeClr val="lt1"/>
                          </a:solidFill>
                          <a:effectLst/>
                          <a:latin typeface="+mn-lt"/>
                          <a:ea typeface="+mn-ea"/>
                          <a:cs typeface="+mn-cs"/>
                        </a:rPr>
                        <a:t>Онлайн майстер-клас «Написання наукових робіт: секрети та лайфхаки»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8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800" b="1" kern="1200" dirty="0">
                        <a:solidFill>
                          <a:schemeClr val="lt1"/>
                        </a:solidFill>
                        <a:effectLst/>
                        <a:latin typeface="+mn-lt"/>
                        <a:ea typeface="+mn-ea"/>
                        <a:cs typeface="+mn-cs"/>
                      </a:endParaRPr>
                    </a:p>
                    <a:p>
                      <a:endParaRPr lang="uk-UA" dirty="0"/>
                    </a:p>
                  </a:txBody>
                  <a:tcPr/>
                </a:tc>
                <a:extLst>
                  <a:ext uri="{0D108BD9-81ED-4DB2-BD59-A6C34878D82A}">
                    <a16:rowId xmlns:a16="http://schemas.microsoft.com/office/drawing/2014/main" val="10000"/>
                  </a:ext>
                </a:extLst>
              </a:tr>
              <a:tr h="5347359">
                <a:tc>
                  <a:txBody>
                    <a:bodyPr/>
                    <a:lstStyle/>
                    <a:p>
                      <a:endParaRPr lang="uk-UA" dirty="0"/>
                    </a:p>
                  </a:txBody>
                  <a:tcPr/>
                </a:tc>
                <a:extLst>
                  <a:ext uri="{0D108BD9-81ED-4DB2-BD59-A6C34878D82A}">
                    <a16:rowId xmlns:a16="http://schemas.microsoft.com/office/drawing/2014/main" val="3863999468"/>
                  </a:ext>
                </a:extLst>
              </a:tr>
            </a:tbl>
          </a:graphicData>
        </a:graphic>
      </p:graphicFrame>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518699"/>
            <a:ext cx="2556000" cy="3622667"/>
          </a:xfrm>
          <a:prstGeom prst="rect">
            <a:avLst/>
          </a:prstGeom>
        </p:spPr>
      </p:pic>
      <p:graphicFrame>
        <p:nvGraphicFramePr>
          <p:cNvPr id="4" name="Таблиця 4">
            <a:extLst>
              <a:ext uri="{FF2B5EF4-FFF2-40B4-BE49-F238E27FC236}">
                <a16:creationId xmlns:a16="http://schemas.microsoft.com/office/drawing/2014/main" id="{BFD26DD6-28D6-41A7-B215-7099671710BF}"/>
              </a:ext>
            </a:extLst>
          </p:cNvPr>
          <p:cNvGraphicFramePr>
            <a:graphicFrameLocks noGrp="1"/>
          </p:cNvGraphicFramePr>
          <p:nvPr>
            <p:extLst>
              <p:ext uri="{D42A27DB-BD31-4B8C-83A1-F6EECF244321}">
                <p14:modId xmlns:p14="http://schemas.microsoft.com/office/powerpoint/2010/main" val="2626791771"/>
              </p:ext>
            </p:extLst>
          </p:nvPr>
        </p:nvGraphicFramePr>
        <p:xfrm>
          <a:off x="2123728" y="1052736"/>
          <a:ext cx="5256584" cy="365760"/>
        </p:xfrm>
        <a:graphic>
          <a:graphicData uri="http://schemas.openxmlformats.org/drawingml/2006/table">
            <a:tbl>
              <a:tblPr firstRow="1" bandRow="1">
                <a:tableStyleId>{5C22544A-7EE6-4342-B048-85BDC9FD1C3A}</a:tableStyleId>
              </a:tblPr>
              <a:tblGrid>
                <a:gridCol w="5256584">
                  <a:extLst>
                    <a:ext uri="{9D8B030D-6E8A-4147-A177-3AD203B41FA5}">
                      <a16:colId xmlns:a16="http://schemas.microsoft.com/office/drawing/2014/main" val="3716464959"/>
                    </a:ext>
                  </a:extLst>
                </a:gridCol>
              </a:tblGrid>
              <a:tr h="138296">
                <a:tc>
                  <a:txBody>
                    <a:bodyPr/>
                    <a:lstStyle/>
                    <a:p>
                      <a:r>
                        <a:rPr lang="uk-UA" dirty="0"/>
                        <a:t>Функціонує з </a:t>
                      </a:r>
                      <a:r>
                        <a:rPr lang="uk-UA" dirty="0" err="1"/>
                        <a:t>береезня</a:t>
                      </a:r>
                      <a:r>
                        <a:rPr lang="uk-UA" dirty="0"/>
                        <a:t>  2020  року    </a:t>
                      </a:r>
                    </a:p>
                  </a:txBody>
                  <a:tcPr/>
                </a:tc>
                <a:extLst>
                  <a:ext uri="{0D108BD9-81ED-4DB2-BD59-A6C34878D82A}">
                    <a16:rowId xmlns:a16="http://schemas.microsoft.com/office/drawing/2014/main" val="3224827841"/>
                  </a:ext>
                </a:extLst>
              </a:tr>
            </a:tbl>
          </a:graphicData>
        </a:graphic>
      </p:graphicFrame>
    </p:spTree>
    <p:extLst>
      <p:ext uri="{BB962C8B-B14F-4D97-AF65-F5344CB8AC3E}">
        <p14:creationId xmlns:p14="http://schemas.microsoft.com/office/powerpoint/2010/main" val="1820900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400" dirty="0"/>
              <a:t>Студенти ФПО – переможці   Першого етапу  Всеукраїнського конкурсу  студентських наукових робіт  - 13</a:t>
            </a:r>
          </a:p>
        </p:txBody>
      </p:sp>
      <p:sp>
        <p:nvSpPr>
          <p:cNvPr id="7" name="TextBox 6">
            <a:extLst>
              <a:ext uri="{FF2B5EF4-FFF2-40B4-BE49-F238E27FC236}">
                <a16:creationId xmlns:a16="http://schemas.microsoft.com/office/drawing/2014/main" id="{1574E865-0F7F-44A7-B551-A7AE123F526A}"/>
              </a:ext>
            </a:extLst>
          </p:cNvPr>
          <p:cNvSpPr txBox="1"/>
          <p:nvPr/>
        </p:nvSpPr>
        <p:spPr>
          <a:xfrm>
            <a:off x="539552" y="1524000"/>
            <a:ext cx="7848872" cy="4093428"/>
          </a:xfrm>
          <a:prstGeom prst="rect">
            <a:avLst/>
          </a:prstGeom>
          <a:noFill/>
        </p:spPr>
        <p:txBody>
          <a:bodyPr wrap="square">
            <a:spAutoFit/>
          </a:bodyPr>
          <a:lstStyle/>
          <a:p>
            <a:pPr indent="228600" algn="just"/>
            <a:r>
              <a:rPr lang="uk-UA" sz="2000" b="1" dirty="0">
                <a:solidFill>
                  <a:srgbClr val="0070C0"/>
                </a:solidFill>
                <a:effectLst/>
                <a:latin typeface="Times New Roman" panose="02020603050405020304" pitchFamily="18" charset="0"/>
                <a:ea typeface="Calibri" panose="020F0502020204030204" pitchFamily="34" charset="0"/>
              </a:rPr>
              <a:t>Освітні, педагогічні науки: </a:t>
            </a:r>
            <a:r>
              <a:rPr lang="uk-UA" sz="2000" b="1" dirty="0">
                <a:effectLst/>
                <a:latin typeface="Times New Roman" panose="02020603050405020304" pitchFamily="18" charset="0"/>
                <a:ea typeface="Calibri" panose="020F0502020204030204" pitchFamily="34" charset="0"/>
              </a:rPr>
              <a:t>Христина Вишневська </a:t>
            </a:r>
            <a:r>
              <a:rPr lang="uk-UA" sz="2000" dirty="0">
                <a:effectLst/>
                <a:latin typeface="Times New Roman" panose="02020603050405020304" pitchFamily="18" charset="0"/>
                <a:ea typeface="Calibri" panose="020F0502020204030204" pitchFamily="34" charset="0"/>
              </a:rPr>
              <a:t>   (ФПОМ-1Із) - Диплом І ступеня, </a:t>
            </a:r>
            <a:r>
              <a:rPr lang="uk-UA" sz="2000" b="1" dirty="0">
                <a:effectLst/>
                <a:latin typeface="Times New Roman" panose="02020603050405020304" pitchFamily="18" charset="0"/>
                <a:ea typeface="Calibri" panose="020F0502020204030204" pitchFamily="34" charset="0"/>
              </a:rPr>
              <a:t>Анастасія </a:t>
            </a:r>
            <a:r>
              <a:rPr lang="uk-UA" sz="2000" b="1" dirty="0" err="1">
                <a:effectLst/>
                <a:latin typeface="Times New Roman" panose="02020603050405020304" pitchFamily="18" charset="0"/>
                <a:ea typeface="Calibri" panose="020F0502020204030204" pitchFamily="34" charset="0"/>
              </a:rPr>
              <a:t>Олексишин</a:t>
            </a:r>
            <a:r>
              <a:rPr lang="uk-UA" sz="2000" dirty="0">
                <a:effectLst/>
                <a:latin typeface="Times New Roman" panose="02020603050405020304" pitchFamily="18" charset="0"/>
                <a:ea typeface="Calibri" panose="020F0502020204030204" pitchFamily="34" charset="0"/>
              </a:rPr>
              <a:t> (ФПОМ-11с)  - Диплом II ступеня, </a:t>
            </a:r>
            <a:r>
              <a:rPr lang="uk-UA" sz="2000" b="1" dirty="0">
                <a:effectLst/>
                <a:latin typeface="Times New Roman" panose="02020603050405020304" pitchFamily="18" charset="0"/>
                <a:ea typeface="Calibri" panose="020F0502020204030204" pitchFamily="34" charset="0"/>
              </a:rPr>
              <a:t>Вікторія Музика </a:t>
            </a:r>
            <a:r>
              <a:rPr lang="uk-UA" sz="2000" dirty="0">
                <a:effectLst/>
                <a:latin typeface="Times New Roman" panose="02020603050405020304" pitchFamily="18" charset="0"/>
                <a:ea typeface="Calibri" panose="020F0502020204030204" pitchFamily="34" charset="0"/>
              </a:rPr>
              <a:t> (ФПОМ-11с) - Диплом II ступеня.</a:t>
            </a:r>
          </a:p>
          <a:p>
            <a:pPr indent="228600" algn="just"/>
            <a:r>
              <a:rPr lang="uk-UA" sz="2000" b="1" dirty="0">
                <a:solidFill>
                  <a:srgbClr val="0070C0"/>
                </a:solidFill>
                <a:effectLst/>
                <a:latin typeface="Times New Roman" panose="02020603050405020304" pitchFamily="18" charset="0"/>
                <a:ea typeface="Calibri" panose="020F0502020204030204" pitchFamily="34" charset="0"/>
              </a:rPr>
              <a:t>Початкова освіта: </a:t>
            </a:r>
            <a:r>
              <a:rPr lang="uk-UA" sz="2000" b="1" dirty="0">
                <a:effectLst/>
                <a:latin typeface="Times New Roman" panose="02020603050405020304" pitchFamily="18" charset="0"/>
                <a:ea typeface="Calibri" panose="020F0502020204030204" pitchFamily="34" charset="0"/>
              </a:rPr>
              <a:t>Марія </a:t>
            </a:r>
            <a:r>
              <a:rPr lang="uk-UA" sz="2000" b="1" dirty="0" err="1">
                <a:effectLst/>
                <a:latin typeface="Times New Roman" panose="02020603050405020304" pitchFamily="18" charset="0"/>
                <a:ea typeface="Calibri" panose="020F0502020204030204" pitchFamily="34" charset="0"/>
              </a:rPr>
              <a:t>Бургер</a:t>
            </a:r>
            <a:r>
              <a:rPr lang="uk-UA" sz="2000" dirty="0">
                <a:effectLst/>
                <a:latin typeface="Times New Roman" panose="02020603050405020304" pitchFamily="18" charset="0"/>
                <a:ea typeface="Calibri" panose="020F0502020204030204" pitchFamily="34" charset="0"/>
              </a:rPr>
              <a:t>  (ФПД-4ІС) - </a:t>
            </a:r>
            <a:r>
              <a:rPr lang="uk-UA" sz="2000" dirty="0">
                <a:solidFill>
                  <a:srgbClr val="000000"/>
                </a:solidFill>
                <a:effectLst/>
                <a:latin typeface="Times New Roman" panose="02020603050405020304" pitchFamily="18" charset="0"/>
                <a:ea typeface="Calibri" panose="020F0502020204030204" pitchFamily="34" charset="0"/>
              </a:rPr>
              <a:t>Диплом І ступеня</a:t>
            </a:r>
            <a:r>
              <a:rPr lang="uk-UA" sz="2000" b="1" dirty="0">
                <a:solidFill>
                  <a:srgbClr val="000000"/>
                </a:solidFill>
                <a:effectLst/>
                <a:latin typeface="Times New Roman" panose="02020603050405020304" pitchFamily="18" charset="0"/>
                <a:ea typeface="Calibri" panose="020F0502020204030204" pitchFamily="34" charset="0"/>
              </a:rPr>
              <a:t>, Марія </a:t>
            </a:r>
            <a:r>
              <a:rPr lang="uk-UA" sz="2000" b="1" dirty="0">
                <a:effectLst/>
                <a:latin typeface="Times New Roman" panose="02020603050405020304" pitchFamily="18" charset="0"/>
                <a:ea typeface="Calibri" panose="020F0502020204030204" pitchFamily="34" charset="0"/>
              </a:rPr>
              <a:t>Кохан</a:t>
            </a:r>
            <a:r>
              <a:rPr lang="uk-UA" sz="2000" dirty="0">
                <a:effectLst/>
                <a:latin typeface="Times New Roman" panose="02020603050405020304" pitchFamily="18" charset="0"/>
                <a:ea typeface="Calibri" panose="020F0502020204030204" pitchFamily="34" charset="0"/>
              </a:rPr>
              <a:t>  (ФПШМ-11с) - </a:t>
            </a:r>
            <a:r>
              <a:rPr lang="uk-UA" sz="2000" dirty="0">
                <a:solidFill>
                  <a:srgbClr val="000000"/>
                </a:solidFill>
                <a:effectLst/>
                <a:latin typeface="Times New Roman" panose="02020603050405020304" pitchFamily="18" charset="0"/>
                <a:ea typeface="Calibri" panose="020F0502020204030204" pitchFamily="34" charset="0"/>
              </a:rPr>
              <a:t>Диплом II ступеня,</a:t>
            </a:r>
            <a:endParaRPr lang="uk-UA" sz="2000" dirty="0">
              <a:effectLst/>
              <a:latin typeface="Calibri" panose="020F0502020204030204" pitchFamily="34" charset="0"/>
              <a:ea typeface="Calibri" panose="020F0502020204030204" pitchFamily="34" charset="0"/>
            </a:endParaRPr>
          </a:p>
          <a:p>
            <a:pPr algn="just"/>
            <a:r>
              <a:rPr lang="uk-UA" sz="2000" b="1" dirty="0">
                <a:solidFill>
                  <a:srgbClr val="0070C0"/>
                </a:solidFill>
                <a:effectLst/>
                <a:latin typeface="Times New Roman" panose="02020603050405020304" pitchFamily="18" charset="0"/>
                <a:ea typeface="Calibri" panose="020F0502020204030204" pitchFamily="34" charset="0"/>
              </a:rPr>
              <a:t>Соціальна робота:</a:t>
            </a:r>
            <a:r>
              <a:rPr lang="uk-UA" sz="2000" dirty="0">
                <a:solidFill>
                  <a:srgbClr val="0070C0"/>
                </a:solidFill>
                <a:effectLst/>
                <a:latin typeface="Times New Roman" panose="02020603050405020304" pitchFamily="18" charset="0"/>
                <a:ea typeface="Calibri" panose="020F0502020204030204" pitchFamily="34" charset="0"/>
              </a:rPr>
              <a:t> </a:t>
            </a:r>
            <a:r>
              <a:rPr lang="uk-UA" sz="2000" b="1" dirty="0">
                <a:effectLst/>
                <a:latin typeface="Times New Roman" panose="02020603050405020304" pitchFamily="18" charset="0"/>
                <a:ea typeface="Calibri" panose="020F0502020204030204" pitchFamily="34" charset="0"/>
              </a:rPr>
              <a:t>Христина Ільницька  </a:t>
            </a:r>
            <a:r>
              <a:rPr lang="uk-UA" sz="2000" dirty="0">
                <a:effectLst/>
                <a:latin typeface="Times New Roman" panose="02020603050405020304" pitchFamily="18" charset="0"/>
                <a:ea typeface="Calibri" panose="020F0502020204030204" pitchFamily="34" charset="0"/>
              </a:rPr>
              <a:t>(ФПС-41с) - </a:t>
            </a:r>
            <a:r>
              <a:rPr lang="uk-UA" sz="2000" dirty="0">
                <a:solidFill>
                  <a:srgbClr val="000000"/>
                </a:solidFill>
                <a:effectLst/>
                <a:latin typeface="Times New Roman" panose="02020603050405020304" pitchFamily="18" charset="0"/>
                <a:ea typeface="Calibri" panose="020F0502020204030204" pitchFamily="34" charset="0"/>
              </a:rPr>
              <a:t>Диплом І ступеня, </a:t>
            </a:r>
            <a:r>
              <a:rPr lang="uk-UA" sz="2000" b="1" dirty="0">
                <a:solidFill>
                  <a:srgbClr val="000000"/>
                </a:solidFill>
                <a:effectLst/>
                <a:latin typeface="Times New Roman" panose="02020603050405020304" pitchFamily="18" charset="0"/>
                <a:ea typeface="Calibri" panose="020F0502020204030204" pitchFamily="34" charset="0"/>
              </a:rPr>
              <a:t>Ірина </a:t>
            </a:r>
            <a:r>
              <a:rPr lang="uk-UA" sz="2000" b="1" dirty="0" err="1">
                <a:effectLst/>
                <a:latin typeface="Times New Roman" panose="02020603050405020304" pitchFamily="18" charset="0"/>
                <a:ea typeface="Calibri" panose="020F0502020204030204" pitchFamily="34" charset="0"/>
              </a:rPr>
              <a:t>Самотіс</a:t>
            </a:r>
            <a:r>
              <a:rPr lang="uk-UA" sz="2000" b="1" dirty="0">
                <a:effectLst/>
                <a:latin typeface="Times New Roman" panose="02020603050405020304" pitchFamily="18" charset="0"/>
                <a:ea typeface="Calibri" panose="020F0502020204030204" pitchFamily="34" charset="0"/>
              </a:rPr>
              <a:t>  </a:t>
            </a:r>
            <a:r>
              <a:rPr lang="uk-UA" sz="2000" dirty="0">
                <a:effectLst/>
                <a:latin typeface="Times New Roman" panose="02020603050405020304" pitchFamily="18" charset="0"/>
                <a:ea typeface="Calibri" panose="020F0502020204030204" pitchFamily="34" charset="0"/>
              </a:rPr>
              <a:t>(ФПС-41с) - </a:t>
            </a:r>
            <a:r>
              <a:rPr lang="uk-UA" sz="2000" dirty="0">
                <a:solidFill>
                  <a:srgbClr val="000000"/>
                </a:solidFill>
                <a:effectLst/>
                <a:latin typeface="Times New Roman" panose="02020603050405020304" pitchFamily="18" charset="0"/>
                <a:ea typeface="Calibri" panose="020F0502020204030204" pitchFamily="34" charset="0"/>
              </a:rPr>
              <a:t>Диплом 1 ступеня. </a:t>
            </a:r>
          </a:p>
          <a:p>
            <a:pPr algn="just"/>
            <a:r>
              <a:rPr lang="uk-UA" sz="2000" b="1" dirty="0">
                <a:solidFill>
                  <a:srgbClr val="0070C0"/>
                </a:solidFill>
                <a:effectLst/>
                <a:latin typeface="Times New Roman" panose="02020603050405020304" pitchFamily="18" charset="0"/>
                <a:ea typeface="Calibri" panose="020F0502020204030204" pitchFamily="34" charset="0"/>
              </a:rPr>
              <a:t>Спеціальна освіта (за нозологіями):  </a:t>
            </a:r>
            <a:r>
              <a:rPr lang="uk-UA" sz="2000" b="1" dirty="0" err="1">
                <a:latin typeface="Times New Roman" panose="02020603050405020304" pitchFamily="18" charset="0"/>
                <a:ea typeface="Calibri" panose="020F0502020204030204" pitchFamily="34" charset="0"/>
              </a:rPr>
              <a:t>Д</a:t>
            </a:r>
            <a:r>
              <a:rPr lang="uk-UA" sz="2000" b="1" dirty="0" err="1">
                <a:effectLst/>
                <a:latin typeface="Times New Roman" panose="02020603050405020304" pitchFamily="18" charset="0"/>
                <a:ea typeface="Calibri" panose="020F0502020204030204" pitchFamily="34" charset="0"/>
              </a:rPr>
              <a:t>анієла</a:t>
            </a:r>
            <a:r>
              <a:rPr lang="uk-UA" sz="2000" b="1" dirty="0">
                <a:effectLst/>
                <a:latin typeface="Times New Roman" panose="02020603050405020304" pitchFamily="18" charset="0"/>
                <a:ea typeface="Calibri" panose="020F0502020204030204" pitchFamily="34" charset="0"/>
              </a:rPr>
              <a:t> Сливка</a:t>
            </a:r>
            <a:r>
              <a:rPr lang="uk-UA" sz="2000" dirty="0">
                <a:effectLst/>
                <a:latin typeface="Times New Roman" panose="02020603050405020304" pitchFamily="18" charset="0"/>
                <a:ea typeface="Calibri" panose="020F0502020204030204" pitchFamily="34" charset="0"/>
              </a:rPr>
              <a:t>  (ФПЛ-42с) - </a:t>
            </a:r>
            <a:r>
              <a:rPr lang="uk-UA" sz="2000" dirty="0">
                <a:solidFill>
                  <a:srgbClr val="000000"/>
                </a:solidFill>
                <a:effectLst/>
                <a:latin typeface="Times New Roman" panose="02020603050405020304" pitchFamily="18" charset="0"/>
                <a:ea typeface="Calibri" panose="020F0502020204030204" pitchFamily="34" charset="0"/>
              </a:rPr>
              <a:t>Диплом І ступеня, </a:t>
            </a:r>
            <a:r>
              <a:rPr lang="uk-UA" sz="2000" b="1" dirty="0">
                <a:solidFill>
                  <a:srgbClr val="000000"/>
                </a:solidFill>
                <a:effectLst/>
                <a:latin typeface="Times New Roman" panose="02020603050405020304" pitchFamily="18" charset="0"/>
                <a:ea typeface="Calibri" panose="020F0502020204030204" pitchFamily="34" charset="0"/>
              </a:rPr>
              <a:t>Христина </a:t>
            </a:r>
            <a:r>
              <a:rPr lang="uk-UA" sz="2000" b="1" dirty="0" err="1">
                <a:effectLst/>
                <a:latin typeface="Times New Roman" panose="02020603050405020304" pitchFamily="18" charset="0"/>
                <a:ea typeface="Calibri" panose="020F0502020204030204" pitchFamily="34" charset="0"/>
              </a:rPr>
              <a:t>Курильчик</a:t>
            </a:r>
            <a:r>
              <a:rPr lang="uk-UA" sz="2000" b="1" dirty="0">
                <a:effectLst/>
                <a:latin typeface="Times New Roman" panose="02020603050405020304" pitchFamily="18" charset="0"/>
                <a:ea typeface="Calibri" panose="020F0502020204030204" pitchFamily="34" charset="0"/>
              </a:rPr>
              <a:t>  </a:t>
            </a:r>
            <a:r>
              <a:rPr lang="uk-UA" sz="2000" dirty="0">
                <a:effectLst/>
                <a:latin typeface="Times New Roman" panose="02020603050405020304" pitchFamily="18" charset="0"/>
                <a:ea typeface="Calibri" panose="020F0502020204030204" pitchFamily="34" charset="0"/>
              </a:rPr>
              <a:t>(ФПЛ-41с) - </a:t>
            </a:r>
            <a:r>
              <a:rPr lang="uk-UA" sz="2000" dirty="0">
                <a:solidFill>
                  <a:srgbClr val="000000"/>
                </a:solidFill>
                <a:effectLst/>
                <a:latin typeface="Times New Roman" panose="02020603050405020304" pitchFamily="18" charset="0"/>
                <a:ea typeface="Calibri" panose="020F0502020204030204" pitchFamily="34" charset="0"/>
              </a:rPr>
              <a:t>Диплом ІІ ступеня, </a:t>
            </a:r>
            <a:r>
              <a:rPr lang="uk-UA" sz="2000" b="1" dirty="0">
                <a:solidFill>
                  <a:srgbClr val="000000"/>
                </a:solidFill>
                <a:effectLst/>
                <a:latin typeface="Times New Roman" panose="02020603050405020304" pitchFamily="18" charset="0"/>
                <a:ea typeface="Calibri" panose="020F0502020204030204" pitchFamily="34" charset="0"/>
              </a:rPr>
              <a:t>Юлія </a:t>
            </a:r>
            <a:r>
              <a:rPr lang="uk-UA" sz="2000" b="1" dirty="0" err="1">
                <a:effectLst/>
                <a:latin typeface="Times New Roman" panose="02020603050405020304" pitchFamily="18" charset="0"/>
                <a:ea typeface="Calibri" panose="020F0502020204030204" pitchFamily="34" charset="0"/>
              </a:rPr>
              <a:t>Богоніс</a:t>
            </a:r>
            <a:r>
              <a:rPr lang="uk-UA" sz="2000" b="1" dirty="0">
                <a:effectLst/>
                <a:latin typeface="Times New Roman" panose="02020603050405020304" pitchFamily="18" charset="0"/>
                <a:ea typeface="Calibri" panose="020F0502020204030204" pitchFamily="34" charset="0"/>
              </a:rPr>
              <a:t> </a:t>
            </a:r>
            <a:r>
              <a:rPr lang="uk-UA" sz="2000" dirty="0">
                <a:effectLst/>
                <a:latin typeface="Times New Roman" panose="02020603050405020304" pitchFamily="18" charset="0"/>
                <a:ea typeface="Calibri" panose="020F0502020204030204" pitchFamily="34" charset="0"/>
              </a:rPr>
              <a:t>(ФПЛ-32с) - </a:t>
            </a:r>
            <a:r>
              <a:rPr lang="uk-UA" sz="2000" dirty="0">
                <a:solidFill>
                  <a:srgbClr val="000000"/>
                </a:solidFill>
                <a:effectLst/>
                <a:latin typeface="Times New Roman" panose="02020603050405020304" pitchFamily="18" charset="0"/>
                <a:ea typeface="Calibri" panose="020F0502020204030204" pitchFamily="34" charset="0"/>
              </a:rPr>
              <a:t>Диплом ІІІ ступеня.</a:t>
            </a:r>
          </a:p>
          <a:p>
            <a:pPr algn="just"/>
            <a:r>
              <a:rPr lang="uk-UA" sz="2000" dirty="0">
                <a:solidFill>
                  <a:srgbClr val="000000"/>
                </a:solidFill>
                <a:effectLst/>
                <a:latin typeface="Times New Roman" panose="02020603050405020304" pitchFamily="18" charset="0"/>
                <a:ea typeface="Calibri" panose="020F0502020204030204" pitchFamily="34" charset="0"/>
              </a:rPr>
              <a:t> </a:t>
            </a:r>
            <a:r>
              <a:rPr lang="uk-UA" sz="2000" b="1" dirty="0">
                <a:solidFill>
                  <a:srgbClr val="0070C0"/>
                </a:solidFill>
                <a:effectLst/>
                <a:latin typeface="Times New Roman" panose="02020603050405020304" pitchFamily="18" charset="0"/>
                <a:ea typeface="Calibri" panose="020F0502020204030204" pitchFamily="34" charset="0"/>
              </a:rPr>
              <a:t>Актуальні проблеми інклюзивної освіти:</a:t>
            </a:r>
            <a:r>
              <a:rPr lang="uk-UA" sz="2000" dirty="0">
                <a:solidFill>
                  <a:srgbClr val="0070C0"/>
                </a:solidFill>
                <a:effectLst/>
                <a:latin typeface="Times New Roman" panose="02020603050405020304" pitchFamily="18" charset="0"/>
                <a:ea typeface="Calibri" panose="020F0502020204030204" pitchFamily="34" charset="0"/>
              </a:rPr>
              <a:t>  </a:t>
            </a:r>
            <a:r>
              <a:rPr lang="uk-UA" sz="2000" b="1" dirty="0">
                <a:effectLst/>
                <a:latin typeface="Times New Roman" panose="02020603050405020304" pitchFamily="18" charset="0"/>
                <a:ea typeface="Calibri" panose="020F0502020204030204" pitchFamily="34" charset="0"/>
              </a:rPr>
              <a:t>Руслана Голуб </a:t>
            </a:r>
            <a:r>
              <a:rPr lang="uk-UA" sz="2000" dirty="0">
                <a:effectLst/>
                <a:latin typeface="Times New Roman" panose="02020603050405020304" pitchFamily="18" charset="0"/>
                <a:ea typeface="Calibri" panose="020F0502020204030204" pitchFamily="34" charset="0"/>
              </a:rPr>
              <a:t>(ФПШ-41с) - </a:t>
            </a:r>
            <a:r>
              <a:rPr lang="uk-UA" sz="2000" dirty="0">
                <a:solidFill>
                  <a:srgbClr val="000000"/>
                </a:solidFill>
                <a:effectLst/>
                <a:latin typeface="Times New Roman" panose="02020603050405020304" pitchFamily="18" charset="0"/>
                <a:ea typeface="Calibri" panose="020F0502020204030204" pitchFamily="34" charset="0"/>
              </a:rPr>
              <a:t>Диплом І ступеня, </a:t>
            </a:r>
            <a:r>
              <a:rPr lang="uk-UA" sz="2000" b="1" dirty="0">
                <a:solidFill>
                  <a:srgbClr val="000000"/>
                </a:solidFill>
                <a:effectLst/>
                <a:latin typeface="Times New Roman" panose="02020603050405020304" pitchFamily="18" charset="0"/>
                <a:ea typeface="Calibri" panose="020F0502020204030204" pitchFamily="34" charset="0"/>
              </a:rPr>
              <a:t>Дмитро </a:t>
            </a:r>
            <a:r>
              <a:rPr lang="uk-UA" sz="2000" b="1" dirty="0">
                <a:effectLst/>
                <a:latin typeface="Times New Roman" panose="02020603050405020304" pitchFamily="18" charset="0"/>
                <a:ea typeface="Calibri" panose="020F0502020204030204" pitchFamily="34" charset="0"/>
              </a:rPr>
              <a:t>Лучків  </a:t>
            </a:r>
            <a:r>
              <a:rPr lang="uk-UA" sz="2000" dirty="0">
                <a:effectLst/>
                <a:latin typeface="Times New Roman" panose="02020603050405020304" pitchFamily="18" charset="0"/>
                <a:ea typeface="Calibri" panose="020F0502020204030204" pitchFamily="34" charset="0"/>
              </a:rPr>
              <a:t>(ФПЛ-32с) - </a:t>
            </a:r>
            <a:r>
              <a:rPr lang="uk-UA" sz="2000" dirty="0">
                <a:solidFill>
                  <a:srgbClr val="000000"/>
                </a:solidFill>
                <a:effectLst/>
                <a:latin typeface="Times New Roman" panose="02020603050405020304" pitchFamily="18" charset="0"/>
                <a:ea typeface="Calibri" panose="020F0502020204030204" pitchFamily="34" charset="0"/>
              </a:rPr>
              <a:t>Диплом ІІ ступеня, </a:t>
            </a:r>
            <a:r>
              <a:rPr lang="uk-UA" sz="2000" b="1" dirty="0">
                <a:solidFill>
                  <a:srgbClr val="000000"/>
                </a:solidFill>
                <a:effectLst/>
                <a:latin typeface="Times New Roman" panose="02020603050405020304" pitchFamily="18" charset="0"/>
                <a:ea typeface="Calibri" panose="020F0502020204030204" pitchFamily="34" charset="0"/>
              </a:rPr>
              <a:t>Наталія </a:t>
            </a:r>
            <a:r>
              <a:rPr lang="uk-UA" sz="2000" b="1" dirty="0">
                <a:effectLst/>
                <a:latin typeface="Times New Roman" panose="02020603050405020304" pitchFamily="18" charset="0"/>
                <a:ea typeface="Calibri" panose="020F0502020204030204" pitchFamily="34" charset="0"/>
              </a:rPr>
              <a:t>Романишин </a:t>
            </a:r>
            <a:r>
              <a:rPr lang="uk-UA" sz="2000" dirty="0">
                <a:effectLst/>
                <a:latin typeface="Times New Roman" panose="02020603050405020304" pitchFamily="18" charset="0"/>
                <a:ea typeface="Calibri" panose="020F0502020204030204" pitchFamily="34" charset="0"/>
              </a:rPr>
              <a:t> (ФПЛМ-41с) - </a:t>
            </a:r>
            <a:r>
              <a:rPr lang="uk-UA" sz="2000" dirty="0">
                <a:solidFill>
                  <a:srgbClr val="000000"/>
                </a:solidFill>
                <a:effectLst/>
                <a:latin typeface="Times New Roman" panose="02020603050405020304" pitchFamily="18" charset="0"/>
                <a:ea typeface="Calibri" panose="020F0502020204030204" pitchFamily="34" charset="0"/>
              </a:rPr>
              <a:t>Диплом ІІІ ступеня.</a:t>
            </a:r>
            <a:endParaRPr lang="uk-UA"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16901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400" dirty="0"/>
              <a:t>Студенти ФПО – учасники  міжнародної програми академічних обмінів Еразмус +</a:t>
            </a:r>
          </a:p>
        </p:txBody>
      </p:sp>
      <p:sp>
        <p:nvSpPr>
          <p:cNvPr id="7" name="TextBox 6">
            <a:extLst>
              <a:ext uri="{FF2B5EF4-FFF2-40B4-BE49-F238E27FC236}">
                <a16:creationId xmlns:a16="http://schemas.microsoft.com/office/drawing/2014/main" id="{1574E865-0F7F-44A7-B551-A7AE123F526A}"/>
              </a:ext>
            </a:extLst>
          </p:cNvPr>
          <p:cNvSpPr txBox="1"/>
          <p:nvPr/>
        </p:nvSpPr>
        <p:spPr>
          <a:xfrm>
            <a:off x="539552" y="1524000"/>
            <a:ext cx="7848872" cy="400110"/>
          </a:xfrm>
          <a:prstGeom prst="rect">
            <a:avLst/>
          </a:prstGeom>
          <a:noFill/>
        </p:spPr>
        <p:txBody>
          <a:bodyPr wrap="square">
            <a:spAutoFit/>
          </a:bodyPr>
          <a:lstStyle/>
          <a:p>
            <a:pPr indent="228600" algn="just"/>
            <a:r>
              <a:rPr lang="uk-UA" sz="2000" b="1" dirty="0">
                <a:solidFill>
                  <a:srgbClr val="0070C0"/>
                </a:solidFill>
                <a:effectLst/>
                <a:latin typeface="Times New Roman" panose="02020603050405020304" pitchFamily="18" charset="0"/>
                <a:ea typeface="Calibri" panose="020F0502020204030204" pitchFamily="34" charset="0"/>
              </a:rPr>
              <a:t> </a:t>
            </a:r>
            <a:endParaRPr lang="uk-UA" sz="2000" dirty="0">
              <a:effectLst/>
              <a:latin typeface="Calibri" panose="020F0502020204030204" pitchFamily="34" charset="0"/>
              <a:ea typeface="Calibri" panose="020F0502020204030204" pitchFamily="34" charset="0"/>
            </a:endParaRPr>
          </a:p>
        </p:txBody>
      </p:sp>
      <p:pic>
        <p:nvPicPr>
          <p:cNvPr id="6" name="Рисунок 5">
            <a:extLst>
              <a:ext uri="{FF2B5EF4-FFF2-40B4-BE49-F238E27FC236}">
                <a16:creationId xmlns:a16="http://schemas.microsoft.com/office/drawing/2014/main" id="{B6B8E77A-C69F-4CCC-8FD3-9F92A054C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00" y="1525742"/>
            <a:ext cx="3744000" cy="4992000"/>
          </a:xfrm>
          <a:prstGeom prst="rect">
            <a:avLst/>
          </a:prstGeom>
        </p:spPr>
      </p:pic>
      <p:pic>
        <p:nvPicPr>
          <p:cNvPr id="8" name="Рисунок 7">
            <a:extLst>
              <a:ext uri="{FF2B5EF4-FFF2-40B4-BE49-F238E27FC236}">
                <a16:creationId xmlns:a16="http://schemas.microsoft.com/office/drawing/2014/main" id="{14D0D1EE-5F50-4172-8C13-3F83665E3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6424" y="3493742"/>
            <a:ext cx="4032000" cy="3024000"/>
          </a:xfrm>
          <a:prstGeom prst="rect">
            <a:avLst/>
          </a:prstGeom>
        </p:spPr>
      </p:pic>
      <p:graphicFrame>
        <p:nvGraphicFramePr>
          <p:cNvPr id="3" name="Таблиця 3">
            <a:extLst>
              <a:ext uri="{FF2B5EF4-FFF2-40B4-BE49-F238E27FC236}">
                <a16:creationId xmlns:a16="http://schemas.microsoft.com/office/drawing/2014/main" id="{E80C6754-9CDF-40FF-816F-D8B51C61C62B}"/>
              </a:ext>
            </a:extLst>
          </p:cNvPr>
          <p:cNvGraphicFramePr>
            <a:graphicFrameLocks noGrp="1"/>
          </p:cNvGraphicFramePr>
          <p:nvPr/>
        </p:nvGraphicFramePr>
        <p:xfrm>
          <a:off x="4572000" y="1772816"/>
          <a:ext cx="3898776" cy="1188720"/>
        </p:xfrm>
        <a:graphic>
          <a:graphicData uri="http://schemas.openxmlformats.org/drawingml/2006/table">
            <a:tbl>
              <a:tblPr firstRow="1" bandRow="1">
                <a:tableStyleId>{5C22544A-7EE6-4342-B048-85BDC9FD1C3A}</a:tableStyleId>
              </a:tblPr>
              <a:tblGrid>
                <a:gridCol w="3898776">
                  <a:extLst>
                    <a:ext uri="{9D8B030D-6E8A-4147-A177-3AD203B41FA5}">
                      <a16:colId xmlns:a16="http://schemas.microsoft.com/office/drawing/2014/main" val="3739562879"/>
                    </a:ext>
                  </a:extLst>
                </a:gridCol>
              </a:tblGrid>
              <a:tr h="1141894">
                <a:tc>
                  <a:txBody>
                    <a:bodyPr/>
                    <a:lstStyle/>
                    <a:p>
                      <a:r>
                        <a:rPr lang="uk-UA" dirty="0"/>
                        <a:t>Ольга Литвиненко – </a:t>
                      </a:r>
                      <a:r>
                        <a:rPr lang="uk-UA" dirty="0" err="1"/>
                        <a:t>магістрантка</a:t>
                      </a:r>
                      <a:r>
                        <a:rPr lang="uk-UA" dirty="0"/>
                        <a:t> ФПО  </a:t>
                      </a:r>
                    </a:p>
                    <a:p>
                      <a:r>
                        <a:rPr lang="uk-UA" dirty="0"/>
                        <a:t> Університет імені Яна </a:t>
                      </a:r>
                      <a:r>
                        <a:rPr lang="uk-UA" dirty="0" err="1"/>
                        <a:t>Длугоша</a:t>
                      </a:r>
                      <a:r>
                        <a:rPr lang="uk-UA" dirty="0"/>
                        <a:t> (</a:t>
                      </a:r>
                      <a:r>
                        <a:rPr lang="uk-UA" dirty="0" err="1"/>
                        <a:t>Ченстохова</a:t>
                      </a:r>
                      <a:r>
                        <a:rPr lang="uk-UA" dirty="0"/>
                        <a:t>, Польща) </a:t>
                      </a:r>
                    </a:p>
                  </a:txBody>
                  <a:tcPr/>
                </a:tc>
                <a:extLst>
                  <a:ext uri="{0D108BD9-81ED-4DB2-BD59-A6C34878D82A}">
                    <a16:rowId xmlns:a16="http://schemas.microsoft.com/office/drawing/2014/main" val="387779135"/>
                  </a:ext>
                </a:extLst>
              </a:tr>
            </a:tbl>
          </a:graphicData>
        </a:graphic>
      </p:graphicFrame>
    </p:spTree>
    <p:extLst>
      <p:ext uri="{BB962C8B-B14F-4D97-AF65-F5344CB8AC3E}">
        <p14:creationId xmlns:p14="http://schemas.microsoft.com/office/powerpoint/2010/main" val="493411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A862EE-9EA1-4023-B405-BA10BCD85509}"/>
              </a:ext>
            </a:extLst>
          </p:cNvPr>
          <p:cNvSpPr txBox="1"/>
          <p:nvPr/>
        </p:nvSpPr>
        <p:spPr>
          <a:xfrm>
            <a:off x="611560" y="404664"/>
            <a:ext cx="7992888" cy="738664"/>
          </a:xfrm>
          <a:prstGeom prst="rect">
            <a:avLst/>
          </a:prstGeom>
          <a:noFill/>
        </p:spPr>
        <p:txBody>
          <a:bodyPr wrap="square">
            <a:spAutoFit/>
          </a:bodyPr>
          <a:lstStyle/>
          <a:p>
            <a:r>
              <a:rPr lang="ru-RU" sz="1400" b="1" dirty="0"/>
              <a:t>УХВАЛА НАУКОВО-ТЕХНІЧНОЇ РАДИ ЛЬВІВСЬКОГО НАЦІОНАЛЬНОГО УНІВЕРСИТЕТУ ІМЕНІ ІВАНА ФРАНКА “ПРО ПІДСУМКИ НАУКОВОЇ ДІЯЛЬНОСТІ УНІВЕРСИТЕТУ У 2022 РОЦІ” Протокол № 10 21.12.2022 р. м. </a:t>
            </a:r>
            <a:r>
              <a:rPr lang="ru-RU" sz="1400" b="1" dirty="0" err="1"/>
              <a:t>Львів</a:t>
            </a:r>
            <a:endParaRPr lang="uk-UA" sz="1400" b="1" dirty="0"/>
          </a:p>
        </p:txBody>
      </p:sp>
      <p:sp>
        <p:nvSpPr>
          <p:cNvPr id="5" name="TextBox 4">
            <a:extLst>
              <a:ext uri="{FF2B5EF4-FFF2-40B4-BE49-F238E27FC236}">
                <a16:creationId xmlns:a16="http://schemas.microsoft.com/office/drawing/2014/main" id="{3AC36540-6D1E-473B-BF8F-AE3EE7E24CF9}"/>
              </a:ext>
            </a:extLst>
          </p:cNvPr>
          <p:cNvSpPr txBox="1"/>
          <p:nvPr/>
        </p:nvSpPr>
        <p:spPr>
          <a:xfrm>
            <a:off x="755576" y="1143328"/>
            <a:ext cx="2016224" cy="369332"/>
          </a:xfrm>
          <a:prstGeom prst="rect">
            <a:avLst/>
          </a:prstGeom>
          <a:noFill/>
        </p:spPr>
        <p:txBody>
          <a:bodyPr wrap="square">
            <a:spAutoFit/>
          </a:bodyPr>
          <a:lstStyle/>
          <a:p>
            <a:r>
              <a:rPr lang="uk-UA" b="1" dirty="0"/>
              <a:t>НТР відзначає</a:t>
            </a:r>
            <a:r>
              <a:rPr lang="uk-UA" dirty="0"/>
              <a:t>:</a:t>
            </a:r>
          </a:p>
        </p:txBody>
      </p:sp>
      <p:sp>
        <p:nvSpPr>
          <p:cNvPr id="7" name="TextBox 6">
            <a:extLst>
              <a:ext uri="{FF2B5EF4-FFF2-40B4-BE49-F238E27FC236}">
                <a16:creationId xmlns:a16="http://schemas.microsoft.com/office/drawing/2014/main" id="{8594929B-872B-420F-B8FF-CC4100040919}"/>
              </a:ext>
            </a:extLst>
          </p:cNvPr>
          <p:cNvSpPr txBox="1"/>
          <p:nvPr/>
        </p:nvSpPr>
        <p:spPr>
          <a:xfrm>
            <a:off x="323528" y="1574215"/>
            <a:ext cx="8496944" cy="1354217"/>
          </a:xfrm>
          <a:prstGeom prst="rect">
            <a:avLst/>
          </a:prstGeom>
          <a:noFill/>
        </p:spPr>
        <p:txBody>
          <a:bodyPr wrap="square">
            <a:spAutoFit/>
          </a:bodyPr>
          <a:lstStyle/>
          <a:p>
            <a:pPr marL="285750" indent="-285750">
              <a:buFont typeface="Arial" panose="020B0604020202020204" pitchFamily="34" charset="0"/>
              <a:buChar char="•"/>
            </a:pPr>
            <a:r>
              <a:rPr lang="uk-UA" b="1" dirty="0">
                <a:solidFill>
                  <a:srgbClr val="FF0000"/>
                </a:solidFill>
              </a:rPr>
              <a:t>високий рівень організації наукової роботи та вагомі наукові здобутки працівників: </a:t>
            </a:r>
            <a:r>
              <a:rPr lang="uk-UA" dirty="0"/>
              <a:t>– </a:t>
            </a:r>
            <a:r>
              <a:rPr lang="uk-UA" sz="1400" dirty="0"/>
              <a:t>факультетів хімічного, біологічного, географічного та фізичного (природничі науки); – факультетів історичного, управління фінансами та бізнесу, </a:t>
            </a:r>
            <a:r>
              <a:rPr lang="uk-UA" sz="1400" dirty="0">
                <a:solidFill>
                  <a:srgbClr val="FF0000"/>
                </a:solidFill>
              </a:rPr>
              <a:t>педагогічної освіт</a:t>
            </a:r>
            <a:r>
              <a:rPr lang="uk-UA" sz="1400" dirty="0"/>
              <a:t>и та юридичного (</a:t>
            </a:r>
            <a:r>
              <a:rPr lang="uk-UA" sz="1400" dirty="0" err="1"/>
              <a:t>соціогуманітарні</a:t>
            </a:r>
            <a:r>
              <a:rPr lang="uk-UA" sz="1400" dirty="0"/>
              <a:t> науки);</a:t>
            </a:r>
          </a:p>
          <a:p>
            <a:pPr marL="285750" indent="-285750">
              <a:buFont typeface="Arial" panose="020B0604020202020204" pitchFamily="34" charset="0"/>
              <a:buChar char="•"/>
            </a:pPr>
            <a:r>
              <a:rPr lang="uk-UA" b="1" dirty="0">
                <a:solidFill>
                  <a:srgbClr val="FF0000"/>
                </a:solidFill>
              </a:rPr>
              <a:t>вагомі  досягнення науковців: </a:t>
            </a:r>
          </a:p>
        </p:txBody>
      </p:sp>
      <p:sp>
        <p:nvSpPr>
          <p:cNvPr id="9" name="TextBox 8">
            <a:extLst>
              <a:ext uri="{FF2B5EF4-FFF2-40B4-BE49-F238E27FC236}">
                <a16:creationId xmlns:a16="http://schemas.microsoft.com/office/drawing/2014/main" id="{B7A0A8EC-68FD-44E9-9194-C075544ABC7E}"/>
              </a:ext>
            </a:extLst>
          </p:cNvPr>
          <p:cNvSpPr txBox="1"/>
          <p:nvPr/>
        </p:nvSpPr>
        <p:spPr>
          <a:xfrm>
            <a:off x="611560" y="2866877"/>
            <a:ext cx="8208912" cy="3754874"/>
          </a:xfrm>
          <a:prstGeom prst="rect">
            <a:avLst/>
          </a:prstGeom>
          <a:noFill/>
        </p:spPr>
        <p:txBody>
          <a:bodyPr wrap="square">
            <a:spAutoFit/>
          </a:bodyPr>
          <a:lstStyle/>
          <a:p>
            <a:pPr marL="285750" indent="-285750">
              <a:buFont typeface="Wingdings" panose="05000000000000000000" pitchFamily="2" charset="2"/>
              <a:buChar char="ü"/>
            </a:pPr>
            <a:r>
              <a:rPr lang="uk-UA" sz="1400" dirty="0"/>
              <a:t>факультетів філологічного, історичного, філософського та географічного в опублікуванні монографій, а також факультетів історичного, філологічного, міжнародних відносин та хімічного в опублікуванні монографій у закордонних видавництвах;</a:t>
            </a:r>
          </a:p>
          <a:p>
            <a:pPr marL="285750" indent="-285750">
              <a:buFont typeface="Wingdings" panose="05000000000000000000" pitchFamily="2" charset="2"/>
              <a:buChar char="ü"/>
            </a:pPr>
            <a:r>
              <a:rPr lang="uk-UA" sz="1400" dirty="0"/>
              <a:t>факультетів іноземних мов, міжнародних відносин, юридичного та географічного в опублікуванні підручників; </a:t>
            </a:r>
          </a:p>
          <a:p>
            <a:pPr marL="285750" indent="-285750">
              <a:buFont typeface="Wingdings" panose="05000000000000000000" pitchFamily="2" charset="2"/>
              <a:buChar char="ü"/>
            </a:pPr>
            <a:r>
              <a:rPr lang="uk-UA" sz="1400" dirty="0"/>
              <a:t>факультетів географічного, іноземних мов, механіко-математичного та філологічного в опублікуванні посібників; </a:t>
            </a:r>
          </a:p>
          <a:p>
            <a:pPr marL="285750" indent="-285750">
              <a:buFont typeface="Wingdings" panose="05000000000000000000" pitchFamily="2" charset="2"/>
              <a:buChar char="ü"/>
            </a:pPr>
            <a:r>
              <a:rPr lang="uk-UA" sz="1400" dirty="0"/>
              <a:t>факультетів хімічного, фізичного, механіко-математичного, біологічного в опублікуванні статей у виданнях з </a:t>
            </a:r>
            <a:r>
              <a:rPr lang="uk-UA" sz="1400" dirty="0" err="1"/>
              <a:t>імпакт</a:t>
            </a:r>
            <a:r>
              <a:rPr lang="uk-UA" sz="1400" dirty="0"/>
              <a:t>-фактором;</a:t>
            </a:r>
          </a:p>
          <a:p>
            <a:pPr marL="285750" indent="-285750">
              <a:buFont typeface="Wingdings" panose="05000000000000000000" pitchFamily="2" charset="2"/>
              <a:buChar char="ü"/>
            </a:pPr>
            <a:r>
              <a:rPr lang="uk-UA" sz="1400" dirty="0">
                <a:solidFill>
                  <a:srgbClr val="FF0000"/>
                </a:solidFill>
              </a:rPr>
              <a:t>факультетів</a:t>
            </a:r>
            <a:r>
              <a:rPr lang="uk-UA" sz="1400" dirty="0"/>
              <a:t> економічного, прикладної математики та інформатики, біологічного та </a:t>
            </a:r>
            <a:r>
              <a:rPr lang="uk-UA" sz="1400" dirty="0">
                <a:solidFill>
                  <a:srgbClr val="FF0000"/>
                </a:solidFill>
              </a:rPr>
              <a:t>педагогічної освіти в опублікуванні статей у виданнях, що входять до міжнародних </a:t>
            </a:r>
            <a:r>
              <a:rPr lang="uk-UA" sz="1400" dirty="0" err="1">
                <a:solidFill>
                  <a:srgbClr val="FF0000"/>
                </a:solidFill>
              </a:rPr>
              <a:t>наукометричних</a:t>
            </a:r>
            <a:r>
              <a:rPr lang="uk-UA" sz="1400" dirty="0">
                <a:solidFill>
                  <a:srgbClr val="FF0000"/>
                </a:solidFill>
              </a:rPr>
              <a:t> баз даних </a:t>
            </a:r>
            <a:r>
              <a:rPr lang="en-US" sz="1400" dirty="0">
                <a:solidFill>
                  <a:srgbClr val="FF0000"/>
                </a:solidFill>
              </a:rPr>
              <a:t>Web of Science, Scopus, Index Copernicus (</a:t>
            </a:r>
            <a:r>
              <a:rPr lang="uk-UA" sz="1400" dirty="0" err="1">
                <a:solidFill>
                  <a:srgbClr val="FF0000"/>
                </a:solidFill>
              </a:rPr>
              <a:t>соціогуманітарні</a:t>
            </a:r>
            <a:r>
              <a:rPr lang="uk-UA" sz="1400" dirty="0">
                <a:solidFill>
                  <a:srgbClr val="FF0000"/>
                </a:solidFill>
              </a:rPr>
              <a:t> науки</a:t>
            </a:r>
            <a:r>
              <a:rPr lang="uk-UA" sz="1400" dirty="0"/>
              <a:t>);</a:t>
            </a:r>
          </a:p>
          <a:p>
            <a:pPr marL="285750" indent="-285750">
              <a:buFont typeface="Wingdings" panose="05000000000000000000" pitchFamily="2" charset="2"/>
              <a:buChar char="ü"/>
            </a:pPr>
            <a:r>
              <a:rPr lang="uk-UA" sz="1400" dirty="0"/>
              <a:t>факультетів хімічного, фізичного, електроніки та комп’ютерних технологій та біологічного в патентно-ліцензійній діяльності; </a:t>
            </a:r>
          </a:p>
          <a:p>
            <a:pPr marL="285750" indent="-285750">
              <a:buFont typeface="Wingdings" panose="05000000000000000000" pitchFamily="2" charset="2"/>
              <a:buChar char="ü"/>
            </a:pPr>
            <a:r>
              <a:rPr lang="uk-UA" sz="1400" dirty="0"/>
              <a:t>факультетів біологічного, хімічного, геологічного у залученні ґрантів;</a:t>
            </a:r>
          </a:p>
          <a:p>
            <a:pPr marL="285750" indent="-285750">
              <a:buFont typeface="Wingdings" panose="05000000000000000000" pitchFamily="2" charset="2"/>
              <a:buChar char="ü"/>
            </a:pPr>
            <a:r>
              <a:rPr lang="uk-UA" sz="1400" dirty="0"/>
              <a:t>факультетів біологічного, хімічного, електроніки та комп’ютерних технологій та економічного у виконанні госпдоговорів</a:t>
            </a:r>
          </a:p>
        </p:txBody>
      </p:sp>
    </p:spTree>
    <p:extLst>
      <p:ext uri="{BB962C8B-B14F-4D97-AF65-F5344CB8AC3E}">
        <p14:creationId xmlns:p14="http://schemas.microsoft.com/office/powerpoint/2010/main" val="2307867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dirty="0"/>
              <a:t>      Факультет педагогічної освіти: перспективи   наукової  роботи </a:t>
            </a:r>
            <a:r>
              <a:rPr lang="uk-UA" sz="2800" dirty="0" err="1"/>
              <a:t>роботи</a:t>
            </a:r>
            <a:r>
              <a:rPr lang="uk-UA" sz="2800" dirty="0"/>
              <a:t>  2022-2023  </a:t>
            </a:r>
          </a:p>
        </p:txBody>
      </p:sp>
      <p:sp>
        <p:nvSpPr>
          <p:cNvPr id="3" name="Объект 2"/>
          <p:cNvSpPr>
            <a:spLocks noGrp="1"/>
          </p:cNvSpPr>
          <p:nvPr>
            <p:ph sz="half" idx="1"/>
          </p:nvPr>
        </p:nvSpPr>
        <p:spPr>
          <a:xfrm>
            <a:off x="395536" y="1776378"/>
            <a:ext cx="1512168" cy="4278094"/>
          </a:xfrm>
        </p:spPr>
        <p:txBody>
          <a:bodyPr>
            <a:normAutofit/>
          </a:bodyPr>
          <a:lstStyle/>
          <a:p>
            <a:pPr marL="0" indent="0">
              <a:buNone/>
            </a:pPr>
            <a:endParaRPr lang="uk-UA" sz="3200" dirty="0"/>
          </a:p>
          <a:p>
            <a:pPr marL="0" indent="0" algn="ctr">
              <a:buNone/>
            </a:pPr>
            <a:r>
              <a:rPr lang="uk-UA" sz="3200" dirty="0"/>
              <a:t>   </a:t>
            </a:r>
          </a:p>
        </p:txBody>
      </p:sp>
      <p:sp>
        <p:nvSpPr>
          <p:cNvPr id="4" name="Объект 3"/>
          <p:cNvSpPr>
            <a:spLocks noGrp="1"/>
          </p:cNvSpPr>
          <p:nvPr>
            <p:ph sz="half" idx="2"/>
          </p:nvPr>
        </p:nvSpPr>
        <p:spPr>
          <a:xfrm>
            <a:off x="251520" y="1776378"/>
            <a:ext cx="8640961" cy="4350102"/>
          </a:xfrm>
        </p:spPr>
        <p:txBody>
          <a:bodyPr>
            <a:normAutofit/>
          </a:bodyPr>
          <a:lstStyle/>
          <a:p>
            <a:pPr marL="0" indent="0">
              <a:spcBef>
                <a:spcPts val="0"/>
              </a:spcBef>
              <a:buNone/>
            </a:pPr>
            <a:endParaRPr lang="uk-UA" dirty="0">
              <a:solidFill>
                <a:schemeClr val="tx1"/>
              </a:solidFill>
            </a:endParaRPr>
          </a:p>
          <a:p>
            <a:pPr marL="0" indent="0" algn="just">
              <a:spcBef>
                <a:spcPts val="0"/>
              </a:spcBef>
              <a:buNone/>
            </a:pPr>
            <a:r>
              <a:rPr lang="uk-UA" dirty="0">
                <a:solidFill>
                  <a:schemeClr val="tx1"/>
                </a:solidFill>
              </a:rPr>
              <a:t> </a:t>
            </a:r>
          </a:p>
        </p:txBody>
      </p:sp>
      <p:sp>
        <p:nvSpPr>
          <p:cNvPr id="6" name="Прямоугольник 5"/>
          <p:cNvSpPr/>
          <p:nvPr/>
        </p:nvSpPr>
        <p:spPr>
          <a:xfrm>
            <a:off x="662880" y="1524000"/>
            <a:ext cx="8229600" cy="4893647"/>
          </a:xfrm>
          <a:prstGeom prst="rect">
            <a:avLst/>
          </a:prstGeom>
        </p:spPr>
        <p:txBody>
          <a:bodyPr wrap="square">
            <a:spAutoFit/>
          </a:bodyPr>
          <a:lstStyle/>
          <a:p>
            <a:pPr marL="285750" indent="-285750">
              <a:buFont typeface="Wingdings" panose="05000000000000000000" pitchFamily="2" charset="2"/>
              <a:buChar char="Ø"/>
            </a:pPr>
            <a:r>
              <a:rPr lang="uk-UA" sz="1400" dirty="0"/>
              <a:t>Розробка кафедральних тем. Підготовка  по завершенню тем колективних монографій. </a:t>
            </a:r>
          </a:p>
          <a:p>
            <a:pPr marL="285750" indent="-285750">
              <a:buFont typeface="Wingdings" panose="05000000000000000000" pitchFamily="2" charset="2"/>
              <a:buChar char="Ø"/>
            </a:pPr>
            <a:r>
              <a:rPr lang="uk-UA" sz="1400" dirty="0"/>
              <a:t>Наукові дослідження  за рахунок коштів державного бюджету  :  підготовка проектних пропозицій  як на державному,  так і на регіональному рівні (обласні програми, </a:t>
            </a:r>
            <a:r>
              <a:rPr lang="uk-UA" sz="1400" dirty="0" err="1"/>
              <a:t>мініпроекти</a:t>
            </a:r>
            <a:r>
              <a:rPr lang="uk-UA" sz="1400" dirty="0"/>
              <a:t> і </a:t>
            </a:r>
            <a:r>
              <a:rPr lang="uk-UA" sz="1400" dirty="0" err="1"/>
              <a:t>т.п</a:t>
            </a:r>
            <a:r>
              <a:rPr lang="uk-UA" sz="1400" dirty="0"/>
              <a:t>.)</a:t>
            </a:r>
          </a:p>
          <a:p>
            <a:pPr marL="285750" indent="-285750">
              <a:buFont typeface="Wingdings" panose="05000000000000000000" pitchFamily="2" charset="2"/>
              <a:buChar char="Ø"/>
            </a:pPr>
            <a:r>
              <a:rPr lang="uk-UA" sz="1400" dirty="0">
                <a:effectLst/>
                <a:latin typeface="Calibri" panose="020F0502020204030204" pitchFamily="34" charset="0"/>
                <a:ea typeface="Calibri" panose="020F0502020204030204" pitchFamily="34" charset="0"/>
                <a:cs typeface="Times New Roman" panose="02020603050405020304" pitchFamily="18" charset="0"/>
              </a:rPr>
              <a:t>Підготовка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проєктних</a:t>
            </a:r>
            <a:r>
              <a:rPr lang="uk-UA" sz="1400" dirty="0">
                <a:effectLst/>
                <a:latin typeface="Calibri" panose="020F0502020204030204" pitchFamily="34" charset="0"/>
                <a:ea typeface="Calibri" panose="020F0502020204030204" pitchFamily="34" charset="0"/>
                <a:cs typeface="Times New Roman" panose="02020603050405020304" pitchFamily="18" charset="0"/>
              </a:rPr>
              <a:t> пропозицій на  участь здобуття  грантів  програми  ERASMUS+, DAAD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Ukraine</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Horizon</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Europe</a:t>
            </a:r>
            <a:r>
              <a:rPr lang="uk-UA" sz="1400" dirty="0">
                <a:effectLst/>
                <a:latin typeface="Calibri" panose="020F0502020204030204" pitchFamily="34" charset="0"/>
                <a:ea typeface="Calibri" panose="020F0502020204030204" pitchFamily="34" charset="0"/>
                <a:cs typeface="Times New Roman" panose="02020603050405020304" pitchFamily="18" charset="0"/>
              </a:rPr>
              <a:t>, Українського  культурного фонд (УКФ), Транскордонної співпраці та інших </a:t>
            </a:r>
            <a:r>
              <a:rPr lang="uk-UA" sz="1400" dirty="0" err="1">
                <a:effectLst/>
                <a:latin typeface="Calibri" panose="020F0502020204030204" pitchFamily="34" charset="0"/>
                <a:ea typeface="Calibri" panose="020F0502020204030204" pitchFamily="34" charset="0"/>
                <a:cs typeface="Times New Roman" panose="02020603050405020304" pitchFamily="18" charset="0"/>
              </a:rPr>
              <a:t>грантодавців</a:t>
            </a:r>
            <a:r>
              <a:rPr lang="uk-UA" sz="1400" dirty="0">
                <a:effectLst/>
                <a:latin typeface="Calibri" panose="020F0502020204030204" pitchFamily="34" charset="0"/>
                <a:ea typeface="Calibri" panose="020F0502020204030204" pitchFamily="34" charset="0"/>
                <a:cs typeface="Times New Roman" panose="02020603050405020304" pitchFamily="18" charset="0"/>
              </a:rPr>
              <a:t>.</a:t>
            </a:r>
            <a:r>
              <a:rPr lang="uk-UA" sz="1400" dirty="0"/>
              <a:t> </a:t>
            </a:r>
          </a:p>
          <a:p>
            <a:pPr marL="285750" indent="-285750">
              <a:buFont typeface="Wingdings" panose="05000000000000000000" pitchFamily="2" charset="2"/>
              <a:buChar char="Ø"/>
            </a:pPr>
            <a:r>
              <a:rPr lang="uk-UA" sz="1400" dirty="0"/>
              <a:t>Налагодження наукових контактів з європейськими  ЗВО і науковими інституціями (</a:t>
            </a:r>
            <a:r>
              <a:rPr lang="uk-UA" sz="1400" dirty="0" err="1"/>
              <a:t>Карловий</a:t>
            </a:r>
            <a:r>
              <a:rPr lang="uk-UA" sz="1400" dirty="0"/>
              <a:t> університет, Варшавський університет та ін.) </a:t>
            </a:r>
          </a:p>
          <a:p>
            <a:pPr marL="285750" indent="-285750">
              <a:buFont typeface="Wingdings" panose="05000000000000000000" pitchFamily="2" charset="2"/>
              <a:buChar char="Ø"/>
            </a:pPr>
            <a:r>
              <a:rPr lang="uk-UA" sz="1400" dirty="0"/>
              <a:t>Захисти дисертацій.</a:t>
            </a:r>
          </a:p>
          <a:p>
            <a:pPr marL="285750" indent="-285750">
              <a:buFont typeface="Wingdings" panose="05000000000000000000" pitchFamily="2" charset="2"/>
              <a:buChar char="Ø"/>
            </a:pPr>
            <a:r>
              <a:rPr lang="uk-UA" sz="1400" dirty="0"/>
              <a:t>Започаткування серії видань Факультетська  навчальна книга  </a:t>
            </a:r>
          </a:p>
          <a:p>
            <a:pPr marL="285750" indent="-285750">
              <a:buFont typeface="Wingdings" panose="05000000000000000000" pitchFamily="2" charset="2"/>
              <a:buChar char="Ø"/>
            </a:pPr>
            <a:r>
              <a:rPr lang="uk-UA" sz="1400" dirty="0"/>
              <a:t>Організація та проведення  на базі кафедр/факультету  конференцій, семінарів, круглих столів, літніх і зимових  шкіл та ін.   </a:t>
            </a:r>
            <a:r>
              <a:rPr lang="uk-UA" sz="1400" dirty="0">
                <a:solidFill>
                  <a:srgbClr val="FF0000"/>
                </a:solidFill>
              </a:rPr>
              <a:t>Титульні конференції </a:t>
            </a:r>
          </a:p>
          <a:p>
            <a:pPr marL="285750" indent="-285750">
              <a:buFont typeface="Wingdings" panose="05000000000000000000" pitchFamily="2" charset="2"/>
              <a:buChar char="Ø"/>
            </a:pPr>
            <a:r>
              <a:rPr lang="uk-UA" sz="1400" dirty="0"/>
              <a:t>Кафедральні наукові семінари </a:t>
            </a:r>
          </a:p>
          <a:p>
            <a:pPr marL="285750" indent="-285750">
              <a:buFont typeface="Wingdings" panose="05000000000000000000" pitchFamily="2" charset="2"/>
              <a:buChar char="Ø"/>
            </a:pPr>
            <a:r>
              <a:rPr lang="uk-UA" sz="1400" dirty="0"/>
              <a:t> Наукові стажування,  отримання  індивідуальних стипендій і грантів </a:t>
            </a:r>
          </a:p>
          <a:p>
            <a:pPr marL="285750" indent="-285750">
              <a:buFont typeface="Wingdings" panose="05000000000000000000" pitchFamily="2" charset="2"/>
              <a:buChar char="Ø"/>
            </a:pPr>
            <a:r>
              <a:rPr lang="uk-UA" sz="1400" dirty="0"/>
              <a:t>Збільшення кількості  наукових  публікацій викладачів у </a:t>
            </a:r>
            <a:r>
              <a:rPr lang="uk-UA" sz="1400" dirty="0" err="1"/>
              <a:t>наукометричних</a:t>
            </a:r>
            <a:r>
              <a:rPr lang="uk-UA" sz="1400" dirty="0"/>
              <a:t>  і фахових виданнях. </a:t>
            </a:r>
          </a:p>
          <a:p>
            <a:pPr marL="285750" indent="-285750">
              <a:buFont typeface="Wingdings" panose="05000000000000000000" pitchFamily="2" charset="2"/>
              <a:buChar char="Ø"/>
            </a:pPr>
            <a:r>
              <a:rPr lang="uk-UA" sz="1400" dirty="0"/>
              <a:t>Підготовка  і видання   факультетських періодичних  видань. Включення Вісника у </a:t>
            </a:r>
            <a:r>
              <a:rPr lang="uk-UA" sz="1400" dirty="0" err="1"/>
              <a:t>наукометричну</a:t>
            </a:r>
            <a:r>
              <a:rPr lang="uk-UA" sz="1400" dirty="0"/>
              <a:t>  базу  даних  </a:t>
            </a:r>
            <a:r>
              <a:rPr lang="uk-UA" sz="1400" i="1" dirty="0" err="1">
                <a:solidFill>
                  <a:srgbClr val="000000"/>
                </a:solidFill>
                <a:effectLst/>
                <a:latin typeface="Times New Roman" panose="02020603050405020304" pitchFamily="18" charset="0"/>
                <a:ea typeface="Times New Roman" panose="02020603050405020304" pitchFamily="18" charset="0"/>
              </a:rPr>
              <a:t>Index</a:t>
            </a:r>
            <a:r>
              <a:rPr lang="uk-UA" sz="1400" i="1" dirty="0">
                <a:solidFill>
                  <a:srgbClr val="000000"/>
                </a:solidFill>
                <a:effectLst/>
                <a:latin typeface="Times New Roman" panose="02020603050405020304" pitchFamily="18" charset="0"/>
                <a:ea typeface="Times New Roman" panose="02020603050405020304" pitchFamily="18" charset="0"/>
              </a:rPr>
              <a:t> </a:t>
            </a:r>
            <a:r>
              <a:rPr lang="uk-UA" sz="1400" i="1" dirty="0" err="1">
                <a:solidFill>
                  <a:srgbClr val="000000"/>
                </a:solidFill>
                <a:effectLst/>
                <a:latin typeface="Times New Roman" panose="02020603050405020304" pitchFamily="18" charset="0"/>
                <a:ea typeface="Times New Roman" panose="02020603050405020304" pitchFamily="18" charset="0"/>
              </a:rPr>
              <a:t>Copernicus</a:t>
            </a:r>
            <a:endParaRPr lang="uk-UA" sz="1400" i="1" dirty="0"/>
          </a:p>
          <a:p>
            <a:pPr marL="285750" indent="-285750">
              <a:buFont typeface="Wingdings" panose="05000000000000000000" pitchFamily="2" charset="2"/>
              <a:buChar char="Ø"/>
            </a:pPr>
            <a:r>
              <a:rPr lang="uk-UA" sz="1400" dirty="0"/>
              <a:t>Студентська наукова робота (олімпіади, конкурси, </a:t>
            </a:r>
            <a:r>
              <a:rPr lang="uk-UA" sz="1400" dirty="0" err="1"/>
              <a:t>студ.наукові</a:t>
            </a:r>
            <a:r>
              <a:rPr lang="uk-UA" sz="1400" dirty="0"/>
              <a:t> гуртки, Наукове товариство студентів</a:t>
            </a:r>
            <a:r>
              <a:rPr lang="uk-UA" sz="1600" dirty="0"/>
              <a:t>)</a:t>
            </a:r>
          </a:p>
          <a:p>
            <a:pPr marL="285750" indent="-285750">
              <a:buFont typeface="Wingdings" panose="05000000000000000000" pitchFamily="2" charset="2"/>
              <a:buChar char="Ø"/>
            </a:pPr>
            <a:r>
              <a:rPr lang="uk-UA" sz="1600" dirty="0"/>
              <a:t>Вдосконалення системи рейтингових показників за участь у наукові1 роботі. </a:t>
            </a:r>
          </a:p>
        </p:txBody>
      </p:sp>
    </p:spTree>
    <p:extLst>
      <p:ext uri="{BB962C8B-B14F-4D97-AF65-F5344CB8AC3E}">
        <p14:creationId xmlns:p14="http://schemas.microsoft.com/office/powerpoint/2010/main" val="2818274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284984"/>
            <a:ext cx="59690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Home\Desktop\Смайлик.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636912"/>
            <a:ext cx="24574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1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686800" cy="595536"/>
          </a:xfrm>
        </p:spPr>
        <p:txBody>
          <a:bodyPr>
            <a:noAutofit/>
          </a:bodyPr>
          <a:lstStyle/>
          <a:p>
            <a:pPr algn="ctr"/>
            <a:r>
              <a:rPr lang="uk-UA" sz="1800" b="1" dirty="0"/>
              <a:t>Наукова робота: </a:t>
            </a:r>
            <a:r>
              <a:rPr lang="uk-UA" altLang="uk-UA" sz="1800" b="1" dirty="0"/>
              <a:t>Теми, які виконуються в межах робочого часу викладачів</a:t>
            </a:r>
            <a:r>
              <a:rPr lang="uk-UA" sz="1800" b="1" dirty="0"/>
              <a:t>          </a:t>
            </a:r>
          </a:p>
        </p:txBody>
      </p:sp>
      <p:sp>
        <p:nvSpPr>
          <p:cNvPr id="5" name="Объект 4"/>
          <p:cNvSpPr>
            <a:spLocks noGrp="1"/>
          </p:cNvSpPr>
          <p:nvPr>
            <p:ph sz="half" idx="1"/>
          </p:nvPr>
        </p:nvSpPr>
        <p:spPr>
          <a:xfrm>
            <a:off x="251520" y="1144216"/>
            <a:ext cx="2232248" cy="4589040"/>
          </a:xfrm>
        </p:spPr>
        <p:txBody>
          <a:bodyPr>
            <a:noAutofit/>
          </a:bodyPr>
          <a:lstStyle/>
          <a:p>
            <a:pPr marL="0" indent="0">
              <a:spcBef>
                <a:spcPts val="0"/>
              </a:spcBef>
              <a:buNone/>
            </a:pPr>
            <a:r>
              <a:rPr lang="uk-UA"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t>
            </a:r>
            <a:r>
              <a:rPr lang="uk-UA" sz="1600" b="1" dirty="0">
                <a:latin typeface="Times New Roman" panose="02020603050405020304" pitchFamily="18" charset="0"/>
                <a:cs typeface="Times New Roman" panose="02020603050405020304" pitchFamily="18" charset="0"/>
              </a:rPr>
              <a:t>Забезпечення наступності дошкільної та початкової освіти в контексті освітньої політики держави</a:t>
            </a:r>
            <a:r>
              <a:rPr lang="en-US" sz="1600" b="1" dirty="0">
                <a:latin typeface="Times New Roman" panose="02020603050405020304" pitchFamily="18" charset="0"/>
                <a:cs typeface="Times New Roman" panose="02020603050405020304" pitchFamily="18" charset="0"/>
              </a:rPr>
              <a:t>”</a:t>
            </a:r>
            <a:r>
              <a:rPr lang="uk-UA" sz="1600" b="1" dirty="0">
                <a:latin typeface="Times New Roman" panose="02020603050405020304" pitchFamily="18" charset="0"/>
                <a:cs typeface="Times New Roman" panose="02020603050405020304" pitchFamily="18" charset="0"/>
              </a:rPr>
              <a:t>, </a:t>
            </a:r>
          </a:p>
          <a:p>
            <a:pPr marL="0" indent="0">
              <a:spcBef>
                <a:spcPts val="0"/>
              </a:spcBef>
              <a:buNone/>
            </a:pPr>
            <a:r>
              <a:rPr lang="uk-UA" sz="1600" b="1" dirty="0">
                <a:latin typeface="Times New Roman" panose="02020603050405020304" pitchFamily="18" charset="0"/>
                <a:cs typeface="Times New Roman" panose="02020603050405020304" pitchFamily="18" charset="0"/>
              </a:rPr>
              <a:t>науковий керівник док. пед. наук, проф. </a:t>
            </a:r>
            <a:r>
              <a:rPr lang="uk-UA" sz="1600" b="1" dirty="0" err="1">
                <a:latin typeface="Times New Roman" panose="02020603050405020304" pitchFamily="18" charset="0"/>
                <a:cs typeface="Times New Roman" panose="02020603050405020304" pitchFamily="18" charset="0"/>
              </a:rPr>
              <a:t>Мачинська</a:t>
            </a:r>
            <a:r>
              <a:rPr lang="uk-UA" sz="1600" b="1" dirty="0">
                <a:latin typeface="Times New Roman" panose="02020603050405020304" pitchFamily="18" charset="0"/>
                <a:cs typeface="Times New Roman" panose="02020603050405020304" pitchFamily="18" charset="0"/>
              </a:rPr>
              <a:t> Н.І.,</a:t>
            </a:r>
            <a:endParaRPr lang="en-US" sz="1600" b="1" dirty="0">
              <a:latin typeface="Times New Roman" panose="02020603050405020304" pitchFamily="18" charset="0"/>
              <a:cs typeface="Times New Roman" panose="02020603050405020304" pitchFamily="18" charset="0"/>
            </a:endParaRPr>
          </a:p>
          <a:p>
            <a:pPr marL="0" indent="0">
              <a:spcBef>
                <a:spcPts val="0"/>
              </a:spcBef>
              <a:buNone/>
            </a:pPr>
            <a:endParaRPr lang="en-US" sz="1600" b="1" dirty="0">
              <a:latin typeface="Times New Roman" panose="02020603050405020304" pitchFamily="18" charset="0"/>
              <a:cs typeface="Times New Roman" panose="02020603050405020304" pitchFamily="18" charset="0"/>
            </a:endParaRPr>
          </a:p>
          <a:p>
            <a:pPr marL="0" indent="0">
              <a:spcBef>
                <a:spcPts val="0"/>
              </a:spcBef>
              <a:buNone/>
            </a:pPr>
            <a:r>
              <a:rPr lang="en-US" sz="1600" b="1" dirty="0">
                <a:latin typeface="Times New Roman" panose="02020603050405020304" pitchFamily="18" charset="0"/>
                <a:cs typeface="Times New Roman" panose="02020603050405020304" pitchFamily="18" charset="0"/>
              </a:rPr>
              <a:t>(</a:t>
            </a:r>
            <a:r>
              <a:rPr lang="uk-UA" sz="1600" b="1" dirty="0">
                <a:latin typeface="Times New Roman" panose="02020603050405020304" pitchFamily="18" charset="0"/>
                <a:cs typeface="Times New Roman" panose="02020603050405020304" pitchFamily="18" charset="0"/>
              </a:rPr>
              <a:t>кафедра початкової та дошкільної освіти) </a:t>
            </a:r>
            <a:endParaRPr lang="en-US" sz="1600" b="1" dirty="0">
              <a:latin typeface="Times New Roman" panose="02020603050405020304" pitchFamily="18" charset="0"/>
              <a:cs typeface="Times New Roman" panose="02020603050405020304" pitchFamily="18" charset="0"/>
            </a:endParaRPr>
          </a:p>
          <a:p>
            <a:pPr marL="0" indent="0">
              <a:spcBef>
                <a:spcPts val="0"/>
              </a:spcBef>
              <a:buNone/>
            </a:pPr>
            <a:r>
              <a:rPr lang="uk-UA" sz="1600" b="1" dirty="0">
                <a:latin typeface="Times New Roman" panose="02020603050405020304" pitchFamily="18" charset="0"/>
                <a:cs typeface="Times New Roman" panose="02020603050405020304" pitchFamily="18" charset="0"/>
              </a:rPr>
              <a:t>№ </a:t>
            </a:r>
            <a:r>
              <a:rPr lang="uk-UA" sz="1600" b="1" dirty="0" err="1">
                <a:latin typeface="Times New Roman" panose="02020603050405020304" pitchFamily="18" charset="0"/>
                <a:cs typeface="Times New Roman" panose="02020603050405020304" pitchFamily="18" charset="0"/>
              </a:rPr>
              <a:t>держреєстрації</a:t>
            </a:r>
            <a:r>
              <a:rPr lang="uk-UA" sz="1600" b="1" dirty="0">
                <a:latin typeface="Times New Roman" panose="02020603050405020304" pitchFamily="18" charset="0"/>
                <a:cs typeface="Times New Roman" panose="02020603050405020304" pitchFamily="18" charset="0"/>
              </a:rPr>
              <a:t>  0121U110128, </a:t>
            </a:r>
          </a:p>
          <a:p>
            <a:pPr marL="0" indent="0">
              <a:spcBef>
                <a:spcPts val="0"/>
              </a:spcBef>
              <a:buNone/>
            </a:pPr>
            <a:r>
              <a:rPr lang="uk-UA" sz="1600" b="1" dirty="0">
                <a:latin typeface="Times New Roman" panose="02020603050405020304" pitchFamily="18" charset="0"/>
                <a:cs typeface="Times New Roman" panose="02020603050405020304" pitchFamily="18" charset="0"/>
              </a:rPr>
              <a:t>термін виконання: 2021-2024 рр. </a:t>
            </a:r>
            <a:endParaRPr lang="uk-UA" sz="1600" dirty="0">
              <a:latin typeface="Times New Roman" panose="02020603050405020304" pitchFamily="18" charset="0"/>
              <a:cs typeface="Times New Roman" panose="02020603050405020304" pitchFamily="18" charset="0"/>
            </a:endParaRPr>
          </a:p>
          <a:p>
            <a:pPr marL="0" indent="0">
              <a:spcBef>
                <a:spcPts val="0"/>
              </a:spcBef>
              <a:buNone/>
            </a:pPr>
            <a:endParaRPr lang="uk-UA" sz="16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2483768" y="1144216"/>
            <a:ext cx="6264696" cy="4982264"/>
          </a:xfrm>
        </p:spPr>
        <p:txBody>
          <a:bodyPr>
            <a:noAutofit/>
          </a:bodyPr>
          <a:lstStyle/>
          <a:p>
            <a:pPr marL="0" indent="0" algn="just">
              <a:spcBef>
                <a:spcPts val="0"/>
              </a:spcBef>
              <a:buNone/>
            </a:pPr>
            <a:r>
              <a:rPr lang="uk-UA" sz="1600" b="1" i="1" dirty="0">
                <a:effectLst/>
                <a:latin typeface="Times New Roman" panose="02020603050405020304" pitchFamily="18" charset="0"/>
                <a:ea typeface="Calibri" panose="020F0502020204030204" pitchFamily="34" charset="0"/>
              </a:rPr>
              <a:t>Досліджено:</a:t>
            </a:r>
            <a:r>
              <a:rPr lang="uk-UA" sz="1600" b="1" dirty="0">
                <a:effectLst/>
                <a:latin typeface="Times New Roman" panose="02020603050405020304" pitchFamily="18" charset="0"/>
                <a:ea typeface="Calibri" panose="020F0502020204030204" pitchFamily="34" charset="0"/>
              </a:rPr>
              <a:t> </a:t>
            </a:r>
            <a:r>
              <a:rPr lang="uk-UA" sz="1600" dirty="0">
                <a:effectLst/>
                <a:latin typeface="Times New Roman" panose="02020603050405020304" pitchFamily="18" charset="0"/>
                <a:ea typeface="Calibri" panose="020F0502020204030204" pitchFamily="34" charset="0"/>
              </a:rPr>
              <a:t>нормативно-правову базу організації наступності в країнах Європейського </a:t>
            </a:r>
            <a:r>
              <a:rPr lang="uk-UA" sz="1600" dirty="0">
                <a:latin typeface="Times New Roman" panose="02020603050405020304" pitchFamily="18" charset="0"/>
                <a:ea typeface="Calibri" panose="020F0502020204030204" pitchFamily="34" charset="0"/>
              </a:rPr>
              <a:t>С</a:t>
            </a:r>
            <a:r>
              <a:rPr lang="uk-UA" sz="1600" dirty="0">
                <a:effectLst/>
                <a:latin typeface="Times New Roman" panose="02020603050405020304" pitchFamily="18" charset="0"/>
                <a:ea typeface="Calibri" panose="020F0502020204030204" pitchFamily="34" charset="0"/>
              </a:rPr>
              <a:t>оюзу; наукові публікації зарубіжних дослідників у контексті вивчення проблеми наступності дошкільної та початкової освіти; можливості використання комп’ютерних технологій у забезпеченні наступності в організації освітнього процесу у закладі дошкільної освіти та початковій школі.</a:t>
            </a:r>
            <a:endParaRPr lang="uk-UA" sz="1600" dirty="0">
              <a:effectLst/>
              <a:latin typeface="Calibri" panose="020F0502020204030204" pitchFamily="34" charset="0"/>
              <a:ea typeface="Calibri" panose="020F0502020204030204" pitchFamily="34" charset="0"/>
            </a:endParaRPr>
          </a:p>
          <a:p>
            <a:pPr marL="0" indent="0" algn="just">
              <a:spcBef>
                <a:spcPts val="0"/>
              </a:spcBef>
              <a:buNone/>
            </a:pPr>
            <a:r>
              <a:rPr lang="uk-UA" sz="1600" b="1" i="1" dirty="0">
                <a:effectLst/>
                <a:latin typeface="Times New Roman" panose="02020603050405020304" pitchFamily="18" charset="0"/>
                <a:ea typeface="Calibri" panose="020F0502020204030204" pitchFamily="34" charset="0"/>
              </a:rPr>
              <a:t>Проаналізовано:</a:t>
            </a:r>
            <a:r>
              <a:rPr lang="uk-UA" sz="1600" b="1" dirty="0">
                <a:effectLst/>
                <a:latin typeface="Times New Roman" panose="02020603050405020304" pitchFamily="18" charset="0"/>
                <a:ea typeface="Calibri" panose="020F0502020204030204" pitchFamily="34" charset="0"/>
              </a:rPr>
              <a:t> </a:t>
            </a:r>
            <a:r>
              <a:rPr lang="uk-UA" sz="1600" dirty="0">
                <a:effectLst/>
                <a:latin typeface="Times New Roman" panose="02020603050405020304" pitchFamily="18" charset="0"/>
                <a:ea typeface="Calibri" panose="020F0502020204030204" pitchFamily="34" charset="0"/>
              </a:rPr>
              <a:t>поняттєвий апарат проблеми наступності в системі дошкільна освіта – початкова освіта; кращий педагогічний досвід педагогів-практиків щодо реалізації проблеми наступності; практичні аспекти забезпечення наступності в реальних ОПП професійної підготовки здобувачів освіти в умовах ЗВО; особливості забезпечення наступності в навчально-виховних комплексах</a:t>
            </a:r>
          </a:p>
          <a:p>
            <a:pPr marL="0" indent="0" algn="just">
              <a:spcBef>
                <a:spcPts val="0"/>
              </a:spcBef>
              <a:buNone/>
            </a:pPr>
            <a:r>
              <a:rPr lang="uk-UA" sz="1600" b="1" i="1" dirty="0">
                <a:effectLst/>
                <a:latin typeface="Times New Roman" panose="02020603050405020304" pitchFamily="18" charset="0"/>
                <a:ea typeface="Calibri" panose="020F0502020204030204" pitchFamily="34" charset="0"/>
              </a:rPr>
              <a:t>Розроблено:</a:t>
            </a:r>
            <a:r>
              <a:rPr lang="uk-UA" sz="1600" b="1" dirty="0">
                <a:effectLst/>
                <a:latin typeface="Times New Roman" panose="02020603050405020304" pitchFamily="18" charset="0"/>
                <a:ea typeface="Calibri" panose="020F0502020204030204" pitchFamily="34" charset="0"/>
              </a:rPr>
              <a:t> </a:t>
            </a:r>
            <a:r>
              <a:rPr lang="uk-UA" sz="1600" dirty="0">
                <a:effectLst/>
                <a:latin typeface="Times New Roman" panose="02020603050405020304" pitchFamily="18" charset="0"/>
                <a:ea typeface="Calibri" panose="020F0502020204030204" pitchFamily="34" charset="0"/>
              </a:rPr>
              <a:t>методичні аспекти організації освітнього середовища в умовах навчально-виховних комплексів; практичні аспекти досвіду забезпечення наступності на рівні професійної підготовки майбутніх вихователів ЗДО та вчителів початкової школи.</a:t>
            </a:r>
            <a:r>
              <a:rPr lang="uk-UA" sz="1800" b="1" dirty="0">
                <a:effectLst/>
                <a:latin typeface="Times New Roman" panose="02020603050405020304" pitchFamily="18" charset="0"/>
                <a:ea typeface="Calibri" panose="020F0502020204030204" pitchFamily="34" charset="0"/>
              </a:rPr>
              <a:t> </a:t>
            </a:r>
            <a:endParaRPr lang="uk-UA" sz="1800" b="1" dirty="0">
              <a:latin typeface="Times New Roman" panose="02020603050405020304" pitchFamily="18" charset="0"/>
              <a:ea typeface="Calibri" panose="020F0502020204030204" pitchFamily="34" charset="0"/>
            </a:endParaRPr>
          </a:p>
          <a:p>
            <a:pPr marL="0" indent="0" algn="just">
              <a:spcBef>
                <a:spcPts val="0"/>
              </a:spcBef>
              <a:buNone/>
            </a:pPr>
            <a:r>
              <a:rPr lang="uk-UA" sz="1600" b="1" dirty="0">
                <a:effectLst/>
                <a:latin typeface="Times New Roman" panose="02020603050405020304" pitchFamily="18" charset="0"/>
                <a:ea typeface="Calibri" panose="020F0502020204030204" pitchFamily="34" charset="0"/>
              </a:rPr>
              <a:t>Захищені дисертації </a:t>
            </a:r>
            <a:r>
              <a:rPr lang="uk-UA" sz="1600" dirty="0">
                <a:effectLst/>
                <a:latin typeface="Times New Roman" panose="02020603050405020304" pitchFamily="18" charset="0"/>
                <a:ea typeface="Calibri" panose="020F0502020204030204" pitchFamily="34" charset="0"/>
              </a:rPr>
              <a:t>(на здобуття ступеня доктора філософії)</a:t>
            </a:r>
            <a:r>
              <a:rPr lang="uk-UA" sz="1600" b="1" dirty="0">
                <a:latin typeface="Times New Roman" panose="02020603050405020304" pitchFamily="18" charset="0"/>
                <a:ea typeface="Calibri" panose="020F0502020204030204" pitchFamily="34" charset="0"/>
              </a:rPr>
              <a:t>-</a:t>
            </a:r>
            <a:r>
              <a:rPr lang="uk-UA" sz="1600" b="1" dirty="0">
                <a:effectLst/>
                <a:latin typeface="Times New Roman" panose="02020603050405020304" pitchFamily="18" charset="0"/>
                <a:ea typeface="Calibri" panose="020F0502020204030204" pitchFamily="34" charset="0"/>
              </a:rPr>
              <a:t> 2</a:t>
            </a:r>
            <a:r>
              <a:rPr lang="uk-UA" sz="1600" dirty="0">
                <a:latin typeface="Calibri" panose="020F0502020204030204" pitchFamily="34" charset="0"/>
                <a:ea typeface="Calibri" panose="020F0502020204030204" pitchFamily="34" charset="0"/>
              </a:rPr>
              <a:t>; </a:t>
            </a:r>
            <a:r>
              <a:rPr lang="uk-UA" sz="1600" b="1" dirty="0">
                <a:solidFill>
                  <a:srgbClr val="000000"/>
                </a:solidFill>
                <a:effectLst/>
                <a:latin typeface="Times New Roman" panose="02020603050405020304" pitchFamily="18" charset="0"/>
                <a:ea typeface="Calibri" panose="020F0502020204030204" pitchFamily="34" charset="0"/>
              </a:rPr>
              <a:t>Опубліковано:</a:t>
            </a:r>
            <a:r>
              <a:rPr lang="uk-UA" sz="1600" i="1" dirty="0">
                <a:solidFill>
                  <a:srgbClr val="000000"/>
                </a:solidFill>
                <a:effectLst/>
                <a:latin typeface="Times New Roman" panose="02020603050405020304" pitchFamily="18" charset="0"/>
                <a:ea typeface="Calibri" panose="020F0502020204030204" pitchFamily="34" charset="0"/>
              </a:rPr>
              <a:t> 2 монографії,  2 посібники, 5 статей  у  виданнях, які включені до міжнародних </a:t>
            </a:r>
            <a:r>
              <a:rPr lang="uk-UA" sz="1600" i="1" dirty="0" err="1">
                <a:solidFill>
                  <a:srgbClr val="000000"/>
                </a:solidFill>
                <a:effectLst/>
                <a:latin typeface="Times New Roman" panose="02020603050405020304" pitchFamily="18" charset="0"/>
                <a:ea typeface="Calibri" panose="020F0502020204030204" pitchFamily="34" charset="0"/>
              </a:rPr>
              <a:t>наукометричних</a:t>
            </a:r>
            <a:r>
              <a:rPr lang="uk-UA" sz="1600" i="1" dirty="0">
                <a:solidFill>
                  <a:srgbClr val="000000"/>
                </a:solidFill>
                <a:effectLst/>
                <a:latin typeface="Times New Roman" panose="02020603050405020304" pitchFamily="18" charset="0"/>
                <a:ea typeface="Calibri" panose="020F0502020204030204" pitchFamily="34" charset="0"/>
              </a:rPr>
              <a:t> баз даних </a:t>
            </a:r>
            <a:r>
              <a:rPr lang="uk-UA" sz="1600" i="1" dirty="0" err="1">
                <a:solidFill>
                  <a:srgbClr val="000000"/>
                </a:solidFill>
                <a:effectLst/>
                <a:latin typeface="Times New Roman" panose="02020603050405020304" pitchFamily="18" charset="0"/>
                <a:ea typeface="Calibri" panose="020F0502020204030204" pitchFamily="34" charset="0"/>
              </a:rPr>
              <a:t>Web</a:t>
            </a:r>
            <a:r>
              <a:rPr lang="uk-UA" sz="1600" i="1" dirty="0">
                <a:solidFill>
                  <a:srgbClr val="000000"/>
                </a:solidFill>
                <a:effectLst/>
                <a:latin typeface="Times New Roman" panose="02020603050405020304" pitchFamily="18" charset="0"/>
                <a:ea typeface="Calibri" panose="020F0502020204030204" pitchFamily="34" charset="0"/>
              </a:rPr>
              <a:t> </a:t>
            </a:r>
            <a:r>
              <a:rPr lang="uk-UA" sz="1600" i="1" dirty="0" err="1">
                <a:solidFill>
                  <a:srgbClr val="000000"/>
                </a:solidFill>
                <a:effectLst/>
                <a:latin typeface="Times New Roman" panose="02020603050405020304" pitchFamily="18" charset="0"/>
                <a:ea typeface="Calibri" panose="020F0502020204030204" pitchFamily="34" charset="0"/>
              </a:rPr>
              <a:t>of</a:t>
            </a:r>
            <a:r>
              <a:rPr lang="uk-UA" sz="1600" i="1" dirty="0">
                <a:solidFill>
                  <a:srgbClr val="000000"/>
                </a:solidFill>
                <a:effectLst/>
                <a:latin typeface="Times New Roman" panose="02020603050405020304" pitchFamily="18" charset="0"/>
                <a:ea typeface="Calibri" panose="020F0502020204030204" pitchFamily="34" charset="0"/>
              </a:rPr>
              <a:t> </a:t>
            </a:r>
            <a:r>
              <a:rPr lang="uk-UA" sz="1600" i="1" dirty="0" err="1">
                <a:solidFill>
                  <a:srgbClr val="000000"/>
                </a:solidFill>
                <a:effectLst/>
                <a:latin typeface="Times New Roman" panose="02020603050405020304" pitchFamily="18" charset="0"/>
                <a:ea typeface="Calibri" panose="020F0502020204030204" pitchFamily="34" charset="0"/>
              </a:rPr>
              <a:t>Science</a:t>
            </a:r>
            <a:r>
              <a:rPr lang="uk-UA" sz="1600" i="1" dirty="0">
                <a:solidFill>
                  <a:srgbClr val="000000"/>
                </a:solidFill>
                <a:effectLst/>
                <a:latin typeface="Times New Roman" panose="02020603050405020304" pitchFamily="18" charset="0"/>
                <a:ea typeface="Calibri" panose="020F0502020204030204" pitchFamily="34" charset="0"/>
              </a:rPr>
              <a:t>, </a:t>
            </a:r>
            <a:r>
              <a:rPr lang="uk-UA" sz="1600" i="1" dirty="0" err="1">
                <a:solidFill>
                  <a:srgbClr val="000000"/>
                </a:solidFill>
                <a:effectLst/>
                <a:latin typeface="Times New Roman" panose="02020603050405020304" pitchFamily="18" charset="0"/>
                <a:ea typeface="Calibri" panose="020F0502020204030204" pitchFamily="34" charset="0"/>
              </a:rPr>
              <a:t>Scopus</a:t>
            </a:r>
            <a:r>
              <a:rPr lang="uk-UA" sz="1600" i="1" dirty="0">
                <a:solidFill>
                  <a:srgbClr val="000000"/>
                </a:solidFill>
                <a:effectLst/>
                <a:latin typeface="Times New Roman" panose="02020603050405020304" pitchFamily="18" charset="0"/>
                <a:ea typeface="Calibri" panose="020F0502020204030204" pitchFamily="34" charset="0"/>
              </a:rPr>
              <a:t>, 19 статей у</a:t>
            </a:r>
            <a:r>
              <a:rPr lang="uk-UA" sz="1600" dirty="0">
                <a:solidFill>
                  <a:srgbClr val="000000"/>
                </a:solidFill>
                <a:effectLst/>
                <a:latin typeface="Times New Roman" panose="02020603050405020304" pitchFamily="18" charset="0"/>
                <a:ea typeface="Calibri" panose="020F0502020204030204" pitchFamily="34" charset="0"/>
              </a:rPr>
              <a:t> </a:t>
            </a:r>
            <a:r>
              <a:rPr lang="uk-UA" sz="1600" i="1" dirty="0">
                <a:solidFill>
                  <a:srgbClr val="000000"/>
                </a:solidFill>
                <a:effectLst/>
                <a:latin typeface="Times New Roman" panose="02020603050405020304" pitchFamily="18" charset="0"/>
                <a:ea typeface="Calibri" panose="020F0502020204030204" pitchFamily="34" charset="0"/>
              </a:rPr>
              <a:t>фахових виданнях України,   у інших наукових виданнях - 3 статей,  34 тез доповідей на конференціях. </a:t>
            </a:r>
            <a:endParaRPr lang="uk-UA" sz="1600" dirty="0">
              <a:effectLst/>
              <a:latin typeface="Calibri" panose="020F0502020204030204" pitchFamily="34" charset="0"/>
              <a:ea typeface="Calibri" panose="020F0502020204030204" pitchFamily="34" charset="0"/>
            </a:endParaRPr>
          </a:p>
          <a:p>
            <a:pPr marL="0" indent="0" algn="just">
              <a:spcBef>
                <a:spcPts val="0"/>
              </a:spcBef>
              <a:buNone/>
            </a:pPr>
            <a:endParaRPr lang="uk-UA" sz="1600" dirty="0">
              <a:effectLst/>
              <a:latin typeface="Calibri" panose="020F0502020204030204" pitchFamily="34" charset="0"/>
              <a:ea typeface="Calibri" panose="020F0502020204030204" pitchFamily="34" charset="0"/>
            </a:endParaRPr>
          </a:p>
          <a:p>
            <a:pPr algn="just">
              <a:spcBef>
                <a:spcPts val="0"/>
              </a:spcBef>
            </a:pPr>
            <a:endParaRPr lang="uk-UA" sz="1400" dirty="0"/>
          </a:p>
        </p:txBody>
      </p:sp>
    </p:spTree>
    <p:extLst>
      <p:ext uri="{BB962C8B-B14F-4D97-AF65-F5344CB8AC3E}">
        <p14:creationId xmlns:p14="http://schemas.microsoft.com/office/powerpoint/2010/main" val="250339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686800" cy="595536"/>
          </a:xfrm>
        </p:spPr>
        <p:txBody>
          <a:bodyPr>
            <a:noAutofit/>
          </a:bodyPr>
          <a:lstStyle/>
          <a:p>
            <a:pPr algn="ctr"/>
            <a:r>
              <a:rPr lang="uk-UA" sz="1800" b="1" dirty="0"/>
              <a:t>НАУКОВА РОБОТА: </a:t>
            </a:r>
            <a:r>
              <a:rPr lang="uk-UA" altLang="uk-UA" sz="1800" b="1" dirty="0"/>
              <a:t>ТЕМИ, ЯКІ ВИКОНУЮТЬСЯ В МЕЖАХ РОБОЧОГО ЧАСУ ВИКЛАДАЧІВ</a:t>
            </a:r>
            <a:r>
              <a:rPr lang="uk-UA" sz="1800" b="1" dirty="0"/>
              <a:t>          </a:t>
            </a:r>
          </a:p>
        </p:txBody>
      </p:sp>
      <p:sp>
        <p:nvSpPr>
          <p:cNvPr id="5" name="Объект 4"/>
          <p:cNvSpPr>
            <a:spLocks noGrp="1"/>
          </p:cNvSpPr>
          <p:nvPr>
            <p:ph sz="half" idx="1"/>
          </p:nvPr>
        </p:nvSpPr>
        <p:spPr>
          <a:xfrm>
            <a:off x="304800" y="1268760"/>
            <a:ext cx="2106960" cy="4464496"/>
          </a:xfrm>
        </p:spPr>
        <p:txBody>
          <a:bodyPr>
            <a:normAutofit fontScale="62500" lnSpcReduction="20000"/>
          </a:bodyPr>
          <a:lstStyle/>
          <a:p>
            <a:pPr marL="0" indent="0">
              <a:buNone/>
            </a:pPr>
            <a:r>
              <a:rPr lang="uk-UA" sz="2600" b="1" dirty="0">
                <a:latin typeface="Times New Roman" panose="02020603050405020304" pitchFamily="18" charset="0"/>
                <a:cs typeface="Times New Roman" panose="02020603050405020304" pitchFamily="18" charset="0"/>
              </a:rPr>
              <a:t>«Теоретичні і практичні виміри </a:t>
            </a:r>
            <a:r>
              <a:rPr lang="uk-UA" sz="2600" b="1" dirty="0" err="1">
                <a:latin typeface="Times New Roman" panose="02020603050405020304" pitchFamily="18" charset="0"/>
                <a:cs typeface="Times New Roman" panose="02020603050405020304" pitchFamily="18" charset="0"/>
              </a:rPr>
              <a:t>лінгводидактики</a:t>
            </a:r>
            <a:r>
              <a:rPr lang="uk-UA" sz="2600" b="1" dirty="0">
                <a:latin typeface="Times New Roman" panose="02020603050405020304" pitchFamily="18" charset="0"/>
                <a:cs typeface="Times New Roman" panose="02020603050405020304" pitchFamily="18" charset="0"/>
              </a:rPr>
              <a:t> в сучасному </a:t>
            </a:r>
            <a:r>
              <a:rPr lang="uk-UA" sz="2600" b="1" dirty="0" err="1">
                <a:latin typeface="Times New Roman" panose="02020603050405020304" pitchFamily="18" charset="0"/>
                <a:cs typeface="Times New Roman" panose="02020603050405020304" pitchFamily="18" charset="0"/>
              </a:rPr>
              <a:t>освітньо-</a:t>
            </a:r>
            <a:endParaRPr lang="uk-UA" sz="2600" dirty="0">
              <a:latin typeface="Times New Roman" panose="02020603050405020304" pitchFamily="18" charset="0"/>
              <a:cs typeface="Times New Roman" panose="02020603050405020304" pitchFamily="18" charset="0"/>
            </a:endParaRPr>
          </a:p>
          <a:p>
            <a:pPr marL="0" indent="0">
              <a:buNone/>
            </a:pPr>
            <a:r>
              <a:rPr lang="uk-UA" sz="2600" b="1" dirty="0">
                <a:latin typeface="Times New Roman" panose="02020603050405020304" pitchFamily="18" charset="0"/>
                <a:cs typeface="Times New Roman" panose="02020603050405020304" pitchFamily="18" charset="0"/>
              </a:rPr>
              <a:t>інформаційному просторі»  </a:t>
            </a:r>
          </a:p>
          <a:p>
            <a:pPr marL="0" indent="0">
              <a:buNone/>
            </a:pPr>
            <a:r>
              <a:rPr lang="uk-UA" sz="2600" b="1" dirty="0">
                <a:latin typeface="Times New Roman" panose="02020603050405020304" pitchFamily="18" charset="0"/>
                <a:cs typeface="Times New Roman" panose="02020603050405020304" pitchFamily="18" charset="0"/>
              </a:rPr>
              <a:t>(кафедра початкової та дошкільної освіти)</a:t>
            </a:r>
          </a:p>
          <a:p>
            <a:pPr marL="0" indent="0">
              <a:buNone/>
            </a:pPr>
            <a:endParaRPr lang="uk-UA" sz="2600" b="1" dirty="0">
              <a:latin typeface="Times New Roman" panose="02020603050405020304" pitchFamily="18" charset="0"/>
              <a:cs typeface="Times New Roman" panose="02020603050405020304" pitchFamily="18" charset="0"/>
            </a:endParaRPr>
          </a:p>
          <a:p>
            <a:pPr marL="0" indent="0">
              <a:buNone/>
            </a:pPr>
            <a:r>
              <a:rPr lang="uk-UA" sz="2600" b="1" dirty="0">
                <a:latin typeface="Times New Roman" panose="02020603050405020304" pitchFamily="18" charset="0"/>
                <a:cs typeface="Times New Roman" panose="02020603050405020304" pitchFamily="18" charset="0"/>
              </a:rPr>
              <a:t>Науковий керівник </a:t>
            </a:r>
            <a:r>
              <a:rPr lang="uk-UA" sz="2600" b="1" dirty="0" err="1">
                <a:latin typeface="Times New Roman" panose="02020603050405020304" pitchFamily="18" charset="0"/>
                <a:cs typeface="Times New Roman" panose="02020603050405020304" pitchFamily="18" charset="0"/>
              </a:rPr>
              <a:t>к.ф.н</a:t>
            </a:r>
            <a:r>
              <a:rPr lang="uk-UA" sz="2600" b="1" dirty="0">
                <a:latin typeface="Times New Roman" panose="02020603050405020304" pitchFamily="18" charset="0"/>
                <a:cs typeface="Times New Roman" panose="02020603050405020304" pitchFamily="18" charset="0"/>
              </a:rPr>
              <a:t>. </a:t>
            </a:r>
          </a:p>
          <a:p>
            <a:pPr marL="0" indent="0">
              <a:buNone/>
            </a:pPr>
            <a:r>
              <a:rPr lang="uk-UA" sz="2600" b="1" dirty="0">
                <a:latin typeface="Times New Roman" panose="02020603050405020304" pitchFamily="18" charset="0"/>
                <a:cs typeface="Times New Roman" panose="02020603050405020304" pitchFamily="18" charset="0"/>
              </a:rPr>
              <a:t>доц. Крохмальна   Г.І., </a:t>
            </a:r>
          </a:p>
          <a:p>
            <a:pPr marL="0" indent="0">
              <a:buNone/>
            </a:pPr>
            <a:r>
              <a:rPr lang="uk-UA" sz="2600" b="1" dirty="0">
                <a:latin typeface="Times New Roman" panose="02020603050405020304" pitchFamily="18" charset="0"/>
                <a:cs typeface="Times New Roman" panose="02020603050405020304" pitchFamily="18" charset="0"/>
              </a:rPr>
              <a:t>№ </a:t>
            </a:r>
            <a:r>
              <a:rPr lang="uk-UA" sz="2600" b="1" dirty="0" err="1">
                <a:latin typeface="Times New Roman" panose="02020603050405020304" pitchFamily="18" charset="0"/>
                <a:cs typeface="Times New Roman" panose="02020603050405020304" pitchFamily="18" charset="0"/>
              </a:rPr>
              <a:t>держреєстрації</a:t>
            </a:r>
            <a:endParaRPr lang="uk-UA" sz="2600" b="1" dirty="0">
              <a:latin typeface="Times New Roman" panose="02020603050405020304" pitchFamily="18" charset="0"/>
              <a:cs typeface="Times New Roman" panose="02020603050405020304" pitchFamily="18" charset="0"/>
            </a:endParaRPr>
          </a:p>
          <a:p>
            <a:pPr marL="0" indent="0">
              <a:buNone/>
            </a:pPr>
            <a:r>
              <a:rPr lang="uk-UA" sz="2600" b="1" dirty="0">
                <a:latin typeface="Times New Roman" panose="02020603050405020304" pitchFamily="18" charset="0"/>
                <a:cs typeface="Times New Roman" panose="02020603050405020304" pitchFamily="18" charset="0"/>
              </a:rPr>
              <a:t>  0121U110096, </a:t>
            </a:r>
          </a:p>
          <a:p>
            <a:pPr marL="0" indent="0">
              <a:buNone/>
            </a:pPr>
            <a:r>
              <a:rPr lang="uk-UA" sz="2600" b="1" dirty="0">
                <a:latin typeface="Times New Roman" panose="02020603050405020304" pitchFamily="18" charset="0"/>
                <a:cs typeface="Times New Roman" panose="02020603050405020304" pitchFamily="18" charset="0"/>
              </a:rPr>
              <a:t>термін виконання: 2021-2024 рр. </a:t>
            </a:r>
            <a:endParaRPr lang="uk-UA" sz="2600" dirty="0">
              <a:latin typeface="Times New Roman" panose="02020603050405020304" pitchFamily="18" charset="0"/>
              <a:cs typeface="Times New Roman" panose="02020603050405020304" pitchFamily="18" charset="0"/>
            </a:endParaRPr>
          </a:p>
          <a:p>
            <a:pPr marL="0" indent="0">
              <a:buNone/>
            </a:pPr>
            <a:endParaRPr lang="uk-UA" sz="4400" dirty="0"/>
          </a:p>
        </p:txBody>
      </p:sp>
      <p:sp>
        <p:nvSpPr>
          <p:cNvPr id="4" name="Объект 3"/>
          <p:cNvSpPr>
            <a:spLocks noGrp="1"/>
          </p:cNvSpPr>
          <p:nvPr>
            <p:ph sz="half" idx="2"/>
          </p:nvPr>
        </p:nvSpPr>
        <p:spPr>
          <a:xfrm>
            <a:off x="2555776" y="1144215"/>
            <a:ext cx="6283424" cy="5211053"/>
          </a:xfrm>
        </p:spPr>
        <p:txBody>
          <a:bodyPr>
            <a:noAutofit/>
          </a:bodyPr>
          <a:lstStyle/>
          <a:p>
            <a:pPr marL="0" indent="0">
              <a:spcBef>
                <a:spcPts val="0"/>
              </a:spcBef>
              <a:buNone/>
            </a:pPr>
            <a:r>
              <a:rPr lang="uk-UA" sz="1600" b="1" dirty="0"/>
              <a:t>Узагальнені результати виконання теми  за звітний рік:</a:t>
            </a:r>
          </a:p>
          <a:p>
            <a:pPr marL="0" indent="0">
              <a:spcBef>
                <a:spcPts val="0"/>
              </a:spcBef>
              <a:buNone/>
            </a:pPr>
            <a:r>
              <a:rPr lang="uk-UA" sz="1600" i="1" dirty="0">
                <a:effectLst/>
                <a:latin typeface="Times New Roman" panose="02020603050405020304" pitchFamily="18" charset="0"/>
                <a:ea typeface="Calibri" panose="020F0502020204030204" pitchFamily="34" charset="0"/>
              </a:rPr>
              <a:t>Досліджено: </a:t>
            </a:r>
            <a:r>
              <a:rPr lang="uk-UA" sz="1600" dirty="0">
                <a:effectLst/>
                <a:latin typeface="Times New Roman" panose="02020603050405020304" pitchFamily="18" charset="0"/>
                <a:ea typeface="Calibri" panose="020F0502020204030204" pitchFamily="34" charset="0"/>
              </a:rPr>
              <a:t>основні аспекти формування громадянської компетентності майбутнього вчителя початкової школи засобами художнього слова; застосування </a:t>
            </a:r>
            <a:r>
              <a:rPr lang="uk-UA" sz="1600" dirty="0" err="1">
                <a:effectLst/>
                <a:latin typeface="Times New Roman" panose="02020603050405020304" pitchFamily="18" charset="0"/>
                <a:ea typeface="Calibri" panose="020F0502020204030204" pitchFamily="34" charset="0"/>
              </a:rPr>
              <a:t>акмеологічного</a:t>
            </a:r>
            <a:r>
              <a:rPr lang="uk-UA" sz="1600" dirty="0">
                <a:effectLst/>
                <a:latin typeface="Times New Roman" panose="02020603050405020304" pitchFamily="18" charset="0"/>
                <a:ea typeface="Calibri" panose="020F0502020204030204" pitchFamily="34" charset="0"/>
              </a:rPr>
              <a:t> підходу в процесі удосконалення комунікативної компетентності майбутніх педагогів.</a:t>
            </a:r>
            <a:r>
              <a:rPr lang="uk-UA" sz="1600" dirty="0">
                <a:latin typeface="Calibri" panose="020F0502020204030204" pitchFamily="34" charset="0"/>
                <a:ea typeface="Calibri" panose="020F0502020204030204" pitchFamily="34" charset="0"/>
              </a:rPr>
              <a:t>; </a:t>
            </a:r>
            <a:r>
              <a:rPr lang="uk-UA" sz="1600" dirty="0">
                <a:effectLst/>
                <a:latin typeface="Times New Roman" panose="02020603050405020304" pitchFamily="18" charset="0"/>
                <a:ea typeface="Calibri" panose="020F0502020204030204" pitchFamily="34" charset="0"/>
              </a:rPr>
              <a:t>прикладний аспект критеріїв добору ілюстративного дидактичного матеріалу у підручниках української мови та читання.   </a:t>
            </a:r>
            <a:endParaRPr lang="uk-UA" sz="1600" dirty="0">
              <a:effectLst/>
              <a:latin typeface="Calibri" panose="020F0502020204030204" pitchFamily="34" charset="0"/>
              <a:ea typeface="Calibri" panose="020F0502020204030204" pitchFamily="34" charset="0"/>
            </a:endParaRPr>
          </a:p>
          <a:p>
            <a:pPr marL="0" indent="0" algn="just">
              <a:spcBef>
                <a:spcPts val="0"/>
              </a:spcBef>
              <a:buNone/>
            </a:pPr>
            <a:r>
              <a:rPr lang="uk-UA" sz="1600" i="1" dirty="0">
                <a:effectLst/>
                <a:latin typeface="Times New Roman" panose="02020603050405020304" pitchFamily="18" charset="0"/>
                <a:ea typeface="Calibri" panose="020F0502020204030204" pitchFamily="34" charset="0"/>
              </a:rPr>
              <a:t>Проаналізовано: </a:t>
            </a:r>
            <a:r>
              <a:rPr lang="uk-UA" sz="1600" dirty="0">
                <a:effectLst/>
                <a:latin typeface="Times New Roman" panose="02020603050405020304" pitchFamily="18" charset="0"/>
                <a:ea typeface="Calibri" panose="020F0502020204030204" pitchFamily="34" charset="0"/>
              </a:rPr>
              <a:t>розвиток мовлення дошкільнят крізь призму поглядів вітчизняних педагогів;  ефективність </a:t>
            </a:r>
            <a:r>
              <a:rPr lang="uk-UA" sz="1600" dirty="0" err="1">
                <a:effectLst/>
                <a:latin typeface="Times New Roman" panose="02020603050405020304" pitchFamily="18" charset="0"/>
                <a:ea typeface="Calibri" panose="020F0502020204030204" pitchFamily="34" charset="0"/>
              </a:rPr>
              <a:t>мовної</a:t>
            </a:r>
            <a:r>
              <a:rPr lang="uk-UA" sz="1600" dirty="0">
                <a:effectLst/>
                <a:latin typeface="Times New Roman" panose="02020603050405020304" pitchFamily="18" charset="0"/>
                <a:ea typeface="Calibri" panose="020F0502020204030204" pitchFamily="34" charset="0"/>
              </a:rPr>
              <a:t> педагогічної комунікації; особливості підготовки майбутніх вчителів до формування іншомовної компетентності учнів початкової школи;  </a:t>
            </a:r>
            <a:r>
              <a:rPr lang="uk-UA" sz="1600" dirty="0" err="1">
                <a:effectLst/>
                <a:latin typeface="Times New Roman" panose="02020603050405020304" pitchFamily="18" charset="0"/>
                <a:ea typeface="Calibri" panose="020F0502020204030204" pitchFamily="34" charset="0"/>
              </a:rPr>
              <a:t>лінгводидактичний</a:t>
            </a:r>
            <a:r>
              <a:rPr lang="uk-UA" sz="1600" dirty="0">
                <a:effectLst/>
                <a:latin typeface="Times New Roman" panose="02020603050405020304" pitchFamily="18" charset="0"/>
                <a:ea typeface="Calibri" panose="020F0502020204030204" pitchFamily="34" charset="0"/>
              </a:rPr>
              <a:t> аспект розвитку соціальної компетентності майбутніх педагогів у сучасному освітньому середовищі; розвиток мовлення у контексті формування духовності дошкільнят.  </a:t>
            </a:r>
            <a:endParaRPr lang="uk-UA" sz="1600" dirty="0">
              <a:effectLst/>
              <a:latin typeface="Calibri" panose="020F0502020204030204" pitchFamily="34" charset="0"/>
              <a:ea typeface="Calibri" panose="020F0502020204030204" pitchFamily="34" charset="0"/>
            </a:endParaRPr>
          </a:p>
          <a:p>
            <a:pPr marL="0" indent="0" algn="just">
              <a:spcBef>
                <a:spcPts val="0"/>
              </a:spcBef>
              <a:buNone/>
            </a:pPr>
            <a:r>
              <a:rPr lang="uk-UA" sz="1600" b="1" dirty="0">
                <a:effectLst/>
                <a:latin typeface="Times New Roman" panose="02020603050405020304" pitchFamily="18" charset="0"/>
                <a:ea typeface="Calibri" panose="020F0502020204030204" pitchFamily="34" charset="0"/>
              </a:rPr>
              <a:t>Захищені дисертації </a:t>
            </a:r>
            <a:r>
              <a:rPr lang="uk-UA" sz="1600" b="1" dirty="0">
                <a:latin typeface="Times New Roman" panose="02020603050405020304" pitchFamily="18" charset="0"/>
                <a:ea typeface="Calibri" panose="020F0502020204030204" pitchFamily="34" charset="0"/>
              </a:rPr>
              <a:t>- </a:t>
            </a:r>
            <a:r>
              <a:rPr lang="uk-UA" sz="1600" b="1" dirty="0">
                <a:effectLst/>
                <a:latin typeface="Times New Roman" panose="02020603050405020304" pitchFamily="18" charset="0"/>
                <a:ea typeface="Calibri" panose="020F0502020204030204" pitchFamily="34" charset="0"/>
              </a:rPr>
              <a:t> 1; опубліковано: </a:t>
            </a:r>
            <a:r>
              <a:rPr lang="uk-UA" sz="1600" i="1" dirty="0">
                <a:effectLst/>
                <a:latin typeface="Times New Roman" panose="02020603050405020304" pitchFamily="18" charset="0"/>
                <a:ea typeface="Calibri" panose="020F0502020204030204" pitchFamily="34" charset="0"/>
              </a:rPr>
              <a:t>  2 монографії, 3 навчальні посібники, 7 статей  у  виданнях, які включені до міжнародних </a:t>
            </a:r>
            <a:r>
              <a:rPr lang="uk-UA" sz="1600" i="1" dirty="0" err="1">
                <a:effectLst/>
                <a:latin typeface="Times New Roman" panose="02020603050405020304" pitchFamily="18" charset="0"/>
                <a:ea typeface="Calibri" panose="020F0502020204030204" pitchFamily="34" charset="0"/>
              </a:rPr>
              <a:t>наукометричних</a:t>
            </a:r>
            <a:r>
              <a:rPr lang="uk-UA" sz="1600" i="1" dirty="0">
                <a:effectLst/>
                <a:latin typeface="Times New Roman" panose="02020603050405020304" pitchFamily="18" charset="0"/>
                <a:ea typeface="Calibri" panose="020F0502020204030204" pitchFamily="34" charset="0"/>
              </a:rPr>
              <a:t> баз даних </a:t>
            </a:r>
            <a:r>
              <a:rPr lang="uk-UA" sz="1600" i="1" dirty="0" err="1">
                <a:effectLst/>
                <a:latin typeface="Times New Roman" panose="02020603050405020304" pitchFamily="18" charset="0"/>
                <a:ea typeface="Calibri" panose="020F0502020204030204" pitchFamily="34" charset="0"/>
              </a:rPr>
              <a:t>Web</a:t>
            </a:r>
            <a:r>
              <a:rPr lang="uk-UA" sz="1600" i="1" dirty="0">
                <a:effectLst/>
                <a:latin typeface="Times New Roman" panose="02020603050405020304" pitchFamily="18" charset="0"/>
                <a:ea typeface="Calibri" panose="020F0502020204030204" pitchFamily="34" charset="0"/>
              </a:rPr>
              <a:t> </a:t>
            </a:r>
            <a:r>
              <a:rPr lang="uk-UA" sz="1600" i="1" dirty="0" err="1">
                <a:effectLst/>
                <a:latin typeface="Times New Roman" panose="02020603050405020304" pitchFamily="18" charset="0"/>
                <a:ea typeface="Calibri" panose="020F0502020204030204" pitchFamily="34" charset="0"/>
              </a:rPr>
              <a:t>of</a:t>
            </a:r>
            <a:r>
              <a:rPr lang="uk-UA" sz="1600" i="1" dirty="0">
                <a:effectLst/>
                <a:latin typeface="Times New Roman" panose="02020603050405020304" pitchFamily="18" charset="0"/>
                <a:ea typeface="Calibri" panose="020F0502020204030204" pitchFamily="34" charset="0"/>
              </a:rPr>
              <a:t> </a:t>
            </a:r>
            <a:r>
              <a:rPr lang="uk-UA" sz="1600" i="1" dirty="0" err="1">
                <a:effectLst/>
                <a:latin typeface="Times New Roman" panose="02020603050405020304" pitchFamily="18" charset="0"/>
                <a:ea typeface="Calibri" panose="020F0502020204030204" pitchFamily="34" charset="0"/>
              </a:rPr>
              <a:t>Science</a:t>
            </a:r>
            <a:r>
              <a:rPr lang="uk-UA" sz="1600" i="1" dirty="0">
                <a:effectLst/>
                <a:latin typeface="Times New Roman" panose="02020603050405020304" pitchFamily="18" charset="0"/>
                <a:ea typeface="Calibri" panose="020F0502020204030204" pitchFamily="34" charset="0"/>
              </a:rPr>
              <a:t>, </a:t>
            </a:r>
            <a:r>
              <a:rPr lang="uk-UA" sz="1600" i="1" dirty="0" err="1">
                <a:effectLst/>
                <a:latin typeface="Times New Roman" panose="02020603050405020304" pitchFamily="18" charset="0"/>
                <a:ea typeface="Calibri" panose="020F0502020204030204" pitchFamily="34" charset="0"/>
              </a:rPr>
              <a:t>Scopus</a:t>
            </a:r>
            <a:r>
              <a:rPr lang="uk-UA" sz="1600" i="1" dirty="0">
                <a:effectLst/>
                <a:latin typeface="Times New Roman" panose="02020603050405020304" pitchFamily="18" charset="0"/>
                <a:ea typeface="Calibri" panose="020F0502020204030204" pitchFamily="34" charset="0"/>
              </a:rPr>
              <a:t> та інших,  6 статей у</a:t>
            </a:r>
            <a:r>
              <a:rPr lang="uk-UA" sz="1600" dirty="0">
                <a:effectLst/>
                <a:latin typeface="Times New Roman" panose="02020603050405020304" pitchFamily="18" charset="0"/>
                <a:ea typeface="Calibri" panose="020F0502020204030204" pitchFamily="34" charset="0"/>
              </a:rPr>
              <a:t> </a:t>
            </a:r>
            <a:r>
              <a:rPr lang="uk-UA" sz="1600" i="1" dirty="0">
                <a:effectLst/>
                <a:latin typeface="Times New Roman" panose="02020603050405020304" pitchFamily="18" charset="0"/>
                <a:ea typeface="Calibri" panose="020F0502020204030204" pitchFamily="34" charset="0"/>
              </a:rPr>
              <a:t>фахових виданнях України,   у інших наукових виданнях - 2 статі,  16 тез доповідей на конференціях</a:t>
            </a:r>
            <a:r>
              <a:rPr lang="uk-UA" sz="1400" i="1" dirty="0">
                <a:effectLst/>
                <a:latin typeface="Times New Roman" panose="02020603050405020304" pitchFamily="18" charset="0"/>
                <a:ea typeface="Calibri" panose="020F0502020204030204" pitchFamily="34" charset="0"/>
              </a:rPr>
              <a:t>. </a:t>
            </a:r>
            <a:endParaRPr lang="uk-UA" sz="1400" dirty="0">
              <a:effectLst/>
              <a:latin typeface="Calibri" panose="020F0502020204030204" pitchFamily="34" charset="0"/>
              <a:ea typeface="Calibri" panose="020F0502020204030204" pitchFamily="34" charset="0"/>
            </a:endParaRPr>
          </a:p>
          <a:p>
            <a:pPr algn="just"/>
            <a:r>
              <a:rPr lang="uk-UA" sz="1400" i="1" dirty="0"/>
              <a:t> </a:t>
            </a:r>
            <a:endParaRPr lang="uk-UA" sz="1400" dirty="0"/>
          </a:p>
          <a:p>
            <a:endParaRPr lang="uk-UA" sz="1400" dirty="0"/>
          </a:p>
        </p:txBody>
      </p:sp>
    </p:spTree>
    <p:extLst>
      <p:ext uri="{BB962C8B-B14F-4D97-AF65-F5344CB8AC3E}">
        <p14:creationId xmlns:p14="http://schemas.microsoft.com/office/powerpoint/2010/main" val="302681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686800" cy="595536"/>
          </a:xfrm>
        </p:spPr>
        <p:txBody>
          <a:bodyPr>
            <a:noAutofit/>
          </a:bodyPr>
          <a:lstStyle/>
          <a:p>
            <a:pPr algn="ctr"/>
            <a:r>
              <a:rPr lang="uk-UA" sz="1800" b="1" dirty="0"/>
              <a:t>НАУКОВА РОБОТА: </a:t>
            </a:r>
            <a:r>
              <a:rPr lang="uk-UA" altLang="uk-UA" sz="1800" b="1" dirty="0"/>
              <a:t>ТЕМИ, ЯКІ ВИКОНУЮТЬСЯ В МЕЖАХ РОБОЧОГО ЧАСУ ВИКЛАДАЧІВ</a:t>
            </a:r>
            <a:r>
              <a:rPr lang="uk-UA" sz="1800" b="1" dirty="0"/>
              <a:t>          </a:t>
            </a:r>
          </a:p>
        </p:txBody>
      </p:sp>
      <p:sp>
        <p:nvSpPr>
          <p:cNvPr id="5" name="Объект 4"/>
          <p:cNvSpPr>
            <a:spLocks noGrp="1"/>
          </p:cNvSpPr>
          <p:nvPr>
            <p:ph sz="half" idx="1"/>
          </p:nvPr>
        </p:nvSpPr>
        <p:spPr>
          <a:xfrm>
            <a:off x="251520" y="1484784"/>
            <a:ext cx="3115072" cy="4839816"/>
          </a:xfrm>
        </p:spPr>
        <p:txBody>
          <a:bodyPr>
            <a:noAutofit/>
          </a:bodyPr>
          <a:lstStyle/>
          <a:p>
            <a:pPr marL="0" indent="0">
              <a:buNone/>
            </a:pPr>
            <a:r>
              <a:rPr lang="ru-RU" sz="1600" b="1" dirty="0"/>
              <a:t> </a:t>
            </a:r>
            <a:endParaRPr lang="uk-UA" sz="1600" b="1" dirty="0"/>
          </a:p>
        </p:txBody>
      </p:sp>
      <p:sp>
        <p:nvSpPr>
          <p:cNvPr id="4" name="Объект 3"/>
          <p:cNvSpPr>
            <a:spLocks noGrp="1"/>
          </p:cNvSpPr>
          <p:nvPr>
            <p:ph sz="half" idx="2"/>
          </p:nvPr>
        </p:nvSpPr>
        <p:spPr>
          <a:xfrm>
            <a:off x="2771800" y="1144216"/>
            <a:ext cx="5976664" cy="5237112"/>
          </a:xfrm>
        </p:spPr>
        <p:txBody>
          <a:bodyPr>
            <a:normAutofit fontScale="25000" lnSpcReduction="20000"/>
          </a:bodyPr>
          <a:lstStyle/>
          <a:p>
            <a:pPr marL="0" indent="0">
              <a:buNone/>
            </a:pPr>
            <a:r>
              <a:rPr lang="uk-UA" sz="2000" dirty="0"/>
              <a:t> </a:t>
            </a:r>
          </a:p>
          <a:p>
            <a:pPr marL="0" indent="0" algn="just">
              <a:lnSpc>
                <a:spcPct val="115000"/>
              </a:lnSpc>
              <a:spcAft>
                <a:spcPts val="1000"/>
              </a:spcAft>
              <a:buNone/>
            </a:pPr>
            <a:r>
              <a:rPr lang="uk-UA" sz="6400" b="1" i="1" dirty="0">
                <a:solidFill>
                  <a:srgbClr val="000000"/>
                </a:solidFill>
                <a:effectLst/>
                <a:latin typeface="Times New Roman" panose="02020603050405020304" pitchFamily="18" charset="0"/>
                <a:ea typeface="Calibri" panose="020F0502020204030204" pitchFamily="34" charset="0"/>
              </a:rPr>
              <a:t>Досліджено</a:t>
            </a:r>
            <a:r>
              <a:rPr lang="uk-UA" sz="6400" i="1" dirty="0">
                <a:solidFill>
                  <a:srgbClr val="000000"/>
                </a:solidFill>
                <a:effectLst/>
                <a:latin typeface="Times New Roman" panose="02020603050405020304" pitchFamily="18" charset="0"/>
                <a:ea typeface="Calibri" panose="020F0502020204030204" pitchFamily="34" charset="0"/>
              </a:rPr>
              <a:t> </a:t>
            </a:r>
            <a:r>
              <a:rPr lang="uk-UA" sz="6400" dirty="0">
                <a:solidFill>
                  <a:srgbClr val="000000"/>
                </a:solidFill>
                <a:effectLst/>
                <a:latin typeface="Times New Roman" panose="02020603050405020304" pitchFamily="18" charset="0"/>
                <a:ea typeface="Calibri" panose="020F0502020204030204" pitchFamily="34" charset="0"/>
              </a:rPr>
              <a:t>основні особливості та умови диференційованого підходу до дітей з порушеннями психічного розвитку у порівнянні з індивідуальним підходом до таких дітей в інклюзивному освітньому процесі у контексті універсального дизайну у навчанні; психологічні засади </a:t>
            </a:r>
            <a:r>
              <a:rPr lang="uk-UA" sz="6400" dirty="0" err="1">
                <a:solidFill>
                  <a:srgbClr val="000000"/>
                </a:solidFill>
                <a:effectLst/>
                <a:latin typeface="Times New Roman" panose="02020603050405020304" pitchFamily="18" charset="0"/>
                <a:ea typeface="Calibri" panose="020F0502020204030204" pitchFamily="34" charset="0"/>
              </a:rPr>
              <a:t>музикотерапевтичної</a:t>
            </a:r>
            <a:r>
              <a:rPr lang="uk-UA" sz="6400" dirty="0">
                <a:solidFill>
                  <a:srgbClr val="000000"/>
                </a:solidFill>
                <a:effectLst/>
                <a:latin typeface="Times New Roman" panose="02020603050405020304" pitchFamily="18" charset="0"/>
                <a:ea typeface="Calibri" panose="020F0502020204030204" pitchFamily="34" charset="0"/>
              </a:rPr>
              <a:t> роботи з дітьми з розладами </a:t>
            </a:r>
            <a:r>
              <a:rPr lang="uk-UA" sz="6400" dirty="0" err="1">
                <a:solidFill>
                  <a:srgbClr val="000000"/>
                </a:solidFill>
                <a:effectLst/>
                <a:latin typeface="Times New Roman" panose="02020603050405020304" pitchFamily="18" charset="0"/>
                <a:ea typeface="Calibri" panose="020F0502020204030204" pitchFamily="34" charset="0"/>
              </a:rPr>
              <a:t>аутистичного</a:t>
            </a:r>
            <a:r>
              <a:rPr lang="uk-UA" sz="6400" dirty="0">
                <a:solidFill>
                  <a:srgbClr val="000000"/>
                </a:solidFill>
                <a:effectLst/>
                <a:latin typeface="Times New Roman" panose="02020603050405020304" pitchFamily="18" charset="0"/>
                <a:ea typeface="Calibri" panose="020F0502020204030204" pitchFamily="34" charset="0"/>
              </a:rPr>
              <a:t> спектру; корекція психомоторного розвитку дітей з розладами </a:t>
            </a:r>
            <a:r>
              <a:rPr lang="uk-UA" sz="6400" dirty="0" err="1">
                <a:solidFill>
                  <a:srgbClr val="000000"/>
                </a:solidFill>
                <a:effectLst/>
                <a:latin typeface="Times New Roman" panose="02020603050405020304" pitchFamily="18" charset="0"/>
                <a:ea typeface="Calibri" panose="020F0502020204030204" pitchFamily="34" charset="0"/>
              </a:rPr>
              <a:t>атистичного</a:t>
            </a:r>
            <a:r>
              <a:rPr lang="uk-UA" sz="6400" dirty="0">
                <a:solidFill>
                  <a:srgbClr val="000000"/>
                </a:solidFill>
                <a:effectLst/>
                <a:latin typeface="Times New Roman" panose="02020603050405020304" pitchFamily="18" charset="0"/>
                <a:ea typeface="Calibri" panose="020F0502020204030204" pitchFamily="34" charset="0"/>
              </a:rPr>
              <a:t> спектру засобами фізичного виховання; </a:t>
            </a:r>
            <a:endParaRPr lang="uk-UA" sz="6400" dirty="0">
              <a:effectLst/>
              <a:latin typeface="Calibri" panose="020F0502020204030204" pitchFamily="34" charset="0"/>
              <a:ea typeface="Calibri" panose="020F0502020204030204" pitchFamily="34" charset="0"/>
            </a:endParaRPr>
          </a:p>
          <a:p>
            <a:pPr marL="0" indent="0" algn="just">
              <a:lnSpc>
                <a:spcPct val="115000"/>
              </a:lnSpc>
              <a:spcAft>
                <a:spcPts val="1000"/>
              </a:spcAft>
              <a:buNone/>
            </a:pPr>
            <a:r>
              <a:rPr lang="uk-UA" sz="6400" b="1" i="1" dirty="0">
                <a:solidFill>
                  <a:srgbClr val="000000"/>
                </a:solidFill>
                <a:effectLst/>
                <a:latin typeface="Times New Roman" panose="02020603050405020304" pitchFamily="18" charset="0"/>
                <a:ea typeface="Calibri" panose="020F0502020204030204" pitchFamily="34" charset="0"/>
              </a:rPr>
              <a:t>Розглянуто </a:t>
            </a:r>
            <a:r>
              <a:rPr lang="uk-UA" sz="6400" dirty="0">
                <a:solidFill>
                  <a:srgbClr val="000000"/>
                </a:solidFill>
                <a:effectLst/>
                <a:latin typeface="Times New Roman" panose="02020603050405020304" pitchFamily="18" charset="0"/>
                <a:ea typeface="Calibri" panose="020F0502020204030204" pitchFamily="34" charset="0"/>
              </a:rPr>
              <a:t>передумови розвитку мовлення у дітей з аутизмом і дизартрією, особливості комунікативної компетенції у дітей з розладами спектру аутизму використання психотерапевтичних методів у роботі з сім’ями, які виховують дітей із особливими освітніми потребами.</a:t>
            </a:r>
            <a:endParaRPr lang="uk-UA" sz="6400" dirty="0">
              <a:effectLst/>
              <a:latin typeface="Calibri" panose="020F0502020204030204" pitchFamily="34" charset="0"/>
              <a:ea typeface="Calibri" panose="020F0502020204030204" pitchFamily="34" charset="0"/>
            </a:endParaRPr>
          </a:p>
          <a:p>
            <a:pPr marL="0" indent="0" algn="just">
              <a:lnSpc>
                <a:spcPct val="120000"/>
              </a:lnSpc>
              <a:spcBef>
                <a:spcPts val="0"/>
              </a:spcBef>
              <a:buNone/>
            </a:pPr>
            <a:r>
              <a:rPr lang="uk-UA" sz="6400" b="1" dirty="0">
                <a:effectLst/>
                <a:latin typeface="Times New Roman" panose="02020603050405020304" pitchFamily="18" charset="0"/>
                <a:ea typeface="Calibri" panose="020F0502020204030204" pitchFamily="34" charset="0"/>
              </a:rPr>
              <a:t>Захищені  дисертації  </a:t>
            </a:r>
            <a:r>
              <a:rPr lang="uk-UA" sz="6400" dirty="0">
                <a:effectLst/>
                <a:latin typeface="Times New Roman" panose="02020603050405020304" pitchFamily="18" charset="0"/>
                <a:ea typeface="Calibri" panose="020F0502020204030204" pitchFamily="34" charset="0"/>
              </a:rPr>
              <a:t>(на здобуття ступеня доктора філософії)</a:t>
            </a:r>
            <a:r>
              <a:rPr lang="uk-UA" sz="6400" b="1" dirty="0">
                <a:latin typeface="Times New Roman" panose="02020603050405020304" pitchFamily="18" charset="0"/>
                <a:ea typeface="Calibri" panose="020F0502020204030204" pitchFamily="34" charset="0"/>
              </a:rPr>
              <a:t>- </a:t>
            </a:r>
            <a:r>
              <a:rPr lang="uk-UA" sz="6400" b="1" dirty="0">
                <a:effectLst/>
                <a:latin typeface="Times New Roman" panose="02020603050405020304" pitchFamily="18" charset="0"/>
                <a:ea typeface="Calibri" panose="020F0502020204030204" pitchFamily="34" charset="0"/>
              </a:rPr>
              <a:t> 1</a:t>
            </a:r>
            <a:endParaRPr lang="uk-UA" sz="6400" dirty="0">
              <a:effectLst/>
              <a:latin typeface="Calibri" panose="020F0502020204030204" pitchFamily="34" charset="0"/>
              <a:ea typeface="Calibri" panose="020F0502020204030204" pitchFamily="34" charset="0"/>
            </a:endParaRPr>
          </a:p>
          <a:p>
            <a:pPr marL="0" indent="0" algn="just">
              <a:lnSpc>
                <a:spcPct val="120000"/>
              </a:lnSpc>
              <a:spcBef>
                <a:spcPts val="0"/>
              </a:spcBef>
              <a:buNone/>
            </a:pPr>
            <a:r>
              <a:rPr lang="uk-UA" sz="6400" b="1" dirty="0">
                <a:effectLst/>
                <a:latin typeface="Times New Roman" panose="02020603050405020304" pitchFamily="18" charset="0"/>
                <a:ea typeface="Calibri" panose="020F0502020204030204" pitchFamily="34" charset="0"/>
              </a:rPr>
              <a:t>Опубліковано</a:t>
            </a:r>
            <a:r>
              <a:rPr lang="uk-UA" sz="6400" dirty="0">
                <a:effectLst/>
                <a:latin typeface="Times New Roman" panose="02020603050405020304" pitchFamily="18" charset="0"/>
                <a:ea typeface="Calibri" panose="020F0502020204030204" pitchFamily="34" charset="0"/>
              </a:rPr>
              <a:t>: 1</a:t>
            </a:r>
            <a:r>
              <a:rPr lang="uk-UA" sz="6400" i="1" dirty="0">
                <a:effectLst/>
                <a:latin typeface="Times New Roman" panose="02020603050405020304" pitchFamily="18" charset="0"/>
                <a:ea typeface="Calibri" panose="020F0502020204030204" pitchFamily="34" charset="0"/>
              </a:rPr>
              <a:t> монографія, 4 статті  у  виданнях, які включені до міжнародних </a:t>
            </a:r>
            <a:r>
              <a:rPr lang="uk-UA" sz="6400" i="1" dirty="0" err="1">
                <a:effectLst/>
                <a:latin typeface="Times New Roman" panose="02020603050405020304" pitchFamily="18" charset="0"/>
                <a:ea typeface="Calibri" panose="020F0502020204030204" pitchFamily="34" charset="0"/>
              </a:rPr>
              <a:t>наукометричних</a:t>
            </a:r>
            <a:r>
              <a:rPr lang="uk-UA" sz="6400" i="1" dirty="0">
                <a:effectLst/>
                <a:latin typeface="Times New Roman" panose="02020603050405020304" pitchFamily="18" charset="0"/>
                <a:ea typeface="Calibri" panose="020F0502020204030204" pitchFamily="34" charset="0"/>
              </a:rPr>
              <a:t> баз даних </a:t>
            </a:r>
            <a:r>
              <a:rPr lang="uk-UA" sz="6400" i="1" dirty="0" err="1">
                <a:effectLst/>
                <a:latin typeface="Times New Roman" panose="02020603050405020304" pitchFamily="18" charset="0"/>
                <a:ea typeface="Calibri" panose="020F0502020204030204" pitchFamily="34" charset="0"/>
              </a:rPr>
              <a:t>Web</a:t>
            </a:r>
            <a:r>
              <a:rPr lang="uk-UA" sz="6400" i="1" dirty="0">
                <a:effectLst/>
                <a:latin typeface="Times New Roman" panose="02020603050405020304" pitchFamily="18" charset="0"/>
                <a:ea typeface="Calibri" panose="020F0502020204030204" pitchFamily="34" charset="0"/>
              </a:rPr>
              <a:t> </a:t>
            </a:r>
            <a:r>
              <a:rPr lang="uk-UA" sz="6400" i="1" dirty="0" err="1">
                <a:effectLst/>
                <a:latin typeface="Times New Roman" panose="02020603050405020304" pitchFamily="18" charset="0"/>
                <a:ea typeface="Calibri" panose="020F0502020204030204" pitchFamily="34" charset="0"/>
              </a:rPr>
              <a:t>of</a:t>
            </a:r>
            <a:r>
              <a:rPr lang="uk-UA" sz="6400" i="1" dirty="0">
                <a:effectLst/>
                <a:latin typeface="Times New Roman" panose="02020603050405020304" pitchFamily="18" charset="0"/>
                <a:ea typeface="Calibri" panose="020F0502020204030204" pitchFamily="34" charset="0"/>
              </a:rPr>
              <a:t> </a:t>
            </a:r>
            <a:r>
              <a:rPr lang="uk-UA" sz="6400" i="1" dirty="0" err="1">
                <a:effectLst/>
                <a:latin typeface="Times New Roman" panose="02020603050405020304" pitchFamily="18" charset="0"/>
                <a:ea typeface="Calibri" panose="020F0502020204030204" pitchFamily="34" charset="0"/>
              </a:rPr>
              <a:t>Science</a:t>
            </a:r>
            <a:r>
              <a:rPr lang="uk-UA" sz="6400" i="1" dirty="0">
                <a:effectLst/>
                <a:latin typeface="Times New Roman" panose="02020603050405020304" pitchFamily="18" charset="0"/>
                <a:ea typeface="Calibri" panose="020F0502020204030204" pitchFamily="34" charset="0"/>
              </a:rPr>
              <a:t>, </a:t>
            </a:r>
            <a:r>
              <a:rPr lang="uk-UA" sz="6400" i="1" dirty="0" err="1">
                <a:effectLst/>
                <a:latin typeface="Times New Roman" panose="02020603050405020304" pitchFamily="18" charset="0"/>
                <a:ea typeface="Calibri" panose="020F0502020204030204" pitchFamily="34" charset="0"/>
              </a:rPr>
              <a:t>Scopus</a:t>
            </a:r>
            <a:r>
              <a:rPr lang="uk-UA" sz="6400" i="1" dirty="0">
                <a:effectLst/>
                <a:latin typeface="Times New Roman" panose="02020603050405020304" pitchFamily="18" charset="0"/>
                <a:ea typeface="Calibri" panose="020F0502020204030204" pitchFamily="34" charset="0"/>
              </a:rPr>
              <a:t>,  у інших наукових виданнях – 25 статей  (14 з яких включені до міжнародних </a:t>
            </a:r>
            <a:r>
              <a:rPr lang="uk-UA" sz="6400" i="1" dirty="0" err="1">
                <a:effectLst/>
                <a:latin typeface="Times New Roman" panose="02020603050405020304" pitchFamily="18" charset="0"/>
                <a:ea typeface="Calibri" panose="020F0502020204030204" pitchFamily="34" charset="0"/>
              </a:rPr>
              <a:t>наукометричних</a:t>
            </a:r>
            <a:r>
              <a:rPr lang="uk-UA" sz="6400" i="1" dirty="0">
                <a:effectLst/>
                <a:latin typeface="Times New Roman" panose="02020603050405020304" pitchFamily="18" charset="0"/>
                <a:ea typeface="Calibri" panose="020F0502020204030204" pitchFamily="34" charset="0"/>
              </a:rPr>
              <a:t> баз),  32 тез доповідей на конференціях</a:t>
            </a:r>
            <a:endParaRPr lang="uk-UA" sz="6400" dirty="0">
              <a:effectLst/>
              <a:latin typeface="Calibri" panose="020F0502020204030204" pitchFamily="34" charset="0"/>
              <a:ea typeface="Calibri" panose="020F0502020204030204" pitchFamily="34" charset="0"/>
            </a:endParaRPr>
          </a:p>
          <a:p>
            <a:pPr marL="0" indent="0">
              <a:buNone/>
            </a:pPr>
            <a:endParaRPr lang="uk-UA" sz="5600" dirty="0"/>
          </a:p>
          <a:p>
            <a:endParaRPr lang="uk-UA" dirty="0"/>
          </a:p>
          <a:p>
            <a:pPr marL="0" indent="0">
              <a:buNone/>
            </a:pPr>
            <a:endParaRPr lang="uk-UA" dirty="0"/>
          </a:p>
          <a:p>
            <a:pPr marL="0" indent="0">
              <a:buNone/>
            </a:pPr>
            <a:r>
              <a:rPr lang="uk-UA" sz="3200" b="1" dirty="0">
                <a:solidFill>
                  <a:schemeClr val="tx1"/>
                </a:solidFill>
              </a:rPr>
              <a:t> </a:t>
            </a:r>
            <a:endParaRPr lang="uk-UA" sz="3200" dirty="0">
              <a:solidFill>
                <a:schemeClr val="tx1"/>
              </a:solidFill>
            </a:endParaRPr>
          </a:p>
          <a:p>
            <a:pPr marL="0" indent="0">
              <a:buNone/>
            </a:pPr>
            <a:endParaRPr lang="uk-UA" sz="3400" b="1" dirty="0">
              <a:solidFill>
                <a:schemeClr val="tx1"/>
              </a:solidFill>
            </a:endParaRPr>
          </a:p>
        </p:txBody>
      </p:sp>
      <p:sp>
        <p:nvSpPr>
          <p:cNvPr id="6" name="TextBox 5">
            <a:extLst>
              <a:ext uri="{FF2B5EF4-FFF2-40B4-BE49-F238E27FC236}">
                <a16:creationId xmlns:a16="http://schemas.microsoft.com/office/drawing/2014/main" id="{C6506EDB-BF4D-4C67-90CA-A296F0E991B3}"/>
              </a:ext>
            </a:extLst>
          </p:cNvPr>
          <p:cNvSpPr txBox="1"/>
          <p:nvPr/>
        </p:nvSpPr>
        <p:spPr>
          <a:xfrm>
            <a:off x="683568" y="1360240"/>
            <a:ext cx="2088232" cy="4031873"/>
          </a:xfrm>
          <a:prstGeom prst="rect">
            <a:avLst/>
          </a:prstGeom>
          <a:noFill/>
        </p:spPr>
        <p:txBody>
          <a:bodyPr wrap="square">
            <a:spAutoFit/>
          </a:bodyPr>
          <a:lstStyle/>
          <a:p>
            <a:pPr algn="just"/>
            <a:r>
              <a:rPr lang="uk-UA" sz="1600" b="1" dirty="0">
                <a:effectLst/>
                <a:latin typeface="Times New Roman" panose="02020603050405020304" pitchFamily="18" charset="0"/>
                <a:ea typeface="Calibri" panose="020F0502020204030204" pitchFamily="34" charset="0"/>
              </a:rPr>
              <a:t>Трансформації практик розвитку мовлення та </a:t>
            </a:r>
            <a:r>
              <a:rPr lang="uk-UA" sz="1600" b="1" dirty="0" err="1">
                <a:effectLst/>
                <a:latin typeface="Times New Roman" panose="02020603050405020304" pitchFamily="18" charset="0"/>
                <a:ea typeface="Calibri" panose="020F0502020204030204" pitchFamily="34" charset="0"/>
              </a:rPr>
              <a:t>соціо</a:t>
            </a:r>
            <a:r>
              <a:rPr lang="uk-UA" sz="1600" b="1" dirty="0">
                <a:effectLst/>
                <a:latin typeface="Times New Roman" panose="02020603050405020304" pitchFamily="18" charset="0"/>
                <a:ea typeface="Calibri" panose="020F0502020204030204" pitchFamily="34" charset="0"/>
              </a:rPr>
              <a:t>-психолого-</a:t>
            </a:r>
            <a:r>
              <a:rPr lang="uk-UA" sz="1600" b="1" dirty="0" err="1">
                <a:effectLst/>
                <a:latin typeface="Times New Roman" panose="02020603050405020304" pitchFamily="18" charset="0"/>
                <a:ea typeface="Calibri" panose="020F0502020204030204" pitchFamily="34" charset="0"/>
              </a:rPr>
              <a:t>педаго</a:t>
            </a:r>
            <a:r>
              <a:rPr lang="uk-UA" sz="1600" b="1" dirty="0">
                <a:effectLst/>
                <a:latin typeface="Times New Roman" panose="02020603050405020304" pitchFamily="18" charset="0"/>
                <a:ea typeface="Calibri" panose="020F0502020204030204" pitchFamily="34" charset="0"/>
              </a:rPr>
              <a:t>-</a:t>
            </a:r>
            <a:r>
              <a:rPr lang="uk-UA" sz="1600" b="1" dirty="0" err="1">
                <a:effectLst/>
                <a:latin typeface="Times New Roman" panose="02020603050405020304" pitchFamily="18" charset="0"/>
                <a:ea typeface="Calibri" panose="020F0502020204030204" pitchFamily="34" charset="0"/>
              </a:rPr>
              <a:t>гічного</a:t>
            </a:r>
            <a:r>
              <a:rPr lang="uk-UA" sz="1600" b="1" dirty="0">
                <a:effectLst/>
                <a:latin typeface="Times New Roman" panose="02020603050405020304" pitchFamily="18" charset="0"/>
                <a:ea typeface="Calibri" panose="020F0502020204030204" pitchFamily="34" charset="0"/>
              </a:rPr>
              <a:t> супроводу осіб з інтелекту-</a:t>
            </a:r>
            <a:r>
              <a:rPr lang="uk-UA" sz="1600" b="1" dirty="0" err="1">
                <a:effectLst/>
                <a:latin typeface="Times New Roman" panose="02020603050405020304" pitchFamily="18" charset="0"/>
                <a:ea typeface="Calibri" panose="020F0502020204030204" pitchFamily="34" charset="0"/>
              </a:rPr>
              <a:t>альною</a:t>
            </a:r>
            <a:r>
              <a:rPr lang="uk-UA" sz="1600" b="1" dirty="0">
                <a:effectLst/>
                <a:latin typeface="Times New Roman" panose="02020603050405020304" pitchFamily="18" charset="0"/>
                <a:ea typeface="Calibri" panose="020F0502020204030204" pitchFamily="34" charset="0"/>
              </a:rPr>
              <a:t> </a:t>
            </a:r>
            <a:r>
              <a:rPr lang="uk-UA" sz="1600" b="1" dirty="0" err="1">
                <a:effectLst/>
                <a:latin typeface="Times New Roman" panose="02020603050405020304" pitchFamily="18" charset="0"/>
                <a:ea typeface="Calibri" panose="020F0502020204030204" pitchFamily="34" charset="0"/>
              </a:rPr>
              <a:t>недос-татністю</a:t>
            </a:r>
            <a:r>
              <a:rPr lang="uk-UA" sz="1600" b="1" dirty="0">
                <a:effectLst/>
                <a:latin typeface="Times New Roman" panose="02020603050405020304" pitchFamily="18" charset="0"/>
                <a:ea typeface="Calibri" panose="020F0502020204030204" pitchFamily="34" charset="0"/>
              </a:rPr>
              <a:t>: реалії сьогодення (наук. керівник </a:t>
            </a:r>
            <a:r>
              <a:rPr lang="uk-UA" sz="1600" b="1" dirty="0" err="1">
                <a:effectLst/>
                <a:latin typeface="Times New Roman" panose="02020603050405020304" pitchFamily="18" charset="0"/>
                <a:ea typeface="Calibri" panose="020F0502020204030204" pitchFamily="34" charset="0"/>
              </a:rPr>
              <a:t>д.п.н</a:t>
            </a:r>
            <a:r>
              <a:rPr lang="uk-UA" sz="1600" b="1" dirty="0">
                <a:effectLst/>
                <a:latin typeface="Times New Roman" panose="02020603050405020304" pitchFamily="18" charset="0"/>
                <a:ea typeface="Calibri" panose="020F0502020204030204" pitchFamily="34" charset="0"/>
              </a:rPr>
              <a:t>., проф. Островська К.О.; № держреєстрації 0122U200538, термін виконання: 2022-2026 рр.</a:t>
            </a:r>
            <a:endParaRPr lang="uk-UA"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4029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686800" cy="595536"/>
          </a:xfrm>
        </p:spPr>
        <p:txBody>
          <a:bodyPr>
            <a:noAutofit/>
          </a:bodyPr>
          <a:lstStyle/>
          <a:p>
            <a:pPr algn="ctr"/>
            <a:r>
              <a:rPr lang="uk-UA" sz="1800" b="1" dirty="0"/>
              <a:t>НАУКОВА РОБОТА: </a:t>
            </a:r>
            <a:r>
              <a:rPr lang="uk-UA" altLang="uk-UA" sz="1800" b="1" dirty="0"/>
              <a:t>ТЕМИ, ЯКІ ВИКОНУЮТЬСЯ В МЕЖАХ РОБОЧОГО ЧАСУ ВИКЛАДАЧІВ</a:t>
            </a:r>
            <a:r>
              <a:rPr lang="uk-UA" sz="1800" b="1" dirty="0"/>
              <a:t>      </a:t>
            </a:r>
            <a:br>
              <a:rPr lang="uk-UA" sz="1800" b="1" dirty="0"/>
            </a:br>
            <a:r>
              <a:rPr lang="uk-UA" sz="1800" b="1" dirty="0"/>
              <a:t>    </a:t>
            </a:r>
          </a:p>
        </p:txBody>
      </p:sp>
      <p:sp>
        <p:nvSpPr>
          <p:cNvPr id="5" name="Объект 4"/>
          <p:cNvSpPr>
            <a:spLocks noGrp="1"/>
          </p:cNvSpPr>
          <p:nvPr>
            <p:ph sz="half" idx="1"/>
          </p:nvPr>
        </p:nvSpPr>
        <p:spPr>
          <a:xfrm>
            <a:off x="304800" y="1340768"/>
            <a:ext cx="2394992" cy="4983832"/>
          </a:xfrm>
        </p:spPr>
        <p:txBody>
          <a:bodyPr>
            <a:normAutofit fontScale="25000" lnSpcReduction="20000"/>
          </a:bodyPr>
          <a:lstStyle/>
          <a:p>
            <a:pPr marL="0" indent="0">
              <a:buNone/>
            </a:pPr>
            <a:r>
              <a:rPr lang="uk-UA" sz="6400" b="1" dirty="0"/>
              <a:t>Зміст та </a:t>
            </a:r>
            <a:r>
              <a:rPr lang="ru-RU" sz="6400" b="1" dirty="0"/>
              <a:t> </a:t>
            </a:r>
            <a:r>
              <a:rPr lang="uk-UA" sz="6400" b="1" dirty="0"/>
              <a:t>технології професійної підготовки фахівців соціальної сфери </a:t>
            </a:r>
            <a:r>
              <a:rPr lang="uk-UA" altLang="uk-UA" sz="6400" dirty="0"/>
              <a:t>(кафедра  спеціальної освіти та соціальної роботи)</a:t>
            </a:r>
          </a:p>
          <a:p>
            <a:pPr marL="0" indent="0">
              <a:buNone/>
            </a:pPr>
            <a:r>
              <a:rPr lang="uk-UA" altLang="uk-UA" sz="6400" dirty="0"/>
              <a:t>Наук. керівник  -  </a:t>
            </a:r>
            <a:r>
              <a:rPr lang="uk-UA" altLang="uk-UA" sz="6400" dirty="0" err="1"/>
              <a:t>к.п.н</a:t>
            </a:r>
            <a:r>
              <a:rPr lang="uk-UA" altLang="uk-UA" sz="6400" dirty="0"/>
              <a:t>., доц. Корнят В.С.) </a:t>
            </a:r>
          </a:p>
          <a:p>
            <a:pPr marL="0" indent="0">
              <a:buNone/>
            </a:pPr>
            <a:r>
              <a:rPr lang="uk-UA" altLang="uk-UA" sz="6400" dirty="0"/>
              <a:t>термін виконання 2021-2025 рр.)</a:t>
            </a:r>
            <a:r>
              <a:rPr lang="uk-UA" altLang="uk-UA" sz="6400" dirty="0">
                <a:cs typeface="Times New Roman" pitchFamily="18" charset="0"/>
              </a:rPr>
              <a:t>.</a:t>
            </a:r>
          </a:p>
          <a:p>
            <a:pPr marL="0" indent="0">
              <a:buNone/>
            </a:pPr>
            <a:endParaRPr lang="uk-UA" dirty="0"/>
          </a:p>
          <a:p>
            <a:pPr marL="0" indent="0">
              <a:buNone/>
            </a:pPr>
            <a:r>
              <a:rPr lang="uk-UA" dirty="0"/>
              <a:t> </a:t>
            </a:r>
          </a:p>
        </p:txBody>
      </p:sp>
      <p:sp>
        <p:nvSpPr>
          <p:cNvPr id="4" name="Объект 3"/>
          <p:cNvSpPr>
            <a:spLocks noGrp="1"/>
          </p:cNvSpPr>
          <p:nvPr>
            <p:ph sz="half" idx="2"/>
          </p:nvPr>
        </p:nvSpPr>
        <p:spPr>
          <a:xfrm>
            <a:off x="2699792" y="1144216"/>
            <a:ext cx="6264696" cy="5453136"/>
          </a:xfrm>
        </p:spPr>
        <p:txBody>
          <a:bodyPr>
            <a:normAutofit fontScale="25000" lnSpcReduction="20000"/>
          </a:bodyPr>
          <a:lstStyle/>
          <a:p>
            <a:pPr marL="0" indent="0" algn="just">
              <a:lnSpc>
                <a:spcPct val="120000"/>
              </a:lnSpc>
              <a:spcBef>
                <a:spcPts val="0"/>
              </a:spcBef>
              <a:buNone/>
            </a:pPr>
            <a:r>
              <a:rPr lang="uk-UA" sz="5600" dirty="0"/>
              <a:t> </a:t>
            </a:r>
            <a:r>
              <a:rPr lang="uk-UA" sz="6400" i="1" dirty="0">
                <a:solidFill>
                  <a:srgbClr val="000000"/>
                </a:solidFill>
                <a:effectLst/>
                <a:latin typeface="Times New Roman" panose="02020603050405020304" pitchFamily="18" charset="0"/>
                <a:ea typeface="Calibri" panose="020F0502020204030204" pitchFamily="34" charset="0"/>
              </a:rPr>
              <a:t>Досліджено </a:t>
            </a:r>
            <a:r>
              <a:rPr lang="uk-UA" sz="6400" dirty="0">
                <a:solidFill>
                  <a:srgbClr val="000000"/>
                </a:solidFill>
                <a:effectLst/>
                <a:latin typeface="Times New Roman" panose="02020603050405020304" pitchFamily="18" charset="0"/>
                <a:ea typeface="Calibri" panose="020F0502020204030204" pitchFamily="34" charset="0"/>
              </a:rPr>
              <a:t>сутність соціальної роботи із сім’ями, які виховують дітей з аутизмом;  особливості освітнього середовища як чинника формування стійкості та опірності особистості до складних життєвих ситуацій;   </a:t>
            </a:r>
            <a:r>
              <a:rPr lang="uk-UA" sz="6400" dirty="0" err="1">
                <a:solidFill>
                  <a:srgbClr val="000000"/>
                </a:solidFill>
                <a:effectLst/>
                <a:latin typeface="Times New Roman" panose="02020603050405020304" pitchFamily="18" charset="0"/>
                <a:ea typeface="Calibri" panose="020F0502020204030204" pitchFamily="34" charset="0"/>
              </a:rPr>
              <a:t>проєктну</a:t>
            </a:r>
            <a:r>
              <a:rPr lang="uk-UA" sz="6400" dirty="0">
                <a:solidFill>
                  <a:srgbClr val="000000"/>
                </a:solidFill>
                <a:effectLst/>
                <a:latin typeface="Times New Roman" panose="02020603050405020304" pitchFamily="18" charset="0"/>
                <a:ea typeface="Calibri" panose="020F0502020204030204" pitchFamily="34" charset="0"/>
              </a:rPr>
              <a:t> мозаїку просторового розвитку територіальної громади та практику організації мережевого (P2P) навчання в Спільноті практик; зміст та форми співпраці з роботодавцями у процесі професійної підготовки фахівців соціальної сфери.</a:t>
            </a:r>
            <a:endParaRPr lang="uk-UA" sz="6400" dirty="0">
              <a:effectLst/>
              <a:latin typeface="Calibri" panose="020F0502020204030204" pitchFamily="34" charset="0"/>
              <a:ea typeface="Calibri" panose="020F0502020204030204" pitchFamily="34" charset="0"/>
            </a:endParaRPr>
          </a:p>
          <a:p>
            <a:pPr marL="0" indent="0" algn="just">
              <a:lnSpc>
                <a:spcPct val="120000"/>
              </a:lnSpc>
              <a:spcBef>
                <a:spcPts val="0"/>
              </a:spcBef>
              <a:buNone/>
            </a:pPr>
            <a:r>
              <a:rPr lang="uk-UA" sz="6400" b="1" i="1" dirty="0">
                <a:solidFill>
                  <a:srgbClr val="000000"/>
                </a:solidFill>
                <a:effectLst/>
                <a:latin typeface="Times New Roman" panose="02020603050405020304" pitchFamily="18" charset="0"/>
                <a:ea typeface="Calibri" panose="020F0502020204030204" pitchFamily="34" charset="0"/>
              </a:rPr>
              <a:t>Проаналізовано</a:t>
            </a:r>
            <a:r>
              <a:rPr lang="uk-UA" sz="6400" i="1" dirty="0">
                <a:solidFill>
                  <a:srgbClr val="000000"/>
                </a:solidFill>
                <a:effectLst/>
                <a:latin typeface="Times New Roman" panose="02020603050405020304" pitchFamily="18" charset="0"/>
                <a:ea typeface="Calibri" panose="020F0502020204030204" pitchFamily="34" charset="0"/>
              </a:rPr>
              <a:t> </a:t>
            </a:r>
            <a:r>
              <a:rPr lang="uk-UA" sz="6400" dirty="0">
                <a:solidFill>
                  <a:srgbClr val="000000"/>
                </a:solidFill>
                <a:effectLst/>
                <a:latin typeface="Times New Roman" panose="02020603050405020304" pitchFamily="18" charset="0"/>
                <a:ea typeface="Calibri" panose="020F0502020204030204" pitchFamily="34" charset="0"/>
              </a:rPr>
              <a:t>зміст ґендерної компетентності у соціальній роботі та її місце у процесі професійної підготовки фахівців соціальної сфери; особливості та ризики організації процесу фахової підготовки під час змішаного навчання у кризових умовах; соціально-психологічні настрої українців у період війни та їх медіа-активність</a:t>
            </a:r>
          </a:p>
          <a:p>
            <a:pPr marL="0" indent="0" algn="just">
              <a:lnSpc>
                <a:spcPct val="120000"/>
              </a:lnSpc>
              <a:spcBef>
                <a:spcPts val="0"/>
              </a:spcBef>
              <a:buNone/>
            </a:pPr>
            <a:r>
              <a:rPr lang="uk-UA" sz="6400" b="1" i="1" dirty="0">
                <a:solidFill>
                  <a:srgbClr val="000000"/>
                </a:solidFill>
                <a:effectLst/>
                <a:latin typeface="Times New Roman" panose="02020603050405020304" pitchFamily="18" charset="0"/>
                <a:ea typeface="Calibri" panose="020F0502020204030204" pitchFamily="34" charset="0"/>
              </a:rPr>
              <a:t>Розроблено</a:t>
            </a:r>
            <a:r>
              <a:rPr lang="uk-UA" sz="6400" i="1" dirty="0">
                <a:solidFill>
                  <a:srgbClr val="000000"/>
                </a:solidFill>
                <a:effectLst/>
                <a:latin typeface="Times New Roman" panose="02020603050405020304" pitchFamily="18" charset="0"/>
                <a:ea typeface="Calibri" panose="020F0502020204030204" pitchFamily="34" charset="0"/>
              </a:rPr>
              <a:t> </a:t>
            </a:r>
            <a:r>
              <a:rPr lang="uk-UA" sz="6400" dirty="0">
                <a:solidFill>
                  <a:srgbClr val="000000"/>
                </a:solidFill>
                <a:effectLst/>
                <a:latin typeface="Times New Roman" panose="02020603050405020304" pitchFamily="18" charset="0"/>
                <a:ea typeface="Calibri" panose="020F0502020204030204" pitchFamily="34" charset="0"/>
              </a:rPr>
              <a:t>програму (інтервенцію) з розвитку сильних сторін сім’ї, яка виховує дітей з аутизмом; тренінгову програму, спрямовану на формування ґендерної компетентності соціальних працівників.</a:t>
            </a:r>
          </a:p>
          <a:p>
            <a:pPr marL="0" indent="0" algn="just">
              <a:lnSpc>
                <a:spcPct val="120000"/>
              </a:lnSpc>
              <a:spcBef>
                <a:spcPts val="0"/>
              </a:spcBef>
              <a:buNone/>
            </a:pPr>
            <a:r>
              <a:rPr lang="uk-UA" sz="6400" b="1" dirty="0">
                <a:solidFill>
                  <a:srgbClr val="000000"/>
                </a:solidFill>
                <a:latin typeface="Times New Roman" panose="02020603050405020304" pitchFamily="18" charset="0"/>
              </a:rPr>
              <a:t>Захищено</a:t>
            </a:r>
            <a:r>
              <a:rPr lang="uk-UA" sz="6400" dirty="0">
                <a:solidFill>
                  <a:srgbClr val="000000"/>
                </a:solidFill>
                <a:latin typeface="Times New Roman" panose="02020603050405020304" pitchFamily="18" charset="0"/>
              </a:rPr>
              <a:t>  дисертацій – 1; </a:t>
            </a:r>
            <a:endParaRPr lang="uk-UA" sz="6400" dirty="0"/>
          </a:p>
          <a:p>
            <a:pPr marL="0" indent="0">
              <a:lnSpc>
                <a:spcPct val="120000"/>
              </a:lnSpc>
              <a:spcBef>
                <a:spcPts val="0"/>
              </a:spcBef>
              <a:buNone/>
            </a:pPr>
            <a:r>
              <a:rPr lang="uk-UA" sz="6400" b="1" dirty="0">
                <a:solidFill>
                  <a:srgbClr val="000000"/>
                </a:solidFill>
                <a:effectLst/>
                <a:latin typeface="Times New Roman" panose="02020603050405020304" pitchFamily="18" charset="0"/>
                <a:ea typeface="Calibri" panose="020F0502020204030204" pitchFamily="34" charset="0"/>
              </a:rPr>
              <a:t>Опубліковано: </a:t>
            </a:r>
            <a:r>
              <a:rPr lang="uk-UA" sz="6400" dirty="0">
                <a:solidFill>
                  <a:srgbClr val="000000"/>
                </a:solidFill>
                <a:effectLst/>
                <a:latin typeface="Times New Roman" panose="02020603050405020304" pitchFamily="18" charset="0"/>
                <a:ea typeface="Calibri" panose="020F0502020204030204" pitchFamily="34" charset="0"/>
              </a:rPr>
              <a:t>3 монографії (з них 2 – за кордоном);</a:t>
            </a:r>
            <a:r>
              <a:rPr lang="uk-UA" sz="6400" b="1" dirty="0">
                <a:solidFill>
                  <a:srgbClr val="000000"/>
                </a:solidFill>
                <a:effectLst/>
                <a:latin typeface="Times New Roman" panose="02020603050405020304" pitchFamily="18" charset="0"/>
                <a:ea typeface="Calibri" panose="020F0502020204030204" pitchFamily="34" charset="0"/>
              </a:rPr>
              <a:t> </a:t>
            </a:r>
            <a:r>
              <a:rPr lang="uk-UA" sz="6400" dirty="0">
                <a:effectLst/>
                <a:latin typeface="Times New Roman" panose="02020603050405020304" pitchFamily="18" charset="0"/>
                <a:ea typeface="Calibri" panose="020F0502020204030204" pitchFamily="34" charset="0"/>
              </a:rPr>
              <a:t>10 статей у  виданнях, які включені до міжнародних </a:t>
            </a:r>
            <a:r>
              <a:rPr lang="uk-UA" sz="6400" dirty="0" err="1">
                <a:effectLst/>
                <a:latin typeface="Times New Roman" panose="02020603050405020304" pitchFamily="18" charset="0"/>
                <a:ea typeface="Calibri" panose="020F0502020204030204" pitchFamily="34" charset="0"/>
              </a:rPr>
              <a:t>наукометричних</a:t>
            </a:r>
            <a:r>
              <a:rPr lang="uk-UA" sz="6400" dirty="0">
                <a:effectLst/>
                <a:latin typeface="Times New Roman" panose="02020603050405020304" pitchFamily="18" charset="0"/>
                <a:ea typeface="Calibri" panose="020F0502020204030204" pitchFamily="34" charset="0"/>
              </a:rPr>
              <a:t> баз даних </a:t>
            </a:r>
            <a:r>
              <a:rPr lang="uk-UA" sz="6400" dirty="0" err="1">
                <a:effectLst/>
                <a:latin typeface="Times New Roman" panose="02020603050405020304" pitchFamily="18" charset="0"/>
                <a:ea typeface="Calibri" panose="020F0502020204030204" pitchFamily="34" charset="0"/>
              </a:rPr>
              <a:t>Web</a:t>
            </a:r>
            <a:r>
              <a:rPr lang="uk-UA" sz="6400" dirty="0">
                <a:effectLst/>
                <a:latin typeface="Times New Roman" panose="02020603050405020304" pitchFamily="18" charset="0"/>
                <a:ea typeface="Calibri" panose="020F0502020204030204" pitchFamily="34" charset="0"/>
              </a:rPr>
              <a:t> </a:t>
            </a:r>
            <a:r>
              <a:rPr lang="uk-UA" sz="6400" dirty="0" err="1">
                <a:effectLst/>
                <a:latin typeface="Times New Roman" panose="02020603050405020304" pitchFamily="18" charset="0"/>
                <a:ea typeface="Calibri" panose="020F0502020204030204" pitchFamily="34" charset="0"/>
              </a:rPr>
              <a:t>of</a:t>
            </a:r>
            <a:r>
              <a:rPr lang="uk-UA" sz="6400" dirty="0">
                <a:effectLst/>
                <a:latin typeface="Times New Roman" panose="02020603050405020304" pitchFamily="18" charset="0"/>
                <a:ea typeface="Calibri" panose="020F0502020204030204" pitchFamily="34" charset="0"/>
              </a:rPr>
              <a:t> </a:t>
            </a:r>
            <a:r>
              <a:rPr lang="uk-UA" sz="6400" dirty="0" err="1">
                <a:effectLst/>
                <a:latin typeface="Times New Roman" panose="02020603050405020304" pitchFamily="18" charset="0"/>
                <a:ea typeface="Calibri" panose="020F0502020204030204" pitchFamily="34" charset="0"/>
              </a:rPr>
              <a:t>Science</a:t>
            </a:r>
            <a:r>
              <a:rPr lang="uk-UA" sz="6400" dirty="0">
                <a:effectLst/>
                <a:latin typeface="Times New Roman" panose="02020603050405020304" pitchFamily="18" charset="0"/>
                <a:ea typeface="Calibri" panose="020F0502020204030204" pitchFamily="34" charset="0"/>
              </a:rPr>
              <a:t>, </a:t>
            </a:r>
            <a:r>
              <a:rPr lang="uk-UA" sz="6400" dirty="0" err="1">
                <a:effectLst/>
                <a:latin typeface="Times New Roman" panose="02020603050405020304" pitchFamily="18" charset="0"/>
                <a:ea typeface="Calibri" panose="020F0502020204030204" pitchFamily="34" charset="0"/>
              </a:rPr>
              <a:t>Scopus</a:t>
            </a:r>
            <a:r>
              <a:rPr lang="uk-UA" sz="6400" b="1" dirty="0">
                <a:effectLst/>
                <a:latin typeface="Times New Roman" panose="02020603050405020304" pitchFamily="18" charset="0"/>
                <a:ea typeface="Calibri" panose="020F0502020204030204" pitchFamily="34" charset="0"/>
              </a:rPr>
              <a:t> </a:t>
            </a:r>
            <a:r>
              <a:rPr lang="uk-UA" sz="6400" dirty="0">
                <a:effectLst/>
                <a:latin typeface="Times New Roman" panose="02020603050405020304" pitchFamily="18" charset="0"/>
                <a:ea typeface="Calibri" panose="020F0502020204030204" pitchFamily="34" charset="0"/>
              </a:rPr>
              <a:t>та інших – </a:t>
            </a:r>
            <a:r>
              <a:rPr lang="uk-UA" sz="6400" dirty="0" err="1">
                <a:effectLst/>
                <a:latin typeface="Times New Roman" panose="02020603050405020304" pitchFamily="18" charset="0"/>
                <a:ea typeface="Calibri" panose="020F0502020204030204" pitchFamily="34" charset="0"/>
              </a:rPr>
              <a:t>Index</a:t>
            </a:r>
            <a:r>
              <a:rPr lang="uk-UA" sz="6400" dirty="0">
                <a:effectLst/>
                <a:latin typeface="Times New Roman" panose="02020603050405020304" pitchFamily="18" charset="0"/>
                <a:ea typeface="Calibri" panose="020F0502020204030204" pitchFamily="34" charset="0"/>
              </a:rPr>
              <a:t> </a:t>
            </a:r>
            <a:r>
              <a:rPr lang="uk-UA" sz="6400" dirty="0" err="1">
                <a:effectLst/>
                <a:latin typeface="Times New Roman" panose="02020603050405020304" pitchFamily="18" charset="0"/>
                <a:ea typeface="Calibri" panose="020F0502020204030204" pitchFamily="34" charset="0"/>
              </a:rPr>
              <a:t>Copernicus</a:t>
            </a:r>
            <a:r>
              <a:rPr lang="uk-UA" sz="6400" dirty="0">
                <a:effectLst/>
                <a:latin typeface="Times New Roman" panose="02020603050405020304" pitchFamily="18" charset="0"/>
                <a:ea typeface="Calibri" panose="020F0502020204030204" pitchFamily="34" charset="0"/>
              </a:rPr>
              <a:t>, 3 статті у фахових виданнях України категорія Б, в інших наукових виданнях − 1 стаття, 8 тез доповідей на конференціях.</a:t>
            </a:r>
            <a:endParaRPr lang="uk-UA" sz="6400" dirty="0">
              <a:effectLst/>
              <a:latin typeface="Calibri" panose="020F0502020204030204" pitchFamily="34" charset="0"/>
              <a:ea typeface="Calibri" panose="020F0502020204030204" pitchFamily="34" charset="0"/>
            </a:endParaRPr>
          </a:p>
          <a:p>
            <a:pPr marL="0" indent="0">
              <a:lnSpc>
                <a:spcPct val="120000"/>
              </a:lnSpc>
              <a:spcBef>
                <a:spcPts val="0"/>
              </a:spcBef>
              <a:buNone/>
            </a:pPr>
            <a:endParaRPr lang="uk-UA" b="1" dirty="0">
              <a:solidFill>
                <a:schemeClr val="tx1"/>
              </a:solidFill>
            </a:endParaRPr>
          </a:p>
          <a:p>
            <a:pPr marL="0" indent="0">
              <a:lnSpc>
                <a:spcPct val="120000"/>
              </a:lnSpc>
              <a:spcBef>
                <a:spcPts val="0"/>
              </a:spcBef>
              <a:buNone/>
            </a:pPr>
            <a:r>
              <a:rPr lang="uk-UA" i="1" dirty="0">
                <a:solidFill>
                  <a:schemeClr val="tx1"/>
                </a:solidFill>
              </a:rPr>
              <a:t> </a:t>
            </a:r>
            <a:endParaRPr lang="uk-UA" dirty="0"/>
          </a:p>
          <a:p>
            <a:pPr marL="0" indent="0">
              <a:buNone/>
            </a:pPr>
            <a:endParaRPr lang="uk-UA" sz="3400" b="1" dirty="0">
              <a:solidFill>
                <a:schemeClr val="tx1"/>
              </a:solidFill>
            </a:endParaRPr>
          </a:p>
        </p:txBody>
      </p:sp>
    </p:spTree>
    <p:extLst>
      <p:ext uri="{BB962C8B-B14F-4D97-AF65-F5344CB8AC3E}">
        <p14:creationId xmlns:p14="http://schemas.microsoft.com/office/powerpoint/2010/main" val="398982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686800" cy="595536"/>
          </a:xfrm>
        </p:spPr>
        <p:txBody>
          <a:bodyPr>
            <a:noAutofit/>
          </a:bodyPr>
          <a:lstStyle/>
          <a:p>
            <a:pPr algn="ctr"/>
            <a:r>
              <a:rPr lang="uk-UA" sz="1800" b="1" dirty="0"/>
              <a:t>НАУКОВА РОБОТА: </a:t>
            </a:r>
            <a:r>
              <a:rPr lang="uk-UA" altLang="uk-UA" sz="1800" b="1" dirty="0"/>
              <a:t>ТЕМИ, ЯКІ ВИКОНУЮТЬСЯ В МЕЖАХ РОБОЧОГО ЧАСУ ВИКЛАДАЧІВ</a:t>
            </a:r>
            <a:r>
              <a:rPr lang="uk-UA" sz="1800" b="1" dirty="0"/>
              <a:t>          </a:t>
            </a:r>
          </a:p>
        </p:txBody>
      </p:sp>
      <p:sp>
        <p:nvSpPr>
          <p:cNvPr id="5" name="Объект 4"/>
          <p:cNvSpPr>
            <a:spLocks noGrp="1"/>
          </p:cNvSpPr>
          <p:nvPr>
            <p:ph sz="half" idx="1"/>
          </p:nvPr>
        </p:nvSpPr>
        <p:spPr>
          <a:xfrm>
            <a:off x="304800" y="1144216"/>
            <a:ext cx="2250976" cy="5180384"/>
          </a:xfrm>
        </p:spPr>
        <p:txBody>
          <a:bodyPr>
            <a:normAutofit fontScale="25000" lnSpcReduction="20000"/>
          </a:bodyPr>
          <a:lstStyle/>
          <a:p>
            <a:pPr marL="0" indent="0">
              <a:buNone/>
            </a:pPr>
            <a:r>
              <a:rPr lang="uk-UA" sz="3600" b="1" dirty="0"/>
              <a:t> </a:t>
            </a:r>
            <a:endParaRPr lang="uk-UA" altLang="uk-UA" sz="1700" dirty="0">
              <a:cs typeface="Times New Roman" pitchFamily="18" charset="0"/>
            </a:endParaRPr>
          </a:p>
          <a:p>
            <a:pPr marL="0" indent="0">
              <a:buNone/>
            </a:pPr>
            <a:r>
              <a:rPr lang="uk-UA" sz="6400" b="1" dirty="0">
                <a:latin typeface="Times New Roman" panose="02020603050405020304" pitchFamily="18" charset="0"/>
                <a:cs typeface="Times New Roman" panose="02020603050405020304" pitchFamily="18" charset="0"/>
              </a:rPr>
              <a:t>Організаційні психолого-педагогічні та оздоровчі аспекти фізичного виховання та спорту студентської молоді» </a:t>
            </a:r>
          </a:p>
          <a:p>
            <a:pPr marL="0" indent="0">
              <a:buNone/>
            </a:pPr>
            <a:r>
              <a:rPr lang="uk-UA" sz="6400" dirty="0">
                <a:latin typeface="Times New Roman" panose="02020603050405020304" pitchFamily="18" charset="0"/>
                <a:cs typeface="Times New Roman" panose="02020603050405020304" pitchFamily="18" charset="0"/>
              </a:rPr>
              <a:t>(науковий керівник док. пед. наук, проф. </a:t>
            </a:r>
            <a:r>
              <a:rPr lang="uk-UA" sz="6400" dirty="0" err="1">
                <a:latin typeface="Times New Roman" panose="02020603050405020304" pitchFamily="18" charset="0"/>
                <a:cs typeface="Times New Roman" panose="02020603050405020304" pitchFamily="18" charset="0"/>
              </a:rPr>
              <a:t>Шукатка</a:t>
            </a:r>
            <a:r>
              <a:rPr lang="uk-UA" sz="6400" dirty="0">
                <a:latin typeface="Times New Roman" panose="02020603050405020304" pitchFamily="18" charset="0"/>
                <a:cs typeface="Times New Roman" panose="02020603050405020304" pitchFamily="18" charset="0"/>
              </a:rPr>
              <a:t> О.В., </a:t>
            </a:r>
          </a:p>
          <a:p>
            <a:pPr marL="0" indent="0">
              <a:buNone/>
            </a:pPr>
            <a:r>
              <a:rPr lang="uk-UA" sz="6400" dirty="0">
                <a:latin typeface="Times New Roman" panose="02020603050405020304" pitchFamily="18" charset="0"/>
                <a:cs typeface="Times New Roman" panose="02020603050405020304" pitchFamily="18" charset="0"/>
              </a:rPr>
              <a:t>№ </a:t>
            </a:r>
            <a:r>
              <a:rPr lang="uk-UA" sz="6400" dirty="0" err="1">
                <a:latin typeface="Times New Roman" panose="02020603050405020304" pitchFamily="18" charset="0"/>
                <a:cs typeface="Times New Roman" panose="02020603050405020304" pitchFamily="18" charset="0"/>
              </a:rPr>
              <a:t>держреєстрації</a:t>
            </a:r>
            <a:r>
              <a:rPr lang="uk-UA" sz="6400" dirty="0">
                <a:latin typeface="Times New Roman" panose="02020603050405020304" pitchFamily="18" charset="0"/>
                <a:cs typeface="Times New Roman" panose="02020603050405020304" pitchFamily="18" charset="0"/>
              </a:rPr>
              <a:t> 0120</a:t>
            </a:r>
            <a:r>
              <a:rPr lang="en-US" sz="6400" dirty="0">
                <a:latin typeface="Times New Roman" panose="02020603050405020304" pitchFamily="18" charset="0"/>
                <a:cs typeface="Times New Roman" panose="02020603050405020304" pitchFamily="18" charset="0"/>
              </a:rPr>
              <a:t>U</a:t>
            </a:r>
            <a:r>
              <a:rPr lang="uk-UA" sz="6400" dirty="0">
                <a:latin typeface="Times New Roman" panose="02020603050405020304" pitchFamily="18" charset="0"/>
                <a:cs typeface="Times New Roman" panose="02020603050405020304" pitchFamily="18" charset="0"/>
              </a:rPr>
              <a:t>102544, </a:t>
            </a:r>
          </a:p>
          <a:p>
            <a:pPr marL="0" indent="0">
              <a:buNone/>
            </a:pPr>
            <a:r>
              <a:rPr lang="uk-UA" sz="6400" dirty="0">
                <a:latin typeface="Times New Roman" panose="02020603050405020304" pitchFamily="18" charset="0"/>
                <a:cs typeface="Times New Roman" panose="02020603050405020304" pitchFamily="18" charset="0"/>
              </a:rPr>
              <a:t>термін виконання: 2020-2024 рр.).</a:t>
            </a:r>
          </a:p>
          <a:p>
            <a:pPr marL="0" indent="0">
              <a:buNone/>
            </a:pPr>
            <a:endParaRPr lang="uk-UA" dirty="0"/>
          </a:p>
          <a:p>
            <a:pPr marL="0" indent="0">
              <a:buNone/>
            </a:pPr>
            <a:r>
              <a:rPr lang="uk-UA" dirty="0"/>
              <a:t> </a:t>
            </a:r>
          </a:p>
        </p:txBody>
      </p:sp>
      <p:sp>
        <p:nvSpPr>
          <p:cNvPr id="4" name="Объект 3"/>
          <p:cNvSpPr>
            <a:spLocks noGrp="1"/>
          </p:cNvSpPr>
          <p:nvPr>
            <p:ph sz="half" idx="2"/>
          </p:nvPr>
        </p:nvSpPr>
        <p:spPr>
          <a:xfrm>
            <a:off x="2708176" y="1144216"/>
            <a:ext cx="6040288" cy="5180384"/>
          </a:xfrm>
        </p:spPr>
        <p:txBody>
          <a:bodyPr>
            <a:normAutofit fontScale="25000" lnSpcReduction="20000"/>
          </a:bodyPr>
          <a:lstStyle/>
          <a:p>
            <a:pPr marL="0" indent="0">
              <a:buNone/>
            </a:pPr>
            <a:r>
              <a:rPr lang="uk-UA" sz="2000" dirty="0"/>
              <a:t> </a:t>
            </a:r>
          </a:p>
          <a:p>
            <a:pPr marL="0" indent="0" algn="just">
              <a:lnSpc>
                <a:spcPct val="120000"/>
              </a:lnSpc>
              <a:spcBef>
                <a:spcPts val="0"/>
              </a:spcBef>
              <a:buNone/>
            </a:pPr>
            <a:r>
              <a:rPr lang="uk-UA" sz="6400" b="1" dirty="0">
                <a:effectLst/>
                <a:latin typeface="Times New Roman" panose="02020603050405020304" pitchFamily="18" charset="0"/>
                <a:ea typeface="Calibri" panose="020F0502020204030204" pitchFamily="34" charset="0"/>
              </a:rPr>
              <a:t>Узагальнені результати виконання теми  за звітний рік:</a:t>
            </a:r>
            <a:endParaRPr lang="uk-UA" sz="6400" dirty="0">
              <a:effectLst/>
              <a:latin typeface="Calibri" panose="020F0502020204030204" pitchFamily="34" charset="0"/>
              <a:ea typeface="Calibri" panose="020F0502020204030204" pitchFamily="34" charset="0"/>
            </a:endParaRPr>
          </a:p>
          <a:p>
            <a:pPr marL="0" marR="28575" indent="0" algn="just">
              <a:lnSpc>
                <a:spcPct val="120000"/>
              </a:lnSpc>
              <a:spcBef>
                <a:spcPts val="0"/>
              </a:spcBef>
              <a:buNone/>
            </a:pPr>
            <a:r>
              <a:rPr lang="uk-UA" sz="6400" i="1" dirty="0">
                <a:solidFill>
                  <a:srgbClr val="000000"/>
                </a:solidFill>
                <a:effectLst/>
                <a:latin typeface="Times New Roman" panose="02020603050405020304" pitchFamily="18" charset="0"/>
                <a:ea typeface="Calibri" panose="020F0502020204030204" pitchFamily="34" charset="0"/>
              </a:rPr>
              <a:t>Здійснено</a:t>
            </a:r>
            <a:r>
              <a:rPr lang="uk-UA" sz="6400" dirty="0">
                <a:solidFill>
                  <a:srgbClr val="000000"/>
                </a:solidFill>
                <a:effectLst/>
                <a:latin typeface="Times New Roman" panose="02020603050405020304" pitchFamily="18" charset="0"/>
                <a:ea typeface="Calibri" panose="020F0502020204030204" pitchFamily="34" charset="0"/>
              </a:rPr>
              <a:t> аналіз перспектив спортивного вдосконалення студентів Університету після перенесеного COVID-19; з’ясовано вплив використання різних засобів фізичного виховання на стан здоров’я та відновлення працездатності студентської молоді та кваліфікованих спортсменів. </a:t>
            </a:r>
          </a:p>
          <a:p>
            <a:pPr marL="0" marR="28575" indent="0" algn="just">
              <a:lnSpc>
                <a:spcPct val="120000"/>
              </a:lnSpc>
              <a:spcBef>
                <a:spcPts val="0"/>
              </a:spcBef>
              <a:buNone/>
            </a:pPr>
            <a:r>
              <a:rPr lang="uk-UA" sz="6400" i="1" dirty="0">
                <a:solidFill>
                  <a:srgbClr val="000000"/>
                </a:solidFill>
                <a:effectLst/>
                <a:latin typeface="Times New Roman" panose="02020603050405020304" pitchFamily="18" charset="0"/>
                <a:ea typeface="Calibri" panose="020F0502020204030204" pitchFamily="34" charset="0"/>
              </a:rPr>
              <a:t>Проаналізовано</a:t>
            </a:r>
            <a:r>
              <a:rPr lang="uk-UA" sz="6400" dirty="0">
                <a:solidFill>
                  <a:srgbClr val="000000"/>
                </a:solidFill>
                <a:effectLst/>
                <a:latin typeface="Times New Roman" panose="02020603050405020304" pitchFamily="18" charset="0"/>
                <a:ea typeface="Calibri" panose="020F0502020204030204" pitchFamily="34" charset="0"/>
              </a:rPr>
              <a:t> </a:t>
            </a:r>
            <a:r>
              <a:rPr lang="uk-UA" sz="6400" dirty="0" err="1">
                <a:solidFill>
                  <a:srgbClr val="000000"/>
                </a:solidFill>
                <a:effectLst/>
                <a:latin typeface="Times New Roman" panose="02020603050405020304" pitchFamily="18" charset="0"/>
                <a:ea typeface="Calibri" panose="020F0502020204030204" pitchFamily="34" charset="0"/>
              </a:rPr>
              <a:t>психо</a:t>
            </a:r>
            <a:r>
              <a:rPr lang="uk-UA" sz="6400" dirty="0">
                <a:solidFill>
                  <a:srgbClr val="000000"/>
                </a:solidFill>
                <a:effectLst/>
                <a:latin typeface="Times New Roman" panose="02020603050405020304" pitchFamily="18" charset="0"/>
                <a:ea typeface="Calibri" panose="020F0502020204030204" pitchFamily="34" charset="0"/>
              </a:rPr>
              <a:t>-фізіологічні особливості адаптації студентів до навчальної діяльності у закладах вищої  освіти</a:t>
            </a:r>
            <a:r>
              <a:rPr lang="uk-UA" sz="6400" dirty="0">
                <a:solidFill>
                  <a:srgbClr val="000000"/>
                </a:solidFill>
                <a:latin typeface="Times New Roman" panose="02020603050405020304" pitchFamily="18" charset="0"/>
                <a:ea typeface="Calibri" panose="020F0502020204030204" pitchFamily="34" charset="0"/>
              </a:rPr>
              <a:t>.</a:t>
            </a:r>
            <a:r>
              <a:rPr lang="uk-UA" sz="6400" dirty="0">
                <a:solidFill>
                  <a:srgbClr val="000000"/>
                </a:solidFill>
                <a:effectLst/>
                <a:latin typeface="Times New Roman" panose="02020603050405020304" pitchFamily="18" charset="0"/>
                <a:ea typeface="Calibri" panose="020F0502020204030204" pitchFamily="34" charset="0"/>
              </a:rPr>
              <a:t> </a:t>
            </a:r>
            <a:r>
              <a:rPr lang="uk-UA" sz="6400" i="1" dirty="0">
                <a:solidFill>
                  <a:srgbClr val="000000"/>
                </a:solidFill>
                <a:effectLst/>
                <a:latin typeface="Times New Roman" panose="02020603050405020304" pitchFamily="18" charset="0"/>
                <a:ea typeface="Calibri" panose="020F0502020204030204" pitchFamily="34" charset="0"/>
              </a:rPr>
              <a:t>Розкрито </a:t>
            </a:r>
            <a:r>
              <a:rPr lang="uk-UA" sz="6400" dirty="0">
                <a:solidFill>
                  <a:srgbClr val="000000"/>
                </a:solidFill>
                <a:effectLst/>
                <a:latin typeface="Times New Roman" panose="02020603050405020304" pitchFamily="18" charset="0"/>
                <a:ea typeface="Calibri" panose="020F0502020204030204" pitchFamily="34" charset="0"/>
              </a:rPr>
              <a:t>роль вибору методів у формуванні фізичних якостей, а також оздоровчого та позитивного впливу на фізичний розвиток студентської молоді. Визначено особливості фізичного виховання в дошкільній освіті,  психологічну готовність батьків до навчання дітей у початковій школі НУШ. </a:t>
            </a:r>
          </a:p>
          <a:p>
            <a:pPr marL="0" marR="28575" indent="0" algn="just">
              <a:lnSpc>
                <a:spcPct val="120000"/>
              </a:lnSpc>
              <a:spcBef>
                <a:spcPts val="0"/>
              </a:spcBef>
              <a:buNone/>
            </a:pPr>
            <a:r>
              <a:rPr lang="uk-UA" sz="6400" i="1" dirty="0">
                <a:solidFill>
                  <a:srgbClr val="000000"/>
                </a:solidFill>
                <a:effectLst/>
                <a:latin typeface="Times New Roman" panose="02020603050405020304" pitchFamily="18" charset="0"/>
                <a:ea typeface="Calibri" panose="020F0502020204030204" pitchFamily="34" charset="0"/>
              </a:rPr>
              <a:t>Висвітлено</a:t>
            </a:r>
            <a:r>
              <a:rPr lang="uk-UA" sz="6400" dirty="0">
                <a:solidFill>
                  <a:srgbClr val="000000"/>
                </a:solidFill>
                <a:effectLst/>
                <a:latin typeface="Times New Roman" panose="02020603050405020304" pitchFamily="18" charset="0"/>
                <a:ea typeface="Calibri" panose="020F0502020204030204" pitchFamily="34" charset="0"/>
              </a:rPr>
              <a:t> шляхи набуття особистісно спрямованих </a:t>
            </a:r>
            <a:r>
              <a:rPr lang="uk-UA" sz="6400" dirty="0" err="1">
                <a:solidFill>
                  <a:srgbClr val="000000"/>
                </a:solidFill>
                <a:effectLst/>
                <a:latin typeface="Times New Roman" panose="02020603050405020304" pitchFamily="18" charset="0"/>
                <a:ea typeface="Calibri" panose="020F0502020204030204" pitchFamily="34" charset="0"/>
              </a:rPr>
              <a:t>здоров’язбережувальних</a:t>
            </a:r>
            <a:r>
              <a:rPr lang="uk-UA" sz="6400" dirty="0">
                <a:solidFill>
                  <a:srgbClr val="000000"/>
                </a:solidFill>
                <a:effectLst/>
                <a:latin typeface="Times New Roman" panose="02020603050405020304" pitchFamily="18" charset="0"/>
                <a:ea typeface="Calibri" panose="020F0502020204030204" pitchFamily="34" charset="0"/>
              </a:rPr>
              <a:t> </a:t>
            </a:r>
            <a:r>
              <a:rPr lang="uk-UA" sz="6400" dirty="0" err="1">
                <a:solidFill>
                  <a:srgbClr val="000000"/>
                </a:solidFill>
                <a:effectLst/>
                <a:latin typeface="Times New Roman" panose="02020603050405020304" pitchFamily="18" charset="0"/>
                <a:ea typeface="Calibri" panose="020F0502020204030204" pitchFamily="34" charset="0"/>
              </a:rPr>
              <a:t>компетентностей</a:t>
            </a:r>
            <a:r>
              <a:rPr lang="uk-UA" sz="6400" dirty="0">
                <a:solidFill>
                  <a:srgbClr val="000000"/>
                </a:solidFill>
                <a:effectLst/>
                <a:latin typeface="Times New Roman" panose="02020603050405020304" pitchFamily="18" charset="0"/>
                <a:ea typeface="Calibri" panose="020F0502020204030204" pitchFamily="34" charset="0"/>
              </a:rPr>
              <a:t> щодо ведення здорового способу життя здобувачів загальної середньої освіти. </a:t>
            </a:r>
            <a:endParaRPr lang="uk-UA" sz="6400" i="1" dirty="0">
              <a:solidFill>
                <a:srgbClr val="000000"/>
              </a:solidFill>
              <a:effectLst/>
              <a:latin typeface="Times New Roman" panose="02020603050405020304" pitchFamily="18" charset="0"/>
              <a:ea typeface="Calibri" panose="020F0502020204030204" pitchFamily="34" charset="0"/>
            </a:endParaRPr>
          </a:p>
          <a:p>
            <a:pPr marL="0" marR="28575" indent="0" algn="just">
              <a:lnSpc>
                <a:spcPct val="120000"/>
              </a:lnSpc>
              <a:spcBef>
                <a:spcPts val="0"/>
              </a:spcBef>
              <a:buNone/>
            </a:pPr>
            <a:r>
              <a:rPr lang="uk-UA" sz="6400" b="1" dirty="0">
                <a:effectLst/>
                <a:latin typeface="Times New Roman" panose="02020603050405020304" pitchFamily="18" charset="0"/>
                <a:ea typeface="Calibri" panose="020F0502020204030204" pitchFamily="34" charset="0"/>
              </a:rPr>
              <a:t>Опубліковано:</a:t>
            </a:r>
            <a:r>
              <a:rPr lang="uk-UA" sz="6400" dirty="0">
                <a:effectLst/>
                <a:latin typeface="Times New Roman" panose="02020603050405020304" pitchFamily="18" charset="0"/>
                <a:ea typeface="Calibri" panose="020F0502020204030204" pitchFamily="34" charset="0"/>
              </a:rPr>
              <a:t> 3 колективні монографії, 16 статей у виданнях, які включені до міжнародних </a:t>
            </a:r>
            <a:r>
              <a:rPr lang="uk-UA" sz="6400" dirty="0" err="1">
                <a:effectLst/>
                <a:latin typeface="Times New Roman" panose="02020603050405020304" pitchFamily="18" charset="0"/>
                <a:ea typeface="Calibri" panose="020F0502020204030204" pitchFamily="34" charset="0"/>
              </a:rPr>
              <a:t>наукометричних</a:t>
            </a:r>
            <a:r>
              <a:rPr lang="uk-UA" sz="6400" dirty="0">
                <a:effectLst/>
                <a:latin typeface="Times New Roman" panose="02020603050405020304" pitchFamily="18" charset="0"/>
                <a:ea typeface="Calibri" panose="020F0502020204030204" pitchFamily="34" charset="0"/>
              </a:rPr>
              <a:t> баз даних </a:t>
            </a:r>
            <a:r>
              <a:rPr lang="uk-UA" sz="6400" dirty="0" err="1">
                <a:effectLst/>
                <a:latin typeface="Times New Roman" panose="02020603050405020304" pitchFamily="18" charset="0"/>
                <a:ea typeface="Calibri" panose="020F0502020204030204" pitchFamily="34" charset="0"/>
              </a:rPr>
              <a:t>Web</a:t>
            </a:r>
            <a:r>
              <a:rPr lang="uk-UA" sz="6400" dirty="0">
                <a:effectLst/>
                <a:latin typeface="Times New Roman" panose="02020603050405020304" pitchFamily="18" charset="0"/>
                <a:ea typeface="Calibri" panose="020F0502020204030204" pitchFamily="34" charset="0"/>
              </a:rPr>
              <a:t> </a:t>
            </a:r>
            <a:r>
              <a:rPr lang="uk-UA" sz="6400" dirty="0" err="1">
                <a:effectLst/>
                <a:latin typeface="Times New Roman" panose="02020603050405020304" pitchFamily="18" charset="0"/>
                <a:ea typeface="Calibri" panose="020F0502020204030204" pitchFamily="34" charset="0"/>
              </a:rPr>
              <a:t>of</a:t>
            </a:r>
            <a:r>
              <a:rPr lang="uk-UA" sz="6400" dirty="0">
                <a:effectLst/>
                <a:latin typeface="Times New Roman" panose="02020603050405020304" pitchFamily="18" charset="0"/>
                <a:ea typeface="Calibri" panose="020F0502020204030204" pitchFamily="34" charset="0"/>
              </a:rPr>
              <a:t> </a:t>
            </a:r>
            <a:r>
              <a:rPr lang="uk-UA" sz="6400" dirty="0" err="1">
                <a:effectLst/>
                <a:latin typeface="Times New Roman" panose="02020603050405020304" pitchFamily="18" charset="0"/>
                <a:ea typeface="Calibri" panose="020F0502020204030204" pitchFamily="34" charset="0"/>
              </a:rPr>
              <a:t>Science</a:t>
            </a:r>
            <a:r>
              <a:rPr lang="uk-UA" sz="6400" dirty="0">
                <a:effectLst/>
                <a:latin typeface="Times New Roman" panose="02020603050405020304" pitchFamily="18" charset="0"/>
                <a:ea typeface="Calibri" panose="020F0502020204030204" pitchFamily="34" charset="0"/>
              </a:rPr>
              <a:t>, </a:t>
            </a:r>
            <a:r>
              <a:rPr lang="uk-UA" sz="6400" dirty="0" err="1">
                <a:effectLst/>
                <a:latin typeface="Times New Roman" panose="02020603050405020304" pitchFamily="18" charset="0"/>
                <a:ea typeface="Calibri" panose="020F0502020204030204" pitchFamily="34" charset="0"/>
              </a:rPr>
              <a:t>Scopus</a:t>
            </a:r>
            <a:r>
              <a:rPr lang="uk-UA" sz="6400" b="1" dirty="0">
                <a:effectLst/>
                <a:latin typeface="Times New Roman" panose="02020603050405020304" pitchFamily="18" charset="0"/>
                <a:ea typeface="Calibri" panose="020F0502020204030204" pitchFamily="34" charset="0"/>
              </a:rPr>
              <a:t> </a:t>
            </a:r>
            <a:r>
              <a:rPr lang="uk-UA" sz="6400" dirty="0">
                <a:effectLst/>
                <a:latin typeface="Times New Roman" panose="02020603050405020304" pitchFamily="18" charset="0"/>
                <a:ea typeface="Calibri" panose="020F0502020204030204" pitchFamily="34" charset="0"/>
              </a:rPr>
              <a:t>та інших – </a:t>
            </a:r>
            <a:r>
              <a:rPr lang="uk-UA" sz="6400" dirty="0" err="1">
                <a:effectLst/>
                <a:latin typeface="Times New Roman" panose="02020603050405020304" pitchFamily="18" charset="0"/>
                <a:ea typeface="Calibri" panose="020F0502020204030204" pitchFamily="34" charset="0"/>
              </a:rPr>
              <a:t>Index</a:t>
            </a:r>
            <a:r>
              <a:rPr lang="uk-UA" sz="6400" dirty="0">
                <a:effectLst/>
                <a:latin typeface="Times New Roman" panose="02020603050405020304" pitchFamily="18" charset="0"/>
                <a:ea typeface="Calibri" panose="020F0502020204030204" pitchFamily="34" charset="0"/>
              </a:rPr>
              <a:t> </a:t>
            </a:r>
            <a:r>
              <a:rPr lang="uk-UA" sz="6400" dirty="0" err="1">
                <a:effectLst/>
                <a:latin typeface="Times New Roman" panose="02020603050405020304" pitchFamily="18" charset="0"/>
                <a:ea typeface="Calibri" panose="020F0502020204030204" pitchFamily="34" charset="0"/>
              </a:rPr>
              <a:t>Copernicus</a:t>
            </a:r>
            <a:r>
              <a:rPr lang="uk-UA" sz="6400" dirty="0">
                <a:effectLst/>
                <a:latin typeface="Times New Roman" panose="02020603050405020304" pitchFamily="18" charset="0"/>
                <a:ea typeface="Calibri" panose="020F0502020204030204" pitchFamily="34" charset="0"/>
              </a:rPr>
              <a:t>, 11 статей у фахових виданнях України, 36 статей в інших виданнях України, 86 тез доповідей на конференціях, з них – 26 міжнародних.</a:t>
            </a:r>
            <a:endParaRPr lang="uk-UA" sz="6400" dirty="0">
              <a:effectLst/>
              <a:latin typeface="Calibri" panose="020F0502020204030204" pitchFamily="34" charset="0"/>
              <a:ea typeface="Calibri" panose="020F0502020204030204" pitchFamily="34" charset="0"/>
            </a:endParaRPr>
          </a:p>
          <a:p>
            <a:pPr marL="0" indent="0" algn="just">
              <a:buNone/>
            </a:pPr>
            <a:endParaRPr lang="uk-UA" dirty="0"/>
          </a:p>
          <a:p>
            <a:pPr marL="0" indent="0">
              <a:buNone/>
            </a:pPr>
            <a:endParaRPr lang="uk-UA" dirty="0"/>
          </a:p>
          <a:p>
            <a:pPr marL="0" indent="0">
              <a:buNone/>
            </a:pPr>
            <a:endParaRPr lang="uk-UA" sz="3400" b="1" dirty="0">
              <a:solidFill>
                <a:schemeClr val="tx1"/>
              </a:solidFill>
            </a:endParaRPr>
          </a:p>
        </p:txBody>
      </p:sp>
    </p:spTree>
    <p:extLst>
      <p:ext uri="{BB962C8B-B14F-4D97-AF65-F5344CB8AC3E}">
        <p14:creationId xmlns:p14="http://schemas.microsoft.com/office/powerpoint/2010/main" val="139623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       </a:t>
            </a:r>
            <a:r>
              <a:rPr lang="uk-UA" sz="2800" dirty="0"/>
              <a:t>         </a:t>
            </a:r>
            <a:r>
              <a:rPr lang="uk-UA" sz="2400" b="1" dirty="0"/>
              <a:t>ПІДГОТОВКА КАДРІВ ВИЩОЇ КВАЛІФІКАЦІЇ </a:t>
            </a:r>
          </a:p>
        </p:txBody>
      </p:sp>
      <p:pic>
        <p:nvPicPr>
          <p:cNvPr id="2050" name="Picture 2">
            <a:extLst>
              <a:ext uri="{FF2B5EF4-FFF2-40B4-BE49-F238E27FC236}">
                <a16:creationId xmlns:a16="http://schemas.microsoft.com/office/drawing/2014/main" id="{9149F08F-C8C4-46D0-A3DA-30581F381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 t="-23" r="-14" b="-23"/>
          <a:stretch>
            <a:fillRect/>
          </a:stretch>
        </p:blipFill>
        <p:spPr bwMode="auto">
          <a:xfrm>
            <a:off x="683568" y="1412776"/>
            <a:ext cx="8229600" cy="51078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09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6235</TotalTime>
  <Words>3678</Words>
  <Application>Microsoft Office PowerPoint</Application>
  <PresentationFormat>Екран (4:3)</PresentationFormat>
  <Paragraphs>403</Paragraphs>
  <Slides>39</Slides>
  <Notes>30</Notes>
  <HiddenSlides>0</HiddenSlides>
  <MMClips>1</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39</vt:i4>
      </vt:variant>
    </vt:vector>
  </HeadingPairs>
  <TitlesOfParts>
    <vt:vector size="44" baseType="lpstr">
      <vt:lpstr>Arial</vt:lpstr>
      <vt:lpstr>Calibri</vt:lpstr>
      <vt:lpstr>Times New Roman</vt:lpstr>
      <vt:lpstr>Wingdings</vt:lpstr>
      <vt:lpstr>Ясность</vt:lpstr>
      <vt:lpstr>                </vt:lpstr>
      <vt:lpstr>        Факультет педагогічної освіти: Загальна характеристика </vt:lpstr>
      <vt:lpstr>Наукова робота: Теми, які виконуються в межах робочого часу викладачів          </vt:lpstr>
      <vt:lpstr>Наукова робота: Теми, які виконуються в межах робочого часу викладачів          </vt:lpstr>
      <vt:lpstr>НАУКОВА РОБОТА: ТЕМИ, ЯКІ ВИКОНУЮТЬСЯ В МЕЖАХ РОБОЧОГО ЧАСУ ВИКЛАДАЧІВ          </vt:lpstr>
      <vt:lpstr>НАУКОВА РОБОТА: ТЕМИ, ЯКІ ВИКОНУЮТЬСЯ В МЕЖАХ РОБОЧОГО ЧАСУ ВИКЛАДАЧІВ          </vt:lpstr>
      <vt:lpstr>НАУКОВА РОБОТА: ТЕМИ, ЯКІ ВИКОНУЮТЬСЯ В МЕЖАХ РОБОЧОГО ЧАСУ ВИКЛАДАЧІВ           </vt:lpstr>
      <vt:lpstr>НАУКОВА РОБОТА: ТЕМИ, ЯКІ ВИКОНУЮТЬСЯ В МЕЖАХ РОБОЧОГО ЧАСУ ВИКЛАДАЧІВ          </vt:lpstr>
      <vt:lpstr>                ПІДГОТОВКА КАДРІВ ВИЩОЇ КВАЛІФІКАЦІЇ </vt:lpstr>
      <vt:lpstr>ЗАХИСТИ   ДИСЕРТАЦІЙ  НА ЗДОБУТТЯ НАУКОВОГО СТУПЕНЯ ДОКТОРА ФІЛОСОФІЇ </vt:lpstr>
      <vt:lpstr>ЗАХИСТИ   ДИСЕРТАЦІЙ  НА ЗДОБУТТЯ НАУКОВОГО СТУПЕНЯ ДОКТОРА ФІЛОСОФІЇ </vt:lpstr>
      <vt:lpstr>                ПІДГОТОВКА КАДРІВ ВИЩОЇ КВАЛІФІКАЦІЇ </vt:lpstr>
      <vt:lpstr>        Публікації: монографії, посібники  </vt:lpstr>
      <vt:lpstr>Презентація PowerPoint</vt:lpstr>
      <vt:lpstr>Презентація PowerPoint</vt:lpstr>
      <vt:lpstr>Презентація PowerPoint</vt:lpstr>
      <vt:lpstr>Презентація PowerPoint</vt:lpstr>
      <vt:lpstr>   Публікації: наукові статті </vt:lpstr>
      <vt:lpstr> </vt:lpstr>
      <vt:lpstr>Презентація PowerPoint</vt:lpstr>
      <vt:lpstr>Презентація PowerPoint</vt:lpstr>
      <vt:lpstr>     Науково-навчальні лабораторії </vt:lpstr>
      <vt:lpstr>                        Міжнародна співпраця </vt:lpstr>
      <vt:lpstr>Міжнародна співпраця </vt:lpstr>
      <vt:lpstr>                        Міжнародна співпраця </vt:lpstr>
      <vt:lpstr>                        Міжнародна співпраця </vt:lpstr>
      <vt:lpstr>Міжнародні та всеукраїнські наукові конференції</vt:lpstr>
      <vt:lpstr>Міжнародні та всеукраїнські наукові конференції</vt:lpstr>
      <vt:lpstr>Міжнародні та всеукраїнські наукові конференції</vt:lpstr>
      <vt:lpstr>Студентська наукова робота</vt:lpstr>
      <vt:lpstr>Презентація PowerPoint</vt:lpstr>
      <vt:lpstr>Презентація PowerPoint</vt:lpstr>
      <vt:lpstr> Студентські наукові конференції</vt:lpstr>
      <vt:lpstr> Наукове товариство студентів, аспірантів, молодих вчених  </vt:lpstr>
      <vt:lpstr>Студенти ФПО – переможці   Першого етапу  Всеукраїнського конкурсу  студентських наукових робіт  - 13</vt:lpstr>
      <vt:lpstr>Студенти ФПО – учасники  міжнародної програми академічних обмінів Еразмус +</vt:lpstr>
      <vt:lpstr>Презентація PowerPoint</vt:lpstr>
      <vt:lpstr>      Факультет педагогічної освіти: перспективи   наукової  роботи роботи  2022-2023  </vt:lpstr>
      <vt:lpstr>Презентація PowerPoint</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Дмитро  Герцюк</cp:lastModifiedBy>
  <cp:revision>577</cp:revision>
  <cp:lastPrinted>2022-12-12T13:36:36Z</cp:lastPrinted>
  <dcterms:created xsi:type="dcterms:W3CDTF">2012-06-24T18:00:38Z</dcterms:created>
  <dcterms:modified xsi:type="dcterms:W3CDTF">2024-02-06T19:39:35Z</dcterms:modified>
</cp:coreProperties>
</file>