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93" r:id="rId2"/>
    <p:sldId id="295" r:id="rId3"/>
    <p:sldId id="343" r:id="rId4"/>
    <p:sldId id="351" r:id="rId5"/>
    <p:sldId id="368" r:id="rId6"/>
    <p:sldId id="344" r:id="rId7"/>
    <p:sldId id="360" r:id="rId8"/>
    <p:sldId id="346" r:id="rId9"/>
    <p:sldId id="352" r:id="rId10"/>
    <p:sldId id="369" r:id="rId11"/>
    <p:sldId id="366" r:id="rId12"/>
    <p:sldId id="371" r:id="rId13"/>
    <p:sldId id="361" r:id="rId14"/>
    <p:sldId id="362" r:id="rId15"/>
    <p:sldId id="364" r:id="rId16"/>
    <p:sldId id="365" r:id="rId17"/>
    <p:sldId id="370" r:id="rId18"/>
    <p:sldId id="372" r:id="rId19"/>
    <p:sldId id="373" r:id="rId20"/>
    <p:sldId id="367" r:id="rId21"/>
    <p:sldId id="342" r:id="rId22"/>
    <p:sldId id="355" r:id="rId23"/>
    <p:sldId id="359" r:id="rId24"/>
  </p:sldIdLst>
  <p:sldSz cx="9144000" cy="6858000" type="screen4x3"/>
  <p:notesSz cx="6797675" cy="9928225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arial black" panose="020B0A04020102020204" pitchFamily="34" charset="0"/>
      <p:bold r:id="rId34"/>
    </p:embeddedFont>
    <p:embeddedFont>
      <p:font typeface="Franklin Gothic Book" panose="020B0604020202020204" charset="0"/>
      <p:regular r:id="rId35"/>
      <p:italic r:id="rId36"/>
    </p:embeddedFont>
    <p:embeddedFont>
      <p:font typeface="PT Sans" panose="020B0604020202020204" charset="-52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6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Помірний стиль 2 –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Помірний стиль 2 –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2" autoAdjust="0"/>
    <p:restoredTop sz="89357" autoAdjust="0"/>
  </p:normalViewPr>
  <p:slideViewPr>
    <p:cSldViewPr>
      <p:cViewPr varScale="1">
        <p:scale>
          <a:sx n="115" d="100"/>
          <a:sy n="115" d="100"/>
        </p:scale>
        <p:origin x="13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41856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ba86c47b3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4ba86c47b3_1_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9770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839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138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782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157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81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618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024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538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ba86c47b3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4ba86c47b3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0762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ba86c47b3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4ba86c47b3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0885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ba86c47b3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4ba86c47b3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88025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1999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840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17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697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863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77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345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580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2344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edagogy.lnu.edu.ua/wp-content/uploads/2024/04/231_Prohrama_FVV_mahistr_2024.do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testportal.gov.ua/wp-content/uploads/2023/05/DOKUMENT-001-5.pdf" TargetMode="External"/><Relationship Id="rId4" Type="http://schemas.openxmlformats.org/officeDocument/2006/relationships/hyperlink" Target="https://testportal.gov.ua/wp-content/uploads/2023/05/Zayava-anketa_YEVI_YEFVV_2023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zno.testportal.com.ua/master/logi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cpkdp-ipodp@ukr.net" TargetMode="External"/><Relationship Id="rId4" Type="http://schemas.openxmlformats.org/officeDocument/2006/relationships/hyperlink" Target="https://ipodp.lnu.edu.ua/wp-content/uploads/2024/04/zaiava-anketa-YEVI.docx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estportal.gov.ua/pidgotovka-yefvv-yevi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zno.osvita.ua/master/tznpk/" TargetMode="External"/><Relationship Id="rId4" Type="http://schemas.openxmlformats.org/officeDocument/2006/relationships/hyperlink" Target="https://testportal.gov.ua/zagalna-harakterystyka-mtnk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77012" cy="68579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14"/>
          <p:cNvCxnSpPr/>
          <p:nvPr/>
        </p:nvCxnSpPr>
        <p:spPr>
          <a:xfrm>
            <a:off x="3415275" y="1053400"/>
            <a:ext cx="5747100" cy="0"/>
          </a:xfrm>
          <a:prstGeom prst="straightConnector1">
            <a:avLst/>
          </a:prstGeom>
          <a:noFill/>
          <a:ln w="9525" cap="flat" cmpd="sng">
            <a:solidFill>
              <a:srgbClr val="141B4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Google Shape;66;p14"/>
          <p:cNvSpPr txBox="1"/>
          <p:nvPr/>
        </p:nvSpPr>
        <p:spPr>
          <a:xfrm>
            <a:off x="3502150" y="326425"/>
            <a:ext cx="52959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solidFill>
                  <a:srgbClr val="141B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Абітурієнт – 202</a:t>
            </a:r>
            <a:r>
              <a:rPr lang="uk-UA" sz="3000" b="1" dirty="0">
                <a:solidFill>
                  <a:srgbClr val="141B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lang="uk" sz="3000" b="1" dirty="0">
                <a:solidFill>
                  <a:srgbClr val="141B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3000" b="1" dirty="0">
              <a:solidFill>
                <a:srgbClr val="141B4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0" y="5703125"/>
            <a:ext cx="1176900" cy="7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312" y="1268761"/>
            <a:ext cx="2675564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16016" y="1916832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0A22E"/>
              </a:buClr>
              <a:buSzPct val="70000"/>
            </a:pPr>
            <a:r>
              <a:rPr lang="uk-UA" sz="1800" b="1" kern="1200" dirty="0">
                <a:solidFill>
                  <a:prstClr val="black"/>
                </a:solidFill>
                <a:latin typeface="Franklin Gothic Book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268761"/>
            <a:ext cx="3816424" cy="324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endParaRPr lang="uk-UA" sz="3200" b="1" kern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uk-UA" sz="3200" b="1" kern="1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Вступ </a:t>
            </a:r>
            <a:r>
              <a:rPr lang="uk-UA" sz="3200" b="1" kern="1200" smtClean="0">
                <a:solidFill>
                  <a:prstClr val="black"/>
                </a:solidFill>
                <a:latin typeface="Century Gothic" panose="020B0502020202020204" pitchFamily="34" charset="0"/>
              </a:rPr>
              <a:t>в магістратуру </a:t>
            </a:r>
            <a:r>
              <a:rPr lang="uk-UA" sz="3200" b="1" kern="1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-2024</a:t>
            </a:r>
            <a:r>
              <a:rPr lang="uk-UA" sz="3200" b="1" kern="1200" smtClean="0">
                <a:solidFill>
                  <a:prstClr val="black"/>
                </a:solidFill>
                <a:latin typeface="Century Gothic" panose="020B0502020202020204" pitchFamily="34" charset="0"/>
              </a:rPr>
              <a:t>: </a:t>
            </a:r>
          </a:p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uk-UA" sz="3200" b="1" kern="1200" smtClean="0">
                <a:solidFill>
                  <a:prstClr val="black"/>
                </a:solidFill>
                <a:latin typeface="Century Gothic" panose="020B0502020202020204" pitchFamily="34" charset="0"/>
              </a:rPr>
              <a:t>новації</a:t>
            </a:r>
            <a:r>
              <a:rPr lang="uk-UA" sz="3200" b="1" kern="1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, виклики, завдання!   </a:t>
            </a:r>
            <a:endParaRPr lang="uk-UA" sz="3200" b="1" kern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57450"/>
              </p:ext>
            </p:extLst>
          </p:nvPr>
        </p:nvGraphicFramePr>
        <p:xfrm>
          <a:off x="1979712" y="5516832"/>
          <a:ext cx="6552728" cy="5487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552728">
                  <a:extLst>
                    <a:ext uri="{9D8B030D-6E8A-4147-A177-3AD203B41FA5}">
                      <a16:colId xmlns:a16="http://schemas.microsoft.com/office/drawing/2014/main" val="344507926"/>
                    </a:ext>
                  </a:extLst>
                </a:gridCol>
              </a:tblGrid>
              <a:tr h="548744">
                <a:tc>
                  <a:txBody>
                    <a:bodyPr/>
                    <a:lstStyle/>
                    <a:p>
                      <a:r>
                        <a:rPr lang="uk-UA" dirty="0" smtClean="0"/>
                        <a:t>Презентація декана факультету Дмитра </a:t>
                      </a:r>
                      <a:r>
                        <a:rPr lang="uk-UA" dirty="0" err="1" smtClean="0"/>
                        <a:t>Герцюка</a:t>
                      </a:r>
                      <a:r>
                        <a:rPr lang="uk-UA" dirty="0" smtClean="0"/>
                        <a:t> на зустрічі</a:t>
                      </a:r>
                      <a:r>
                        <a:rPr lang="uk-UA" baseline="0" dirty="0" smtClean="0"/>
                        <a:t> з випускниками </a:t>
                      </a:r>
                      <a:r>
                        <a:rPr lang="uk-UA" baseline="0" dirty="0" err="1" smtClean="0"/>
                        <a:t>бакалаврату</a:t>
                      </a:r>
                      <a:r>
                        <a:rPr lang="uk-UA" baseline="0" dirty="0" smtClean="0"/>
                        <a:t>  9 квітня 2024 р. 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665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409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77012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1403648" y="476672"/>
            <a:ext cx="7128792" cy="73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rgbClr val="313B9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 Магістр :  Головне про  фаховий іспит </a:t>
            </a:r>
            <a:endParaRPr sz="2400" b="1" dirty="0">
              <a:solidFill>
                <a:srgbClr val="313B9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40889" y="1336717"/>
            <a:ext cx="2458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 </a:t>
            </a:r>
            <a:endParaRPr lang="uk-UA" sz="2800" dirty="0">
              <a:solidFill>
                <a:srgbClr val="1C1C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281420-6629-47E9-8F9E-FA0C3D2DA8A3}"/>
              </a:ext>
            </a:extLst>
          </p:cNvPr>
          <p:cNvSpPr txBox="1"/>
          <p:nvPr/>
        </p:nvSpPr>
        <p:spPr>
          <a:xfrm>
            <a:off x="1475656" y="1484784"/>
            <a:ext cx="7349705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b="1" i="0" dirty="0">
                <a:solidFill>
                  <a:srgbClr val="212529"/>
                </a:solidFill>
                <a:effectLst/>
                <a:latin typeface="Proxima Nova"/>
              </a:rPr>
              <a:t>Спеціальність 231 Соціальна робота  </a:t>
            </a:r>
            <a:endParaRPr lang="en-US" sz="1800" b="1" i="0" dirty="0" smtClean="0">
              <a:solidFill>
                <a:srgbClr val="212529"/>
              </a:solidFill>
              <a:effectLst/>
              <a:latin typeface="Proxima Nova"/>
            </a:endParaRPr>
          </a:p>
          <a:p>
            <a:pPr algn="ctr"/>
            <a:endParaRPr lang="en-US" sz="1800" b="1" dirty="0">
              <a:solidFill>
                <a:srgbClr val="212529"/>
              </a:solidFill>
              <a:latin typeface="Proxima Nova"/>
            </a:endParaRPr>
          </a:p>
          <a:p>
            <a:pPr lvl="0"/>
            <a:r>
              <a:rPr lang="ru-RU" b="1" dirty="0" err="1"/>
              <a:t>Перелік</a:t>
            </a:r>
            <a:r>
              <a:rPr lang="ru-RU" b="1" dirty="0"/>
              <a:t> </a:t>
            </a:r>
            <a:r>
              <a:rPr lang="ru-RU" b="1" dirty="0" err="1"/>
              <a:t>теоретичних</a:t>
            </a:r>
            <a:r>
              <a:rPr lang="ru-RU" b="1" dirty="0"/>
              <a:t> </a:t>
            </a:r>
            <a:r>
              <a:rPr lang="ru-RU" b="1" dirty="0" err="1"/>
              <a:t>модулів</a:t>
            </a:r>
            <a:r>
              <a:rPr lang="ru-RU" b="1" dirty="0"/>
              <a:t> </a:t>
            </a:r>
            <a:r>
              <a:rPr lang="ru-RU" b="1" dirty="0" err="1"/>
              <a:t>навчальних</a:t>
            </a:r>
            <a:r>
              <a:rPr lang="ru-RU" b="1" dirty="0"/>
              <a:t> </a:t>
            </a:r>
            <a:r>
              <a:rPr lang="ru-RU" b="1" dirty="0" err="1"/>
              <a:t>дисциплін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темами,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будуть</a:t>
            </a:r>
            <a:r>
              <a:rPr lang="ru-RU" b="1" dirty="0"/>
              <a:t> </a:t>
            </a:r>
            <a:r>
              <a:rPr lang="ru-RU" b="1" dirty="0" err="1"/>
              <a:t>винесені</a:t>
            </a:r>
            <a:r>
              <a:rPr lang="ru-RU" b="1" dirty="0"/>
              <a:t> на </a:t>
            </a:r>
            <a:r>
              <a:rPr lang="ru-RU" b="1" dirty="0" err="1"/>
              <a:t>вступне</a:t>
            </a:r>
            <a:r>
              <a:rPr lang="ru-RU" b="1" dirty="0"/>
              <a:t> </a:t>
            </a:r>
            <a:r>
              <a:rPr lang="ru-RU" b="1" dirty="0" err="1"/>
              <a:t>випробування</a:t>
            </a:r>
            <a:r>
              <a:rPr lang="ru-RU" dirty="0" smtClean="0"/>
              <a:t>:</a:t>
            </a:r>
            <a:endParaRPr lang="en-US" dirty="0" smtClean="0"/>
          </a:p>
          <a:p>
            <a:pPr lvl="0"/>
            <a:endParaRPr lang="uk-UA" dirty="0"/>
          </a:p>
          <a:p>
            <a:r>
              <a:rPr lang="ru-RU" dirty="0"/>
              <a:t>Модуль І. </a:t>
            </a:r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Модуль </a:t>
            </a:r>
            <a:r>
              <a:rPr lang="ru-RU" dirty="0"/>
              <a:t>ІІ. </a:t>
            </a:r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педагогіка</a:t>
            </a:r>
            <a:r>
              <a:rPr lang="ru-RU" dirty="0"/>
              <a:t>.</a:t>
            </a:r>
            <a:endParaRPr lang="uk-UA" dirty="0"/>
          </a:p>
          <a:p>
            <a:r>
              <a:rPr lang="ru-RU" dirty="0"/>
              <a:t>Модуль ІІІ.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соціалізації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Модуль </a:t>
            </a:r>
            <a:r>
              <a:rPr lang="ru-RU" dirty="0"/>
              <a:t>І</a:t>
            </a:r>
            <a:r>
              <a:rPr lang="en-US" dirty="0"/>
              <a:t>V</a:t>
            </a:r>
            <a:r>
              <a:rPr lang="ru-RU" dirty="0"/>
              <a:t>.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</a:t>
            </a:r>
            <a:endParaRPr lang="uk-UA" dirty="0"/>
          </a:p>
          <a:p>
            <a:r>
              <a:rPr lang="ru-RU" dirty="0"/>
              <a:t>Модуль </a:t>
            </a:r>
            <a:r>
              <a:rPr lang="en-US" dirty="0"/>
              <a:t>V</a:t>
            </a:r>
            <a:r>
              <a:rPr lang="ru-RU" dirty="0"/>
              <a:t>. </a:t>
            </a:r>
            <a:r>
              <a:rPr lang="ru-RU" dirty="0" err="1"/>
              <a:t>Деонтологія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</a:t>
            </a:r>
            <a:endParaRPr lang="uk-UA" dirty="0"/>
          </a:p>
          <a:p>
            <a:r>
              <a:rPr lang="ru-RU" dirty="0"/>
              <a:t>Модуль </a:t>
            </a:r>
            <a:r>
              <a:rPr lang="en-US" dirty="0"/>
              <a:t>V</a:t>
            </a:r>
            <a:r>
              <a:rPr lang="ru-RU" dirty="0"/>
              <a:t>І. </a:t>
            </a:r>
            <a:r>
              <a:rPr lang="ru-RU" dirty="0" err="1"/>
              <a:t>Спеціальна</a:t>
            </a:r>
            <a:r>
              <a:rPr lang="ru-RU" dirty="0"/>
              <a:t> </a:t>
            </a:r>
            <a:r>
              <a:rPr lang="ru-RU" dirty="0" err="1"/>
              <a:t>педагогіка</a:t>
            </a:r>
            <a:r>
              <a:rPr lang="ru-RU" dirty="0"/>
              <a:t> та </a:t>
            </a:r>
            <a:r>
              <a:rPr lang="ru-RU" dirty="0" err="1"/>
              <a:t>інклюзивна</a:t>
            </a:r>
            <a:r>
              <a:rPr lang="ru-RU" dirty="0"/>
              <a:t> </a:t>
            </a:r>
            <a:r>
              <a:rPr lang="ru-RU" dirty="0" err="1"/>
              <a:t>освіта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Модуль </a:t>
            </a:r>
            <a:r>
              <a:rPr lang="en-US" dirty="0"/>
              <a:t>V</a:t>
            </a:r>
            <a:r>
              <a:rPr lang="ru-RU" dirty="0"/>
              <a:t>ІІ.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психологія</a:t>
            </a:r>
            <a:r>
              <a:rPr lang="ru-RU" dirty="0"/>
              <a:t>.</a:t>
            </a:r>
            <a:endParaRPr lang="uk-UA" dirty="0"/>
          </a:p>
          <a:p>
            <a:r>
              <a:rPr lang="ru-RU" dirty="0"/>
              <a:t>Модуль </a:t>
            </a:r>
            <a:r>
              <a:rPr lang="en-US" dirty="0"/>
              <a:t>V</a:t>
            </a:r>
            <a:r>
              <a:rPr lang="ru-RU" dirty="0"/>
              <a:t>ІІІ. </a:t>
            </a:r>
            <a:r>
              <a:rPr lang="ru-RU" dirty="0" err="1"/>
              <a:t>Вікова</a:t>
            </a:r>
            <a:r>
              <a:rPr lang="ru-RU" dirty="0"/>
              <a:t> </a:t>
            </a:r>
            <a:r>
              <a:rPr lang="ru-RU" dirty="0" err="1"/>
              <a:t>психологія</a:t>
            </a:r>
            <a:r>
              <a:rPr lang="ru-RU" dirty="0"/>
              <a:t>. Модуль ІХ. </a:t>
            </a:r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психологія</a:t>
            </a:r>
            <a:r>
              <a:rPr lang="ru-RU" dirty="0"/>
              <a:t>.</a:t>
            </a:r>
            <a:endParaRPr lang="uk-UA" dirty="0"/>
          </a:p>
          <a:p>
            <a:pPr algn="ctr"/>
            <a:endParaRPr lang="uk-UA" dirty="0"/>
          </a:p>
          <a:p>
            <a:pPr algn="ctr"/>
            <a:r>
              <a:rPr lang="uk-UA" b="1" dirty="0" smtClean="0"/>
              <a:t> </a:t>
            </a:r>
          </a:p>
          <a:p>
            <a:pPr algn="ctr"/>
            <a:endParaRPr lang="uk-UA" b="1" dirty="0" smtClean="0"/>
          </a:p>
          <a:p>
            <a:pPr algn="ctr"/>
            <a:r>
              <a:rPr lang="uk-UA" b="1" dirty="0" smtClean="0"/>
              <a:t>Програма фахового іспиту і зразок демонстраційного тесту розміщено на </a:t>
            </a:r>
            <a:r>
              <a:rPr lang="uk-UA" b="1" dirty="0" smtClean="0"/>
              <a:t>сайті </a:t>
            </a:r>
            <a:r>
              <a:rPr lang="uk-UA" b="1" dirty="0" smtClean="0"/>
              <a:t>факультету  Рубрика </a:t>
            </a:r>
            <a:r>
              <a:rPr lang="uk-UA" b="1" dirty="0" smtClean="0"/>
              <a:t>Вступнику /Вступ </a:t>
            </a:r>
            <a:r>
              <a:rPr lang="uk-UA" b="1" dirty="0" smtClean="0"/>
              <a:t>в </a:t>
            </a:r>
            <a:r>
              <a:rPr lang="uk-UA" b="1" dirty="0" smtClean="0"/>
              <a:t>магістратуру </a:t>
            </a:r>
          </a:p>
          <a:p>
            <a:pPr algn="ctr"/>
            <a:endParaRPr lang="uk-UA" b="1" dirty="0"/>
          </a:p>
          <a:p>
            <a:pPr algn="ctr"/>
            <a:r>
              <a:rPr lang="en-US" b="1" dirty="0">
                <a:hlinkClick r:id="rId4"/>
              </a:rPr>
              <a:t>https://</a:t>
            </a:r>
            <a:r>
              <a:rPr lang="en-US" b="1" dirty="0" smtClean="0">
                <a:hlinkClick r:id="rId4"/>
              </a:rPr>
              <a:t>pedagogy.lnu.edu.ua/wp-content/uploads/2024/04/231_Prohrama_FVV_mahistr_2024.doc</a:t>
            </a:r>
            <a:endParaRPr lang="uk-UA" b="1" dirty="0" smtClean="0"/>
          </a:p>
          <a:p>
            <a:pPr algn="ctr"/>
            <a:endParaRPr lang="uk-UA" b="1" dirty="0"/>
          </a:p>
          <a:p>
            <a:pPr algn="ctr"/>
            <a:endParaRPr lang="uk-UA" dirty="0"/>
          </a:p>
          <a:p>
            <a:pPr algn="ctr"/>
            <a:endParaRPr lang="uk-UA" dirty="0"/>
          </a:p>
          <a:p>
            <a:pPr algn="ctr"/>
            <a:endParaRPr lang="uk-UA" dirty="0"/>
          </a:p>
          <a:p>
            <a:pPr algn="ctr"/>
            <a:endParaRPr lang="uk-UA" dirty="0"/>
          </a:p>
          <a:p>
            <a:pPr algn="ctr"/>
            <a:r>
              <a:rPr lang="uk-UA" dirty="0"/>
              <a:t>  </a:t>
            </a:r>
            <a:endParaRPr lang="uk-UA" b="0" i="0" dirty="0">
              <a:solidFill>
                <a:srgbClr val="212529"/>
              </a:solidFill>
              <a:effectLst/>
              <a:latin typeface="Proxima Nova"/>
            </a:endParaRPr>
          </a:p>
          <a:p>
            <a:pPr algn="just"/>
            <a:r>
              <a:rPr lang="uk-UA" sz="2000" b="1" i="0" dirty="0">
                <a:solidFill>
                  <a:srgbClr val="993366"/>
                </a:solidFill>
                <a:effectLst/>
                <a:latin typeface="arial black" panose="020B0A04020102020204" pitchFamily="34" charset="0"/>
              </a:rPr>
              <a:t> </a:t>
            </a:r>
            <a:endParaRPr lang="uk-UA" sz="2000" b="1" dirty="0">
              <a:solidFill>
                <a:srgbClr val="212529"/>
              </a:solidFill>
              <a:latin typeface="Proxima Nova"/>
            </a:endParaRPr>
          </a:p>
          <a:p>
            <a:pPr algn="l"/>
            <a:endParaRPr lang="uk-UA" sz="2000" b="0" i="0" dirty="0">
              <a:solidFill>
                <a:srgbClr val="212529"/>
              </a:solidFill>
              <a:effectLst/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805925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77012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/>
          <p:cNvSpPr txBox="1"/>
          <p:nvPr/>
        </p:nvSpPr>
        <p:spPr>
          <a:xfrm>
            <a:off x="5040889" y="1336717"/>
            <a:ext cx="2458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 </a:t>
            </a:r>
            <a:endParaRPr lang="uk-UA" sz="2800" dirty="0">
              <a:solidFill>
                <a:srgbClr val="1C1C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4BDA1C-F9A2-4938-9E55-8020F6DFB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449" y="188640"/>
            <a:ext cx="6399703" cy="64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337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77012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/>
          <p:cNvSpPr txBox="1"/>
          <p:nvPr/>
        </p:nvSpPr>
        <p:spPr>
          <a:xfrm>
            <a:off x="5040889" y="1336717"/>
            <a:ext cx="2458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 </a:t>
            </a:r>
            <a:endParaRPr lang="uk-UA" sz="2800" dirty="0">
              <a:solidFill>
                <a:srgbClr val="1C1C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281420-6629-47E9-8F9E-FA0C3D2DA8A3}"/>
              </a:ext>
            </a:extLst>
          </p:cNvPr>
          <p:cNvSpPr txBox="1"/>
          <p:nvPr/>
        </p:nvSpPr>
        <p:spPr>
          <a:xfrm>
            <a:off x="1475657" y="1412776"/>
            <a:ext cx="7344815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b="1" i="0" dirty="0">
                <a:solidFill>
                  <a:srgbClr val="212529"/>
                </a:solidFill>
                <a:effectLst/>
                <a:latin typeface="Proxima Nova"/>
              </a:rPr>
              <a:t> </a:t>
            </a:r>
            <a:endParaRPr lang="uk-UA" dirty="0"/>
          </a:p>
          <a:p>
            <a:pPr algn="ctr"/>
            <a:endParaRPr lang="uk-UA" dirty="0"/>
          </a:p>
          <a:p>
            <a:pPr algn="ctr"/>
            <a:endParaRPr lang="uk-UA" dirty="0"/>
          </a:p>
          <a:p>
            <a:pPr algn="ctr"/>
            <a:endParaRPr lang="uk-UA" dirty="0"/>
          </a:p>
          <a:p>
            <a:pPr algn="ctr"/>
            <a:endParaRPr lang="uk-UA" dirty="0"/>
          </a:p>
          <a:p>
            <a:pPr algn="ctr"/>
            <a:endParaRPr lang="uk-UA" dirty="0"/>
          </a:p>
          <a:p>
            <a:pPr algn="ctr"/>
            <a:r>
              <a:rPr lang="uk-UA" dirty="0"/>
              <a:t>  </a:t>
            </a:r>
            <a:endParaRPr lang="uk-UA" b="0" i="0" dirty="0">
              <a:solidFill>
                <a:srgbClr val="212529"/>
              </a:solidFill>
              <a:effectLst/>
              <a:latin typeface="Proxima Nova"/>
            </a:endParaRPr>
          </a:p>
          <a:p>
            <a:pPr algn="just"/>
            <a:r>
              <a:rPr lang="uk-UA" sz="2000" b="1" i="0" dirty="0">
                <a:solidFill>
                  <a:srgbClr val="993366"/>
                </a:solidFill>
                <a:effectLst/>
                <a:latin typeface="arial black" panose="020B0A04020102020204" pitchFamily="34" charset="0"/>
              </a:rPr>
              <a:t> </a:t>
            </a:r>
            <a:endParaRPr lang="uk-UA" sz="2000" b="1" dirty="0">
              <a:solidFill>
                <a:srgbClr val="212529"/>
              </a:solidFill>
              <a:latin typeface="Proxima Nova"/>
            </a:endParaRPr>
          </a:p>
          <a:p>
            <a:pPr algn="l"/>
            <a:endParaRPr lang="uk-UA" sz="2000" b="0" i="0" dirty="0">
              <a:solidFill>
                <a:srgbClr val="212529"/>
              </a:solidFill>
              <a:effectLst/>
              <a:latin typeface="Proxima Nova"/>
            </a:endParaRPr>
          </a:p>
        </p:txBody>
      </p:sp>
      <p:sp>
        <p:nvSpPr>
          <p:cNvPr id="6" name="Google Shape;66;p14">
            <a:extLst>
              <a:ext uri="{FF2B5EF4-FFF2-40B4-BE49-F238E27FC236}">
                <a16:creationId xmlns:a16="http://schemas.microsoft.com/office/drawing/2014/main" id="{10F4E63E-0211-48B8-9D9C-37ECA9211C0E}"/>
              </a:ext>
            </a:extLst>
          </p:cNvPr>
          <p:cNvSpPr txBox="1"/>
          <p:nvPr/>
        </p:nvSpPr>
        <p:spPr>
          <a:xfrm>
            <a:off x="1403648" y="476672"/>
            <a:ext cx="7128792" cy="73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rgbClr val="313B9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 b="1" dirty="0">
              <a:solidFill>
                <a:srgbClr val="313B9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B59D55-6675-47C6-A10B-41F6F6AD0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352" y="260648"/>
            <a:ext cx="6228000" cy="62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58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77012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1645753" y="272140"/>
            <a:ext cx="68481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uk-UA" sz="2000" b="1" dirty="0">
                <a:solidFill>
                  <a:srgbClr val="313B9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 Магістр : </a:t>
            </a:r>
            <a:r>
              <a:rPr lang="uk-UA" sz="2000" b="1" u="sng" dirty="0">
                <a:solidFill>
                  <a:srgbClr val="002060"/>
                </a:solidFill>
              </a:rPr>
              <a:t>Алгоритм дій для успішної реєстрації на ЄВІ і ЄФВВ</a:t>
            </a:r>
            <a:endParaRPr lang="uk-UA" sz="2000" dirty="0">
              <a:solidFill>
                <a:srgbClr val="002060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rgbClr val="313B9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 b="1" dirty="0">
              <a:solidFill>
                <a:srgbClr val="313B9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40889" y="1336717"/>
            <a:ext cx="2458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 </a:t>
            </a:r>
            <a:endParaRPr lang="uk-UA" sz="2800" dirty="0">
              <a:solidFill>
                <a:srgbClr val="1C1C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BBFBC5-EE25-42DB-BFB5-D05AC758FC8F}"/>
              </a:ext>
            </a:extLst>
          </p:cNvPr>
          <p:cNvSpPr txBox="1"/>
          <p:nvPr/>
        </p:nvSpPr>
        <p:spPr>
          <a:xfrm>
            <a:off x="1644440" y="914885"/>
            <a:ext cx="7248040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uk-UA" b="1" dirty="0"/>
          </a:p>
          <a:p>
            <a:r>
              <a:rPr lang="uk-UA" b="1" dirty="0"/>
              <a:t>1. Сформувати  комплект реєстраційних документів (копії, скановані або фотокопії):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 заповнена </a:t>
            </a:r>
            <a:r>
              <a:rPr lang="uk-UA" b="1" dirty="0">
                <a:hlinkClick r:id="rId4"/>
              </a:rPr>
              <a:t>заяви-анкети</a:t>
            </a:r>
            <a:r>
              <a:rPr lang="uk-UA" b="1" dirty="0"/>
              <a:t> </a:t>
            </a:r>
            <a:r>
              <a:rPr lang="uk-UA" dirty="0"/>
              <a:t>з інформацією для оформлення екзаменаційного листка;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 документ, що посвідчує особу, зазначеного в анкеті;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 документ, що підтверджує інформацію про реєстраційний номер облікової картки платника податків, або документа, що підтверджує причину невнесення до анкети інформації про РНОКПП;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 документ про здобутий ступінь вищої освіти (для осіб, які завершили навчання в минулі роки);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 довідку щодо планового строку завершення навчання та отримання диплома у 2023 році </a:t>
            </a:r>
            <a:r>
              <a:rPr lang="uk-UA" i="1" dirty="0"/>
              <a:t>(для осіб, персональні дані яких не вносять до Єдиної державної бази з питань освіти)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 фотокартки для документів (кольорової або чорно-білої) із зображенням, що відповідає досягнутому віку вступника;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 медичний  висновок за формою первинної облікової документації 086-3/о </a:t>
            </a:r>
            <a:r>
              <a:rPr lang="uk-UA" i="1" dirty="0"/>
              <a:t>(у разі необхідності створення особливих (спеціальних) умов для проходження вступних випробувань). </a:t>
            </a:r>
          </a:p>
          <a:p>
            <a:pPr>
              <a:buFont typeface="Arial" panose="020B0604020202020204" pitchFamily="34" charset="0"/>
              <a:buChar char="•"/>
            </a:pPr>
            <a:endParaRPr lang="uk-UA" dirty="0"/>
          </a:p>
          <a:p>
            <a:r>
              <a:rPr lang="uk-UA" i="1" dirty="0"/>
              <a:t>Заповнюючи заяву-анкету з інформацією, необхідною для оформлення екзаменаційного листка, потенційний магістр повинен вказати </a:t>
            </a:r>
            <a:r>
              <a:rPr lang="uk-UA" b="1" i="1" dirty="0">
                <a:hlinkClick r:id="rId5"/>
              </a:rPr>
              <a:t>населений пункт</a:t>
            </a:r>
            <a:r>
              <a:rPr lang="uk-UA" i="1" dirty="0"/>
              <a:t>, у якому бажає пройти ЄВІ, ЄФВВ, </a:t>
            </a:r>
            <a:endParaRPr lang="uk-UA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b="0" i="0" u="none" strike="noStrike" dirty="0">
              <a:effectLst/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sz="1800" b="0" i="0" u="none" strike="noStrike" dirty="0">
              <a:effectLst/>
              <a:latin typeface="Proxima Nov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3091008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77012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1644440" y="208700"/>
            <a:ext cx="68481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uk-UA" sz="2000" b="1" dirty="0">
                <a:solidFill>
                  <a:srgbClr val="313B9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 Магістр : </a:t>
            </a:r>
            <a:r>
              <a:rPr lang="uk-UA" sz="2000" b="1" u="sng" dirty="0">
                <a:solidFill>
                  <a:srgbClr val="002060"/>
                </a:solidFill>
              </a:rPr>
              <a:t>Алгоритм дій для успішної реєстрації:</a:t>
            </a:r>
            <a:endParaRPr lang="uk-UA" sz="2000" dirty="0">
              <a:solidFill>
                <a:srgbClr val="002060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u="sng" dirty="0">
                <a:solidFill>
                  <a:srgbClr val="002060"/>
                </a:solidFill>
              </a:rPr>
              <a:t>на ЄВІ і ЄФВВ</a:t>
            </a:r>
            <a:r>
              <a:rPr lang="uk-UA" sz="2400" b="1" dirty="0">
                <a:solidFill>
                  <a:srgbClr val="313B9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40889" y="1336717"/>
            <a:ext cx="2458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 </a:t>
            </a:r>
            <a:endParaRPr lang="uk-UA" sz="2800" dirty="0">
              <a:solidFill>
                <a:srgbClr val="1C1C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BBFBC5-EE25-42DB-BFB5-D05AC758FC8F}"/>
              </a:ext>
            </a:extLst>
          </p:cNvPr>
          <p:cNvSpPr txBox="1"/>
          <p:nvPr/>
        </p:nvSpPr>
        <p:spPr>
          <a:xfrm>
            <a:off x="1644440" y="1336717"/>
            <a:ext cx="7032016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uk-UA" b="1" dirty="0"/>
          </a:p>
          <a:p>
            <a:pPr>
              <a:buFont typeface="+mj-lt"/>
              <a:buAutoNum type="arabicPeriod" startAt="2"/>
            </a:pPr>
            <a:r>
              <a:rPr lang="uk-UA" b="1" dirty="0"/>
              <a:t> </a:t>
            </a:r>
            <a:r>
              <a:rPr lang="uk-UA" sz="1600" b="1" dirty="0"/>
              <a:t>Зверніться особисто у пункт реєстрації </a:t>
            </a:r>
            <a:r>
              <a:rPr lang="uk-UA" sz="1600" b="1" dirty="0">
                <a:solidFill>
                  <a:srgbClr val="C00000"/>
                </a:solidFill>
              </a:rPr>
              <a:t>(м. Львів, вул. </a:t>
            </a:r>
            <a:r>
              <a:rPr lang="uk-UA" sz="1600" b="1" dirty="0" err="1">
                <a:solidFill>
                  <a:srgbClr val="C00000"/>
                </a:solidFill>
              </a:rPr>
              <a:t>Туган</a:t>
            </a:r>
            <a:r>
              <a:rPr lang="uk-UA" sz="1600" b="1" dirty="0">
                <a:solidFill>
                  <a:srgbClr val="C00000"/>
                </a:solidFill>
              </a:rPr>
              <a:t>-Барановського, 7 к.38 , деканат),  </a:t>
            </a:r>
          </a:p>
          <a:p>
            <a:endParaRPr lang="uk-UA" b="1" dirty="0"/>
          </a:p>
          <a:p>
            <a:r>
              <a:rPr lang="uk-UA" b="1" dirty="0"/>
              <a:t>або </a:t>
            </a:r>
            <a:r>
              <a:rPr lang="uk-UA" b="1" dirty="0" err="1"/>
              <a:t>надішліть</a:t>
            </a:r>
            <a:r>
              <a:rPr lang="uk-UA" b="1" dirty="0"/>
              <a:t> на електронну адресу обраного пункту реєстрації</a:t>
            </a:r>
            <a:r>
              <a:rPr lang="uk-UA" dirty="0"/>
              <a:t> </a:t>
            </a:r>
            <a:r>
              <a:rPr lang="uk-UA" dirty="0" smtClean="0"/>
              <a:t> </a:t>
            </a:r>
            <a:r>
              <a:rPr lang="uk-UA" b="1" i="1" dirty="0" smtClean="0">
                <a:solidFill>
                  <a:srgbClr val="FF0000"/>
                </a:solidFill>
              </a:rPr>
              <a:t>(адреса пункту буде подана додатково)</a:t>
            </a:r>
            <a:r>
              <a:rPr lang="uk-UA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uk-UA" b="1" dirty="0"/>
              <a:t>скановані або фотокопії реєстраційних документів.</a:t>
            </a:r>
            <a:endParaRPr lang="uk-UA" dirty="0"/>
          </a:p>
          <a:p>
            <a:endParaRPr lang="uk-UA" dirty="0"/>
          </a:p>
          <a:p>
            <a:r>
              <a:rPr lang="uk-UA" dirty="0"/>
              <a:t>У темі електронного листа вступник ОБОВ’ЯЗКОВО зазначає прізвище, ім’я, по батькові.</a:t>
            </a:r>
          </a:p>
          <a:p>
            <a:endParaRPr lang="uk-UA" dirty="0"/>
          </a:p>
          <a:p>
            <a:r>
              <a:rPr lang="uk-UA" b="1" i="1" dirty="0"/>
              <a:t>УВАГА!!! Перш ніж надіслати лист, обов’язково перевірте правильність даних, які зазначили в заяві-анкеті.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77573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77012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1644440" y="208700"/>
            <a:ext cx="68481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uk-UA" sz="2000" b="1" dirty="0">
                <a:solidFill>
                  <a:srgbClr val="313B9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 Магістр : </a:t>
            </a:r>
            <a:r>
              <a:rPr lang="uk-UA" sz="2000" b="1" u="sng" dirty="0">
                <a:solidFill>
                  <a:srgbClr val="002060"/>
                </a:solidFill>
              </a:rPr>
              <a:t>Алгоритм дій для успішної реєстрації</a:t>
            </a:r>
            <a:r>
              <a:rPr lang="uk-UA" sz="2400" b="1" u="sng" dirty="0">
                <a:solidFill>
                  <a:srgbClr val="002060"/>
                </a:solidFill>
              </a:rPr>
              <a:t>:</a:t>
            </a:r>
            <a:endParaRPr lang="uk-UA" sz="2400" dirty="0">
              <a:solidFill>
                <a:srgbClr val="002060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rgbClr val="313B9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 b="1" dirty="0">
              <a:solidFill>
                <a:srgbClr val="313B9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40889" y="1336717"/>
            <a:ext cx="2458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 </a:t>
            </a:r>
            <a:endParaRPr lang="uk-UA" sz="2800" dirty="0">
              <a:solidFill>
                <a:srgbClr val="1C1C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BBFBC5-EE25-42DB-BFB5-D05AC758FC8F}"/>
              </a:ext>
            </a:extLst>
          </p:cNvPr>
          <p:cNvSpPr txBox="1"/>
          <p:nvPr/>
        </p:nvSpPr>
        <p:spPr>
          <a:xfrm>
            <a:off x="1403648" y="836712"/>
            <a:ext cx="7488832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b="1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 3. </a:t>
            </a:r>
            <a:r>
              <a:rPr lang="uk-UA" sz="1600" b="1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Отримайте оригінал або скановану копію екзаменаційного листка</a:t>
            </a:r>
            <a:endParaRPr lang="uk-UA" sz="1600" b="0" i="0" dirty="0">
              <a:solidFill>
                <a:srgbClr val="333333"/>
              </a:solidFill>
              <a:effectLst/>
              <a:latin typeface="PT Sans" panose="020B0503020203020204" pitchFamily="34" charset="-52"/>
            </a:endParaRPr>
          </a:p>
          <a:p>
            <a:r>
              <a:rPr lang="uk-UA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Представник приймальної комісії </a:t>
            </a:r>
            <a:r>
              <a:rPr lang="uk-UA" b="1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перевірить наявність необхідних для реєстрації </a:t>
            </a:r>
            <a:r>
              <a:rPr lang="uk-UA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документів та правильність їх оформлення.</a:t>
            </a:r>
            <a:r>
              <a:rPr lang="uk-UA" b="1" dirty="0">
                <a:solidFill>
                  <a:srgbClr val="C00000"/>
                </a:solidFill>
                <a:latin typeface="PT Sans" panose="020B0503020203020204" pitchFamily="34" charset="-52"/>
              </a:rPr>
              <a:t> інформації вступник підтверджує підписанням реєстраційної картки </a:t>
            </a:r>
            <a:endParaRPr lang="uk-UA" b="0" i="0" dirty="0">
              <a:solidFill>
                <a:srgbClr val="333333"/>
              </a:solidFill>
              <a:effectLst/>
              <a:latin typeface="PT Sans" panose="020B0503020203020204" pitchFamily="34" charset="-52"/>
            </a:endParaRPr>
          </a:p>
          <a:p>
            <a:pPr algn="l"/>
            <a:r>
              <a:rPr lang="uk-UA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Достовірність внесеної (у разі виявлення помилок вносяться відповідні зміни, після чого генерується нова реєстраційна картка). </a:t>
            </a:r>
            <a:r>
              <a:rPr lang="uk-UA" b="1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Підписана реєстраційна картка зберігатиметься в особовій справі вступника.</a:t>
            </a:r>
          </a:p>
          <a:p>
            <a:pPr algn="l"/>
            <a:r>
              <a:rPr lang="uk-UA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Оформлення екзаменаційного листка здійснюється за умови підтвердження заявником (у разі очної реєстрації) або відповідальним працівником Приймальної комісії (у разі дистанційної реєстрації) внесеної до Програми інформації (підписання реєстраційної картки).</a:t>
            </a:r>
          </a:p>
          <a:p>
            <a:pPr algn="l"/>
            <a:r>
              <a:rPr lang="uk-UA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У разі успішної реєстрації учаснику </a:t>
            </a:r>
            <a:r>
              <a:rPr lang="uk-UA" b="1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б</a:t>
            </a:r>
            <a:r>
              <a:rPr lang="uk-UA" b="1" i="0" dirty="0">
                <a:solidFill>
                  <a:srgbClr val="C00000"/>
                </a:solidFill>
                <a:effectLst/>
                <a:latin typeface="PT Sans" panose="020B0503020203020204" pitchFamily="34" charset="-52"/>
              </a:rPr>
              <a:t>уде видано або надіслано скановану копію екзаменаційного листка на електронну адресу</a:t>
            </a:r>
            <a:r>
              <a:rPr lang="uk-UA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, зазначену в заяві-анкеті. </a:t>
            </a:r>
          </a:p>
          <a:p>
            <a:pPr algn="l"/>
            <a:r>
              <a:rPr lang="uk-UA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У випадку надсилання оригінал екзаменаційного листка зберігатиметься в приймальній комісії.</a:t>
            </a:r>
          </a:p>
          <a:p>
            <a:pPr algn="l"/>
            <a:r>
              <a:rPr lang="uk-UA" b="1" i="1" dirty="0">
                <a:solidFill>
                  <a:srgbClr val="FF0000"/>
                </a:solidFill>
                <a:effectLst/>
                <a:latin typeface="PT Sans" panose="020B0503020203020204" pitchFamily="34" charset="-52"/>
              </a:rPr>
              <a:t>УВАГА!!! Якщо в екзаменаційному листку виявите помилки, зверніться до приймальної комісії.</a:t>
            </a:r>
            <a:endParaRPr lang="uk-UA" b="1" i="0" dirty="0">
              <a:solidFill>
                <a:srgbClr val="002561"/>
              </a:solidFill>
              <a:effectLst/>
              <a:latin typeface="PT Sans" panose="020B0503020203020204" pitchFamily="34" charset="-52"/>
            </a:endParaRPr>
          </a:p>
          <a:p>
            <a:pPr algn="l"/>
            <a:r>
              <a:rPr lang="uk-UA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Оформлений екзаменаційний листок можна отримати особисто, звернувшись до пункту реєстрації, в який надсилали реєстраційні документи, або поштовим зв’язком, якщо таку необхідність зазначено у заяві-анкеті.</a:t>
            </a:r>
          </a:p>
          <a:p>
            <a:pPr algn="l"/>
            <a:r>
              <a:rPr lang="uk-UA" b="1" i="1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Якщо екзаменаційний листок не надійшов на адресу, зазначену в заяві-анкеті, за два тижні до початку вступних випробувань, вступник повинен звернутися до приймальної комісії, до якої надсилав реєстраційні документи.</a:t>
            </a:r>
            <a:endParaRPr lang="uk-UA" b="1" i="0" dirty="0">
              <a:solidFill>
                <a:srgbClr val="333333"/>
              </a:solidFill>
              <a:effectLst/>
              <a:latin typeface="PT Sans" panose="020B0503020203020204" pitchFamily="34" charset="-52"/>
            </a:endParaRPr>
          </a:p>
          <a:p>
            <a:pPr algn="l"/>
            <a:r>
              <a:rPr lang="uk-UA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Для кожного учасника, який отримав екзаменаційний листок, на </a:t>
            </a:r>
            <a:r>
              <a:rPr lang="uk-UA" b="0" i="0" dirty="0" err="1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вебсайті</a:t>
            </a:r>
            <a:r>
              <a:rPr lang="uk-UA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 Українського центру оцінювання якості освіти створюють інформаційну сторінку </a:t>
            </a:r>
            <a:r>
              <a:rPr lang="uk-UA" b="1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«</a:t>
            </a:r>
            <a:r>
              <a:rPr lang="uk-UA" b="1" i="0" u="none" strike="noStrike" dirty="0">
                <a:solidFill>
                  <a:srgbClr val="002561"/>
                </a:solidFill>
                <a:effectLst/>
                <a:latin typeface="PT Sans" panose="020B0503020203020204" pitchFamily="34" charset="-52"/>
                <a:hlinkClick r:id="rId4"/>
              </a:rPr>
              <a:t>Кабінет учасника вступних випробувань до магістратури</a:t>
            </a:r>
            <a:r>
              <a:rPr lang="uk-UA" b="1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»</a:t>
            </a:r>
            <a:r>
              <a:rPr lang="uk-UA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, доступ до якої здійснюється </a:t>
            </a:r>
            <a:r>
              <a:rPr lang="uk-UA" b="1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за номером екзаменаційного листка та Р</a:t>
            </a:r>
            <a:r>
              <a:rPr lang="en-US" b="1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IN-</a:t>
            </a:r>
            <a:r>
              <a:rPr lang="uk-UA" b="1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кодом, зазначеним у ньому.</a:t>
            </a:r>
          </a:p>
          <a:p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550446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77012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1644440" y="208700"/>
            <a:ext cx="68481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uk-UA" sz="2000" b="1" dirty="0">
                <a:solidFill>
                  <a:srgbClr val="313B9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 Магістр : </a:t>
            </a:r>
            <a:r>
              <a:rPr lang="uk-UA" sz="2000" b="1" u="sng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Терміни складання  основної сесії ЄВІ/ЄФВВ</a:t>
            </a:r>
            <a:endParaRPr lang="uk-UA" sz="2000" dirty="0">
              <a:solidFill>
                <a:srgbClr val="002060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rgbClr val="313B9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 b="1" dirty="0">
              <a:solidFill>
                <a:srgbClr val="313B9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35696" y="1484018"/>
            <a:ext cx="6656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 </a:t>
            </a:r>
            <a:endParaRPr lang="uk-UA" sz="2800" dirty="0">
              <a:solidFill>
                <a:srgbClr val="1C1C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BBFBC5-EE25-42DB-BFB5-D05AC758FC8F}"/>
              </a:ext>
            </a:extLst>
          </p:cNvPr>
          <p:cNvSpPr txBox="1"/>
          <p:nvPr/>
        </p:nvSpPr>
        <p:spPr>
          <a:xfrm>
            <a:off x="1644440" y="1307661"/>
            <a:ext cx="70320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uk-UA" b="1" dirty="0"/>
          </a:p>
          <a:p>
            <a:pPr>
              <a:buFont typeface="+mj-lt"/>
              <a:buAutoNum type="arabicPeriod" startAt="2"/>
            </a:pPr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98FCA1-54E5-42DC-A7C2-035981C9692D}"/>
              </a:ext>
            </a:extLst>
          </p:cNvPr>
          <p:cNvSpPr txBox="1"/>
          <p:nvPr/>
        </p:nvSpPr>
        <p:spPr>
          <a:xfrm>
            <a:off x="1635462" y="1052736"/>
            <a:ext cx="6743984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Єдиний</a:t>
            </a:r>
            <a:r>
              <a:rPr lang="ru-RU" dirty="0"/>
              <a:t> </a:t>
            </a:r>
            <a:r>
              <a:rPr lang="ru-RU" dirty="0" err="1"/>
              <a:t>вступний</a:t>
            </a:r>
            <a:r>
              <a:rPr lang="ru-RU" dirty="0"/>
              <a:t> </a:t>
            </a:r>
            <a:r>
              <a:rPr lang="ru-RU" dirty="0" err="1"/>
              <a:t>іспит</a:t>
            </a:r>
            <a:r>
              <a:rPr lang="ru-RU" dirty="0"/>
              <a:t> та </a:t>
            </a:r>
            <a:r>
              <a:rPr lang="ru-RU" dirty="0" err="1"/>
              <a:t>Єдине</a:t>
            </a:r>
            <a:r>
              <a:rPr lang="ru-RU" dirty="0"/>
              <a:t> </a:t>
            </a:r>
            <a:r>
              <a:rPr lang="ru-RU" dirty="0" err="1"/>
              <a:t>фахове</a:t>
            </a:r>
            <a:r>
              <a:rPr lang="ru-RU" dirty="0"/>
              <a:t> </a:t>
            </a:r>
            <a:r>
              <a:rPr lang="ru-RU" dirty="0" err="1"/>
              <a:t>вступне</a:t>
            </a:r>
            <a:r>
              <a:rPr lang="ru-RU" dirty="0"/>
              <a:t> </a:t>
            </a:r>
            <a:r>
              <a:rPr lang="ru-RU" dirty="0" err="1"/>
              <a:t>випробування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проводитись</a:t>
            </a:r>
            <a:r>
              <a:rPr lang="ru-RU" dirty="0"/>
              <a:t> </a:t>
            </a:r>
            <a:r>
              <a:rPr lang="ru-RU" b="1" dirty="0">
                <a:solidFill>
                  <a:srgbClr val="C00000"/>
                </a:solidFill>
              </a:rPr>
              <a:t>у </a:t>
            </a:r>
            <a:r>
              <a:rPr lang="ru-RU" b="1" dirty="0" err="1">
                <a:solidFill>
                  <a:srgbClr val="C00000"/>
                </a:solidFill>
              </a:rPr>
              <a:t>період</a:t>
            </a:r>
            <a:endParaRPr lang="ru-RU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/>
              <a:t> </a:t>
            </a:r>
            <a:r>
              <a:rPr lang="ru-RU" b="1" dirty="0">
                <a:solidFill>
                  <a:srgbClr val="C00000"/>
                </a:solidFill>
              </a:rPr>
              <a:t>з 24 червня по 15 липня 2024 року за </a:t>
            </a:r>
            <a:r>
              <a:rPr lang="ru-RU" b="1" dirty="0" err="1">
                <a:solidFill>
                  <a:srgbClr val="C00000"/>
                </a:solidFill>
              </a:rPr>
              <a:t>графіком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затвердженим</a:t>
            </a:r>
            <a:r>
              <a:rPr lang="ru-RU" b="1" dirty="0">
                <a:solidFill>
                  <a:srgbClr val="C00000"/>
                </a:solidFill>
              </a:rPr>
              <a:t> УЦОЯО.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 err="1"/>
              <a:t>Інформацію</a:t>
            </a:r>
            <a:r>
              <a:rPr lang="ru-RU" dirty="0"/>
              <a:t> про пункт </a:t>
            </a:r>
            <a:r>
              <a:rPr lang="ru-RU" dirty="0" err="1"/>
              <a:t>тестування</a:t>
            </a:r>
            <a:r>
              <a:rPr lang="ru-RU" dirty="0"/>
              <a:t>, дату </a:t>
            </a:r>
            <a:r>
              <a:rPr lang="ru-RU" dirty="0" err="1"/>
              <a:t>проведення</a:t>
            </a:r>
            <a:r>
              <a:rPr lang="ru-RU" dirty="0"/>
              <a:t> та час початку </a:t>
            </a:r>
            <a:r>
              <a:rPr lang="ru-RU" dirty="0" err="1"/>
              <a:t>тестування</a:t>
            </a:r>
            <a:r>
              <a:rPr lang="ru-RU" dirty="0"/>
              <a:t> для </a:t>
            </a:r>
            <a:r>
              <a:rPr lang="ru-RU" dirty="0" err="1"/>
              <a:t>складання</a:t>
            </a:r>
            <a:r>
              <a:rPr lang="ru-RU" dirty="0"/>
              <a:t> </a:t>
            </a:r>
            <a:r>
              <a:rPr lang="ru-RU" dirty="0" err="1"/>
              <a:t>вступних</a:t>
            </a:r>
            <a:r>
              <a:rPr lang="ru-RU" dirty="0"/>
              <a:t> </a:t>
            </a:r>
            <a:r>
              <a:rPr lang="ru-RU" dirty="0" err="1"/>
              <a:t>випробувань</a:t>
            </a:r>
            <a:r>
              <a:rPr lang="ru-RU" dirty="0"/>
              <a:t> </a:t>
            </a:r>
            <a:r>
              <a:rPr lang="ru-RU" b="1" dirty="0">
                <a:solidFill>
                  <a:srgbClr val="C00000"/>
                </a:solidFill>
              </a:rPr>
              <a:t>буде </a:t>
            </a:r>
            <a:r>
              <a:rPr lang="ru-RU" b="1" dirty="0" err="1">
                <a:solidFill>
                  <a:srgbClr val="C00000"/>
                </a:solidFill>
              </a:rPr>
              <a:t>зазначено</a:t>
            </a:r>
            <a:r>
              <a:rPr lang="ru-RU" b="1" dirty="0">
                <a:solidFill>
                  <a:srgbClr val="C00000"/>
                </a:solidFill>
              </a:rPr>
              <a:t> в </a:t>
            </a:r>
            <a:r>
              <a:rPr lang="ru-RU" b="1" dirty="0" err="1">
                <a:solidFill>
                  <a:srgbClr val="C00000"/>
                </a:solidFill>
              </a:rPr>
              <a:t>запрошенні-перепустці</a:t>
            </a:r>
            <a:r>
              <a:rPr lang="ru-RU" b="1" dirty="0">
                <a:solidFill>
                  <a:srgbClr val="C00000"/>
                </a:solidFill>
              </a:rPr>
              <a:t>,</a:t>
            </a:r>
            <a:r>
              <a:rPr lang="ru-RU" dirty="0"/>
              <a:t> </a:t>
            </a:r>
            <a:r>
              <a:rPr lang="ru-RU" dirty="0" err="1"/>
              <a:t>розміщеній</a:t>
            </a:r>
            <a:r>
              <a:rPr lang="ru-RU" dirty="0"/>
              <a:t> на </a:t>
            </a:r>
            <a:r>
              <a:rPr lang="ru-RU" dirty="0" err="1"/>
              <a:t>інформаційній</a:t>
            </a:r>
            <a:r>
              <a:rPr lang="ru-RU" dirty="0"/>
              <a:t> </a:t>
            </a:r>
            <a:r>
              <a:rPr lang="ru-RU" dirty="0" err="1"/>
              <a:t>сторінці</a:t>
            </a:r>
            <a:r>
              <a:rPr lang="ru-RU" dirty="0"/>
              <a:t> </a:t>
            </a:r>
            <a:r>
              <a:rPr lang="ru-RU" dirty="0" err="1"/>
              <a:t>вступника</a:t>
            </a:r>
            <a:r>
              <a:rPr lang="ru-RU" dirty="0"/>
              <a:t> «</a:t>
            </a:r>
            <a:r>
              <a:rPr lang="ru-RU" dirty="0" err="1"/>
              <a:t>Кабінет</a:t>
            </a:r>
            <a:r>
              <a:rPr lang="ru-RU" dirty="0"/>
              <a:t> </a:t>
            </a:r>
            <a:r>
              <a:rPr lang="ru-RU" dirty="0" err="1"/>
              <a:t>учасника</a:t>
            </a:r>
            <a:r>
              <a:rPr lang="ru-RU" dirty="0"/>
              <a:t> ЄФВВ/ЄВІ»,  </a:t>
            </a:r>
            <a:r>
              <a:rPr lang="ru-RU" b="1" dirty="0">
                <a:solidFill>
                  <a:srgbClr val="C00000"/>
                </a:solidFill>
              </a:rPr>
              <a:t>не </a:t>
            </a:r>
            <a:r>
              <a:rPr lang="ru-RU" b="1" dirty="0" err="1">
                <a:solidFill>
                  <a:srgbClr val="C00000"/>
                </a:solidFill>
              </a:rPr>
              <a:t>пізніше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ніж</a:t>
            </a:r>
            <a:r>
              <a:rPr lang="ru-RU" b="1" dirty="0">
                <a:solidFill>
                  <a:srgbClr val="C00000"/>
                </a:solidFill>
              </a:rPr>
              <a:t> за десять </a:t>
            </a:r>
            <a:r>
              <a:rPr lang="ru-RU" b="1" dirty="0" err="1">
                <a:solidFill>
                  <a:srgbClr val="C00000"/>
                </a:solidFill>
              </a:rPr>
              <a:t>календарних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днів</a:t>
            </a:r>
            <a:r>
              <a:rPr lang="ru-RU" b="1" dirty="0">
                <a:solidFill>
                  <a:srgbClr val="C00000"/>
                </a:solidFill>
              </a:rPr>
              <a:t> до </a:t>
            </a:r>
            <a:r>
              <a:rPr lang="ru-RU" b="1" dirty="0" err="1">
                <a:solidFill>
                  <a:srgbClr val="C00000"/>
                </a:solidFill>
              </a:rPr>
              <a:t>проведення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вступних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випробувань</a:t>
            </a:r>
            <a:r>
              <a:rPr lang="ru-RU" b="1" dirty="0">
                <a:solidFill>
                  <a:srgbClr val="C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/>
              <a:t>Допуск </a:t>
            </a:r>
            <a:r>
              <a:rPr lang="ru-RU" dirty="0" err="1"/>
              <a:t>учасників</a:t>
            </a:r>
            <a:r>
              <a:rPr lang="ru-RU" dirty="0"/>
              <a:t> до пункту </a:t>
            </a:r>
            <a:r>
              <a:rPr lang="ru-RU" dirty="0" err="1"/>
              <a:t>тестування</a:t>
            </a:r>
            <a:r>
              <a:rPr lang="ru-RU" dirty="0"/>
              <a:t> </a:t>
            </a:r>
            <a:r>
              <a:rPr lang="ru-RU" b="1" dirty="0" err="1">
                <a:solidFill>
                  <a:srgbClr val="C00000"/>
                </a:solidFill>
              </a:rPr>
              <a:t>припиняється</a:t>
            </a:r>
            <a:r>
              <a:rPr lang="ru-RU" b="1" dirty="0">
                <a:solidFill>
                  <a:srgbClr val="C00000"/>
                </a:solidFill>
              </a:rPr>
              <a:t> за 10 </a:t>
            </a:r>
            <a:r>
              <a:rPr lang="ru-RU" b="1" dirty="0" err="1">
                <a:solidFill>
                  <a:srgbClr val="C00000"/>
                </a:solidFill>
              </a:rPr>
              <a:t>хвилин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/>
              <a:t>до початку </a:t>
            </a:r>
            <a:r>
              <a:rPr lang="ru-RU" dirty="0" err="1"/>
              <a:t>вступних</a:t>
            </a:r>
            <a:r>
              <a:rPr lang="ru-RU" dirty="0"/>
              <a:t> </a:t>
            </a:r>
            <a:r>
              <a:rPr lang="ru-RU" dirty="0" err="1"/>
              <a:t>випробувань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У </a:t>
            </a:r>
            <a:r>
              <a:rPr lang="ru-RU" dirty="0" err="1"/>
              <a:t>пункті</a:t>
            </a:r>
            <a:r>
              <a:rPr lang="ru-RU" dirty="0"/>
              <a:t> </a:t>
            </a:r>
            <a:r>
              <a:rPr lang="ru-RU" dirty="0" err="1"/>
              <a:t>тестування</a:t>
            </a:r>
            <a:r>
              <a:rPr lang="ru-RU" dirty="0"/>
              <a:t> </a:t>
            </a:r>
            <a:r>
              <a:rPr lang="ru-RU" dirty="0" err="1"/>
              <a:t>вступник</a:t>
            </a:r>
            <a:r>
              <a:rPr lang="ru-RU" dirty="0"/>
              <a:t> </a:t>
            </a:r>
            <a:r>
              <a:rPr lang="ru-RU" b="1" dirty="0" err="1">
                <a:solidFill>
                  <a:srgbClr val="C00000"/>
                </a:solidFill>
              </a:rPr>
              <a:t>зобов’язаний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пред’явити</a:t>
            </a:r>
            <a:r>
              <a:rPr lang="ru-RU" b="1" dirty="0">
                <a:solidFill>
                  <a:srgbClr val="C0000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екзаменаційний</a:t>
            </a:r>
            <a:r>
              <a:rPr lang="ru-RU" dirty="0"/>
              <a:t> листок (</a:t>
            </a:r>
            <a:r>
              <a:rPr lang="ru-RU" dirty="0" err="1"/>
              <a:t>оформляється</a:t>
            </a:r>
            <a:r>
              <a:rPr lang="ru-RU" dirty="0"/>
              <a:t> при </a:t>
            </a:r>
            <a:r>
              <a:rPr lang="ru-RU" dirty="0" err="1"/>
              <a:t>реєстрації</a:t>
            </a:r>
            <a:r>
              <a:rPr lang="ru-RU" dirty="0"/>
              <a:t> в </a:t>
            </a:r>
            <a:r>
              <a:rPr lang="ru-RU" dirty="0" err="1"/>
              <a:t>Приймальній</a:t>
            </a:r>
            <a:r>
              <a:rPr lang="ru-RU" dirty="0"/>
              <a:t> </a:t>
            </a:r>
            <a:r>
              <a:rPr lang="ru-RU" dirty="0" err="1"/>
              <a:t>комісії</a:t>
            </a:r>
            <a:r>
              <a:rPr lang="ru-RU" dirty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документ,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посвідчує</a:t>
            </a:r>
            <a:r>
              <a:rPr lang="ru-RU" dirty="0"/>
              <a:t> особу (</a:t>
            </a:r>
            <a:r>
              <a:rPr lang="ru-RU" dirty="0" err="1"/>
              <a:t>серія</a:t>
            </a:r>
            <a:r>
              <a:rPr lang="ru-RU" dirty="0"/>
              <a:t> (за </a:t>
            </a:r>
            <a:r>
              <a:rPr lang="ru-RU" dirty="0" err="1"/>
              <a:t>наявності</a:t>
            </a:r>
            <a:r>
              <a:rPr lang="ru-RU" dirty="0"/>
              <a:t>) та номер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вказані</a:t>
            </a:r>
            <a:r>
              <a:rPr lang="ru-RU" dirty="0"/>
              <a:t> в </a:t>
            </a:r>
            <a:r>
              <a:rPr lang="ru-RU" dirty="0" err="1"/>
              <a:t>екзаменаційному</a:t>
            </a:r>
            <a:r>
              <a:rPr lang="ru-RU" dirty="0"/>
              <a:t> листку) (ПАСПОРТ);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запрошення-перепустку</a:t>
            </a:r>
            <a:r>
              <a:rPr lang="ru-RU" dirty="0"/>
              <a:t> (</a:t>
            </a:r>
            <a:r>
              <a:rPr lang="ru-RU" dirty="0" err="1"/>
              <a:t>роздруковується</a:t>
            </a:r>
            <a:r>
              <a:rPr lang="ru-RU" dirty="0"/>
              <a:t> </a:t>
            </a:r>
            <a:r>
              <a:rPr lang="ru-RU" dirty="0" err="1"/>
              <a:t>вступником</a:t>
            </a:r>
            <a:r>
              <a:rPr lang="ru-RU" dirty="0"/>
              <a:t> </a:t>
            </a:r>
            <a:r>
              <a:rPr lang="ru-RU" dirty="0" err="1"/>
              <a:t>особисто</a:t>
            </a:r>
            <a:r>
              <a:rPr lang="ru-RU" dirty="0"/>
              <a:t> з </a:t>
            </a:r>
            <a:r>
              <a:rPr lang="ru-RU" dirty="0" err="1"/>
              <a:t>власного</a:t>
            </a:r>
            <a:r>
              <a:rPr lang="ru-RU" dirty="0"/>
              <a:t>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учасника</a:t>
            </a:r>
            <a:r>
              <a:rPr lang="ru-RU" dirty="0"/>
              <a:t> </a:t>
            </a:r>
            <a:r>
              <a:rPr lang="ru-RU" dirty="0" err="1"/>
              <a:t>Єдиного</a:t>
            </a:r>
            <a:r>
              <a:rPr lang="ru-RU" dirty="0"/>
              <a:t> </a:t>
            </a:r>
            <a:r>
              <a:rPr lang="ru-RU" dirty="0" err="1"/>
              <a:t>вступного</a:t>
            </a:r>
            <a:r>
              <a:rPr lang="ru-RU" dirty="0"/>
              <a:t> </a:t>
            </a:r>
            <a:r>
              <a:rPr lang="ru-RU" dirty="0" err="1"/>
              <a:t>іспиту</a:t>
            </a:r>
            <a:r>
              <a:rPr lang="ru-RU" dirty="0"/>
              <a:t>/</a:t>
            </a:r>
            <a:r>
              <a:rPr lang="ru-RU" dirty="0" err="1"/>
              <a:t>Єдиного</a:t>
            </a:r>
            <a:r>
              <a:rPr lang="ru-RU" dirty="0"/>
              <a:t> </a:t>
            </a:r>
            <a:r>
              <a:rPr lang="ru-RU" dirty="0" err="1"/>
              <a:t>фахового</a:t>
            </a:r>
            <a:r>
              <a:rPr lang="ru-RU" dirty="0"/>
              <a:t> </a:t>
            </a:r>
            <a:r>
              <a:rPr lang="ru-RU" dirty="0" err="1"/>
              <a:t>вступного</a:t>
            </a:r>
            <a:r>
              <a:rPr lang="ru-RU" dirty="0"/>
              <a:t> </a:t>
            </a:r>
            <a:r>
              <a:rPr lang="ru-RU" dirty="0" err="1"/>
              <a:t>випробування</a:t>
            </a:r>
            <a:r>
              <a:rPr lang="ru-RU" dirty="0"/>
              <a:t>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40011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77012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1644440" y="208700"/>
            <a:ext cx="72480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sz="2000" b="1" dirty="0">
                <a:solidFill>
                  <a:srgbClr val="313B9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 Магістр : </a:t>
            </a:r>
            <a:r>
              <a:rPr lang="uk-UA" sz="2000" b="1" u="sng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Як підготуватися  до складання </a:t>
            </a:r>
            <a:r>
              <a:rPr lang="uk-UA" sz="1800" b="1" u="sng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ЄВІ/ЄФВВ</a:t>
            </a:r>
            <a:endParaRPr lang="uk-UA" sz="1800" dirty="0">
              <a:solidFill>
                <a:srgbClr val="002060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rgbClr val="313B9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 b="1" dirty="0">
              <a:solidFill>
                <a:srgbClr val="313B9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35696" y="1484018"/>
            <a:ext cx="6656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 </a:t>
            </a:r>
            <a:endParaRPr lang="uk-UA" sz="2800" dirty="0">
              <a:solidFill>
                <a:srgbClr val="1C1C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BBFBC5-EE25-42DB-BFB5-D05AC758FC8F}"/>
              </a:ext>
            </a:extLst>
          </p:cNvPr>
          <p:cNvSpPr txBox="1"/>
          <p:nvPr/>
        </p:nvSpPr>
        <p:spPr>
          <a:xfrm>
            <a:off x="1644440" y="1307661"/>
            <a:ext cx="70320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uk-UA" b="1" dirty="0"/>
          </a:p>
          <a:p>
            <a:pPr>
              <a:buFont typeface="+mj-lt"/>
              <a:buAutoNum type="arabicPeriod" startAt="2"/>
            </a:pPr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98FCA1-54E5-42DC-A7C2-035981C9692D}"/>
              </a:ext>
            </a:extLst>
          </p:cNvPr>
          <p:cNvSpPr txBox="1"/>
          <p:nvPr/>
        </p:nvSpPr>
        <p:spPr>
          <a:xfrm>
            <a:off x="1475656" y="764704"/>
            <a:ext cx="74168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 smtClean="0"/>
              <a:t>  </a:t>
            </a:r>
            <a:r>
              <a:rPr lang="ru-RU" sz="1800" b="1" dirty="0" err="1" smtClean="0"/>
              <a:t>Пропозиція</a:t>
            </a:r>
            <a:r>
              <a:rPr lang="ru-RU" sz="1800" b="1" dirty="0" smtClean="0"/>
              <a:t> : Через </a:t>
            </a:r>
            <a:r>
              <a:rPr lang="ru-RU" sz="1800" b="1" dirty="0" err="1"/>
              <a:t>підготовчі</a:t>
            </a:r>
            <a:r>
              <a:rPr lang="ru-RU" sz="1800" b="1" dirty="0"/>
              <a:t> </a:t>
            </a:r>
            <a:r>
              <a:rPr lang="ru-RU" sz="1800" b="1" dirty="0" err="1"/>
              <a:t>курси</a:t>
            </a:r>
            <a:r>
              <a:rPr lang="ru-RU" sz="1800" b="1" dirty="0"/>
              <a:t>  на </a:t>
            </a:r>
            <a:r>
              <a:rPr lang="ru-RU" sz="1800" b="1" dirty="0" err="1"/>
              <a:t>базі</a:t>
            </a:r>
            <a:r>
              <a:rPr lang="ru-RU" sz="1800" b="1" dirty="0"/>
              <a:t> ІПО </a:t>
            </a:r>
            <a:endParaRPr lang="ru-RU" dirty="0"/>
          </a:p>
          <a:p>
            <a:r>
              <a:rPr lang="ru-RU" dirty="0"/>
              <a:t> </a:t>
            </a:r>
            <a:endParaRPr lang="uk-UA" dirty="0"/>
          </a:p>
        </p:txBody>
      </p:sp>
      <p:graphicFrame>
        <p:nvGraphicFramePr>
          <p:cNvPr id="2" name="Таблиця 2">
            <a:extLst>
              <a:ext uri="{FF2B5EF4-FFF2-40B4-BE49-F238E27FC236}">
                <a16:creationId xmlns:a16="http://schemas.microsoft.com/office/drawing/2014/main" id="{EAA74225-39C2-40CF-83E1-A0B24319C1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210279"/>
              </p:ext>
            </p:extLst>
          </p:nvPr>
        </p:nvGraphicFramePr>
        <p:xfrm>
          <a:off x="1547664" y="1196752"/>
          <a:ext cx="7344816" cy="24482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344816">
                  <a:extLst>
                    <a:ext uri="{9D8B030D-6E8A-4147-A177-3AD203B41FA5}">
                      <a16:colId xmlns:a16="http://schemas.microsoft.com/office/drawing/2014/main" val="199073582"/>
                    </a:ext>
                  </a:extLst>
                </a:gridCol>
              </a:tblGrid>
              <a:tr h="2448272">
                <a:tc>
                  <a:txBody>
                    <a:bodyPr/>
                    <a:lstStyle/>
                    <a:p>
                      <a:r>
                        <a:rPr lang="ru-RU" sz="1400" b="1" u="none" strike="noStrike" cap="none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ru-RU" sz="1400" b="1" u="none" strike="noStrike" cap="none" dirty="0" smtClean="0">
                          <a:solidFill>
                            <a:srgbClr val="FF0000"/>
                          </a:solidFill>
                          <a:effectLst/>
                          <a:sym typeface="Arial"/>
                        </a:rPr>
                        <a:t>ЄФВВ: </a:t>
                      </a:r>
                      <a:r>
                        <a:rPr lang="ru-RU" sz="1400" b="1" u="none" strike="noStrike" cap="none" dirty="0" err="1" smtClean="0">
                          <a:solidFill>
                            <a:srgbClr val="FF0000"/>
                          </a:solidFill>
                          <a:effectLst/>
                          <a:sym typeface="Arial"/>
                        </a:rPr>
                        <a:t>Умови</a:t>
                      </a:r>
                      <a:r>
                        <a:rPr lang="ru-RU" sz="1400" b="1" u="none" strike="noStrike" cap="none" dirty="0" smtClean="0">
                          <a:solidFill>
                            <a:srgbClr val="FF0000"/>
                          </a:solidFill>
                          <a:effectLst/>
                          <a:sym typeface="Arial"/>
                        </a:rPr>
                        <a:t>  </a:t>
                      </a:r>
                      <a:r>
                        <a:rPr lang="ru-RU" sz="1400" b="1" u="none" strike="noStrike" cap="none" dirty="0" err="1" smtClean="0">
                          <a:solidFill>
                            <a:srgbClr val="FF0000"/>
                          </a:solidFill>
                          <a:effectLst/>
                          <a:sym typeface="Arial"/>
                        </a:rPr>
                        <a:t>навчання</a:t>
                      </a:r>
                      <a:r>
                        <a:rPr lang="ru-RU" sz="1400" b="1" u="none" strike="noStrike" cap="none" dirty="0" smtClean="0">
                          <a:solidFill>
                            <a:srgbClr val="FF0000"/>
                          </a:solidFill>
                          <a:effectLst/>
                          <a:sym typeface="Arial"/>
                        </a:rPr>
                        <a:t> :</a:t>
                      </a:r>
                      <a:endParaRPr lang="ru-RU" sz="1400" b="0" u="none" strike="noStrike" cap="none" dirty="0">
                        <a:solidFill>
                          <a:srgbClr val="FF0000"/>
                        </a:solidFill>
                        <a:effectLst/>
                        <a:sym typeface="Arial"/>
                      </a:endParaRPr>
                    </a:p>
                    <a:p>
                      <a:r>
                        <a:rPr lang="ru-RU" sz="1400" b="1" u="none" strike="noStrike" cap="none" dirty="0" err="1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Тривалість</a:t>
                      </a:r>
                      <a:r>
                        <a:rPr lang="ru-RU" sz="1400" b="1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ru-RU" sz="1400" b="1" u="none" strike="noStrike" cap="none" dirty="0" err="1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навчання</a:t>
                      </a:r>
                      <a:r>
                        <a:rPr lang="ru-RU" sz="14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 </a:t>
                      </a:r>
                      <a:r>
                        <a:rPr lang="ru-RU" sz="1400" b="0" u="none" strike="noStrike" cap="none" dirty="0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– </a:t>
                      </a:r>
                      <a:r>
                        <a:rPr lang="ru-RU" sz="1400" b="1" u="none" strike="noStrike" cap="none" dirty="0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50 </a:t>
                      </a:r>
                      <a:r>
                        <a:rPr lang="ru-RU" sz="1400" b="1" u="none" strike="noStrike" cap="none" dirty="0" err="1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академічних</a:t>
                      </a:r>
                      <a:r>
                        <a:rPr lang="ru-RU" sz="1400" b="1" u="none" strike="noStrike" cap="none" dirty="0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 годин</a:t>
                      </a:r>
                      <a:r>
                        <a:rPr lang="ru-RU" sz="1400" b="0" u="none" strike="noStrike" cap="none" dirty="0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 (1 </a:t>
                      </a:r>
                      <a:r>
                        <a:rPr lang="ru-RU" sz="1400" b="0" u="none" strike="noStrike" cap="none" dirty="0" err="1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академічна</a:t>
                      </a:r>
                      <a:r>
                        <a:rPr lang="ru-RU" sz="1400" b="0" u="none" strike="noStrike" cap="none" dirty="0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 година = 40 </a:t>
                      </a:r>
                      <a:r>
                        <a:rPr lang="ru-RU" sz="1400" b="0" u="none" strike="noStrike" cap="none" dirty="0" err="1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хвилин</a:t>
                      </a:r>
                      <a:r>
                        <a:rPr lang="ru-RU" sz="1400" b="0" u="none" strike="noStrike" cap="none" dirty="0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) по 25 год. на </a:t>
                      </a:r>
                      <a:r>
                        <a:rPr lang="ru-RU" sz="1400" b="0" u="none" strike="noStrike" cap="none" dirty="0" err="1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кожну</a:t>
                      </a:r>
                      <a:r>
                        <a:rPr lang="ru-RU" sz="1400" b="0" u="none" strike="noStrike" cap="none" dirty="0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ru-RU" sz="1400" b="0" u="none" strike="noStrike" cap="none" dirty="0" err="1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складову</a:t>
                      </a:r>
                      <a:r>
                        <a:rPr lang="ru-RU" sz="1400" b="0" u="none" strike="noStrike" cap="none" dirty="0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 ;</a:t>
                      </a:r>
                    </a:p>
                    <a:p>
                      <a:r>
                        <a:rPr lang="ru-RU" sz="1400" b="1" u="none" strike="noStrike" cap="none" dirty="0" err="1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Термін</a:t>
                      </a:r>
                      <a:r>
                        <a:rPr lang="ru-RU" sz="1400" b="1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ru-RU" sz="1400" b="1" u="none" strike="noStrike" cap="none" dirty="0" err="1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навчання</a:t>
                      </a:r>
                      <a:r>
                        <a:rPr lang="ru-RU" sz="1400" b="1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 </a:t>
                      </a:r>
                      <a:r>
                        <a:rPr lang="ru-RU" sz="1400" b="0" u="none" strike="noStrike" cap="none" dirty="0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(за </a:t>
                      </a:r>
                      <a:r>
                        <a:rPr lang="ru-RU" sz="1400" b="0" u="none" strike="noStrike" cap="none" dirty="0" err="1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умови</a:t>
                      </a:r>
                      <a:r>
                        <a:rPr lang="ru-RU" sz="1400" b="0" u="none" strike="noStrike" cap="none" dirty="0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ru-RU" sz="1400" b="0" u="none" strike="noStrike" cap="none" dirty="0" err="1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комплектації</a:t>
                      </a:r>
                      <a:r>
                        <a:rPr lang="ru-RU" sz="1400" b="0" u="none" strike="noStrike" cap="none" dirty="0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ru-RU" sz="1400" b="0" u="none" strike="noStrike" cap="none" dirty="0" err="1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групи</a:t>
                      </a:r>
                      <a:r>
                        <a:rPr lang="ru-RU" sz="1400" b="0" u="none" strike="noStrike" cap="none" dirty="0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) – </a:t>
                      </a:r>
                      <a:r>
                        <a:rPr lang="ru-RU" sz="1400" b="1" u="none" strike="noStrike" cap="none" dirty="0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з 22.04 до 07.06.2024 року;</a:t>
                      </a:r>
                      <a:endParaRPr lang="ru-RU" sz="1400" b="0" u="none" strike="noStrike" cap="none" dirty="0">
                        <a:solidFill>
                          <a:schemeClr val="lt1"/>
                        </a:solidFill>
                        <a:effectLst/>
                        <a:sym typeface="Arial"/>
                      </a:endParaRPr>
                    </a:p>
                    <a:p>
                      <a:r>
                        <a:rPr lang="ru-RU" sz="1400" b="1" u="none" strike="noStrike" cap="none" dirty="0" err="1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Заняття</a:t>
                      </a:r>
                      <a:r>
                        <a:rPr lang="ru-RU" sz="1400" b="1" u="none" strike="noStrike" cap="none" dirty="0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ru-RU" sz="1400" b="1" u="none" strike="noStrike" cap="none" dirty="0" err="1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відбуваються</a:t>
                      </a:r>
                      <a:r>
                        <a:rPr lang="ru-RU" sz="1400" b="0" u="none" strike="noStrike" cap="none" dirty="0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 4</a:t>
                      </a:r>
                      <a:r>
                        <a:rPr lang="ru-RU" sz="1400" b="1" u="none" strike="noStrike" cap="none" dirty="0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 рази в </a:t>
                      </a:r>
                      <a:r>
                        <a:rPr lang="ru-RU" sz="1400" b="1" u="none" strike="noStrike" cap="none" dirty="0" err="1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тиждень</a:t>
                      </a:r>
                      <a:r>
                        <a:rPr lang="ru-RU" sz="1400" b="1" u="none" strike="noStrike" cap="none" dirty="0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 з 18.10 до 19.30.</a:t>
                      </a:r>
                      <a:endParaRPr lang="ru-RU" sz="1400" b="0" u="none" strike="noStrike" cap="none" dirty="0">
                        <a:solidFill>
                          <a:schemeClr val="lt1"/>
                        </a:solidFill>
                        <a:effectLst/>
                        <a:sym typeface="Arial"/>
                      </a:endParaRPr>
                    </a:p>
                    <a:p>
                      <a:r>
                        <a:rPr lang="ru-RU" sz="1400" b="1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Форма </a:t>
                      </a:r>
                      <a:r>
                        <a:rPr lang="ru-RU" sz="1400" b="1" u="none" strike="noStrike" cap="none" dirty="0" err="1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навчання</a:t>
                      </a:r>
                      <a:r>
                        <a:rPr lang="ru-RU" sz="1400" b="1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 </a:t>
                      </a:r>
                      <a:r>
                        <a:rPr lang="ru-RU" sz="1400" b="0" u="none" strike="noStrike" cap="none" dirty="0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– </a:t>
                      </a:r>
                      <a:r>
                        <a:rPr lang="ru-RU" sz="1400" b="1" u="none" strike="noStrike" cap="none" dirty="0" err="1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дистанційна</a:t>
                      </a:r>
                      <a:r>
                        <a:rPr lang="ru-RU" sz="1400" b="1" u="none" strike="noStrike" cap="none" dirty="0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 (на </a:t>
                      </a:r>
                      <a:r>
                        <a:rPr lang="ru-RU" sz="1400" b="1" u="none" strike="noStrike" cap="none" dirty="0" err="1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платформі</a:t>
                      </a:r>
                      <a:r>
                        <a:rPr lang="ru-RU" sz="1400" b="1" u="none" strike="noStrike" cap="none" dirty="0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 ZOOM).</a:t>
                      </a:r>
                      <a:endParaRPr lang="ru-RU" sz="1400" b="0" u="none" strike="noStrike" cap="none" dirty="0">
                        <a:solidFill>
                          <a:schemeClr val="lt1"/>
                        </a:solidFill>
                        <a:effectLst/>
                        <a:sym typeface="Arial"/>
                      </a:endParaRPr>
                    </a:p>
                    <a:p>
                      <a:r>
                        <a:rPr lang="ru-RU" sz="1400" b="1" u="none" strike="noStrike" cap="none" dirty="0" err="1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Наповненість</a:t>
                      </a:r>
                      <a:r>
                        <a:rPr lang="ru-RU" sz="1400" b="1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ru-RU" sz="1400" b="1" u="none" strike="noStrike" cap="none" dirty="0" err="1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групи</a:t>
                      </a:r>
                      <a:r>
                        <a:rPr lang="ru-RU" sz="1400" b="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  </a:t>
                      </a:r>
                      <a:r>
                        <a:rPr lang="ru-RU" sz="1400" b="0" u="none" strike="noStrike" cap="none" dirty="0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– 10 </a:t>
                      </a:r>
                      <a:r>
                        <a:rPr lang="ru-RU" sz="1400" b="0" u="none" strike="noStrike" cap="none" dirty="0" err="1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осіб</a:t>
                      </a:r>
                      <a:r>
                        <a:rPr lang="ru-RU" sz="1400" b="0" u="none" strike="noStrike" cap="none" dirty="0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.</a:t>
                      </a:r>
                    </a:p>
                    <a:p>
                      <a:r>
                        <a:rPr lang="ru-RU" sz="1400" b="1" u="none" strike="noStrike" cap="none" dirty="0" err="1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Вартість</a:t>
                      </a:r>
                      <a:r>
                        <a:rPr lang="ru-RU" sz="1400" b="1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ru-RU" sz="1400" b="1" u="none" strike="noStrike" cap="none" dirty="0" err="1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навчання</a:t>
                      </a:r>
                      <a:r>
                        <a:rPr lang="ru-RU" sz="1400" b="1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: </a:t>
                      </a:r>
                      <a:r>
                        <a:rPr lang="ru-RU" sz="1400" b="0" u="none" strike="noStrike" cap="none" dirty="0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2460 грн. за весь курс </a:t>
                      </a:r>
                      <a:r>
                        <a:rPr lang="ru-RU" sz="1400" b="0" u="none" strike="noStrike" cap="none" dirty="0" err="1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навчання</a:t>
                      </a:r>
                      <a:r>
                        <a:rPr lang="ru-RU" sz="1400" b="0" u="none" strike="noStrike" cap="none" dirty="0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. </a:t>
                      </a:r>
                      <a:r>
                        <a:rPr lang="ru-RU" sz="1400" b="0" u="none" strike="noStrike" cap="none" dirty="0" err="1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Допускається</a:t>
                      </a:r>
                      <a:r>
                        <a:rPr lang="ru-RU" sz="1400" b="0" u="none" strike="noStrike" cap="none" dirty="0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ru-RU" sz="1400" b="0" u="none" strike="noStrike" cap="none" dirty="0" err="1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вибір</a:t>
                      </a:r>
                      <a:r>
                        <a:rPr lang="ru-RU" sz="1400" b="0" u="none" strike="noStrike" cap="none" dirty="0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ru-RU" sz="1400" b="0" u="none" strike="noStrike" cap="none" dirty="0" err="1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слухачем</a:t>
                      </a:r>
                      <a:r>
                        <a:rPr lang="ru-RU" sz="1400" b="0" u="none" strike="noStrike" cap="none" dirty="0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ru-RU" sz="1400" b="0" u="none" strike="noStrike" cap="none" dirty="0" err="1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лише</a:t>
                      </a:r>
                      <a:r>
                        <a:rPr lang="ru-RU" sz="1400" b="0" u="none" strike="noStrike" cap="none" dirty="0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ru-RU" sz="1400" b="0" u="none" strike="noStrike" cap="none" dirty="0" err="1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однієї</a:t>
                      </a:r>
                      <a:r>
                        <a:rPr lang="ru-RU" sz="1400" b="0" u="none" strike="noStrike" cap="none" dirty="0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ru-RU" sz="1400" b="0" u="none" strike="noStrike" cap="none" dirty="0" err="1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складової</a:t>
                      </a:r>
                      <a:r>
                        <a:rPr lang="ru-RU" sz="1400" b="0" u="none" strike="noStrike" cap="none" dirty="0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ru-RU" sz="1400" b="0" u="none" strike="noStrike" cap="none" dirty="0" err="1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підготовчих</a:t>
                      </a:r>
                      <a:r>
                        <a:rPr lang="ru-RU" sz="1400" b="0" u="none" strike="noStrike" cap="none" dirty="0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ru-RU" sz="1400" b="0" u="none" strike="noStrike" cap="none" dirty="0" err="1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курсів</a:t>
                      </a:r>
                      <a:r>
                        <a:rPr lang="ru-RU" sz="1400" b="0" u="none" strike="noStrike" cap="none" dirty="0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ru-RU" sz="1400" b="0" u="none" strike="noStrike" cap="none" dirty="0">
                          <a:solidFill>
                            <a:srgbClr val="FF0000"/>
                          </a:solidFill>
                          <a:effectLst/>
                          <a:sym typeface="Arial"/>
                        </a:rPr>
                        <a:t>(</a:t>
                      </a:r>
                      <a:r>
                        <a:rPr lang="ru-RU" sz="1400" b="0" u="none" strike="noStrike" cap="none" dirty="0" err="1">
                          <a:solidFill>
                            <a:srgbClr val="FF0000"/>
                          </a:solidFill>
                          <a:effectLst/>
                          <a:sym typeface="Arial"/>
                        </a:rPr>
                        <a:t>наприклад</a:t>
                      </a:r>
                      <a:r>
                        <a:rPr lang="ru-RU" sz="1400" b="0" u="none" strike="noStrike" cap="none" dirty="0">
                          <a:solidFill>
                            <a:srgbClr val="FF0000"/>
                          </a:solidFill>
                          <a:effectLst/>
                          <a:sym typeface="Arial"/>
                        </a:rPr>
                        <a:t>, з </a:t>
                      </a:r>
                      <a:r>
                        <a:rPr lang="ru-RU" sz="1400" b="0" u="none" strike="noStrike" cap="none" dirty="0" err="1">
                          <a:solidFill>
                            <a:srgbClr val="FF0000"/>
                          </a:solidFill>
                          <a:effectLst/>
                          <a:sym typeface="Arial"/>
                        </a:rPr>
                        <a:t>Психології</a:t>
                      </a:r>
                      <a:r>
                        <a:rPr lang="ru-RU" sz="1400" b="0" u="none" strike="noStrike" cap="none" dirty="0">
                          <a:solidFill>
                            <a:srgbClr val="FF0000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ru-RU" sz="1400" b="0" u="none" strike="noStrike" cap="none" dirty="0" err="1">
                          <a:solidFill>
                            <a:srgbClr val="FF0000"/>
                          </a:solidFill>
                          <a:effectLst/>
                          <a:sym typeface="Arial"/>
                        </a:rPr>
                        <a:t>або</a:t>
                      </a:r>
                      <a:r>
                        <a:rPr lang="ru-RU" sz="1400" b="0" u="none" strike="noStrike" cap="none" dirty="0">
                          <a:solidFill>
                            <a:srgbClr val="FF0000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ru-RU" sz="1400" b="0" u="none" strike="noStrike" cap="none" dirty="0" err="1" smtClean="0">
                          <a:solidFill>
                            <a:srgbClr val="FF0000"/>
                          </a:solidFill>
                          <a:effectLst/>
                          <a:sym typeface="Arial"/>
                        </a:rPr>
                        <a:t>Педагогіки</a:t>
                      </a:r>
                      <a:r>
                        <a:rPr lang="en-US" sz="1400" b="0" u="none" strike="noStrike" cap="none" dirty="0" smtClean="0">
                          <a:solidFill>
                            <a:srgbClr val="FF0000"/>
                          </a:solidFill>
                          <a:effectLst/>
                          <a:sym typeface="Arial"/>
                        </a:rPr>
                        <a:t>)</a:t>
                      </a:r>
                      <a:r>
                        <a:rPr lang="ru-RU" sz="1400" b="0" u="none" strike="noStrike" cap="none" dirty="0" smtClean="0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. </a:t>
                      </a:r>
                      <a:r>
                        <a:rPr lang="ru-RU" sz="1400" b="0" u="none" strike="noStrike" cap="none" dirty="0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У </a:t>
                      </a:r>
                      <a:r>
                        <a:rPr lang="ru-RU" sz="1400" b="0" u="none" strike="noStrike" cap="none" dirty="0" err="1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цьому</a:t>
                      </a:r>
                      <a:r>
                        <a:rPr lang="ru-RU" sz="1400" b="0" u="none" strike="noStrike" cap="none" dirty="0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ru-RU" sz="1400" b="0" u="none" strike="noStrike" cap="none" dirty="0" err="1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випадку</a:t>
                      </a:r>
                      <a:r>
                        <a:rPr lang="ru-RU" sz="1400" b="0" u="none" strike="noStrike" cap="none" dirty="0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ru-RU" sz="1400" b="0" u="none" strike="noStrike" cap="none" dirty="0" err="1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вартість</a:t>
                      </a:r>
                      <a:r>
                        <a:rPr lang="ru-RU" sz="1400" b="0" u="none" strike="noStrike" cap="none" dirty="0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ru-RU" sz="1400" b="0" u="none" strike="noStrike" cap="none" dirty="0" err="1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навчання</a:t>
                      </a:r>
                      <a:r>
                        <a:rPr lang="ru-RU" sz="1400" b="0" u="none" strike="noStrike" cap="none" dirty="0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ru-RU" sz="1400" b="0" u="none" strike="noStrike" cap="none" dirty="0" err="1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становитиме</a:t>
                      </a:r>
                      <a:r>
                        <a:rPr lang="ru-RU" sz="1400" b="0" u="none" strike="noStrike" cap="none" dirty="0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 1230 грн. </a:t>
                      </a:r>
                      <a:r>
                        <a:rPr lang="en-US" sz="1400" b="0" u="none" strike="noStrike" cap="none" dirty="0" smtClean="0">
                          <a:solidFill>
                            <a:schemeClr val="lt1"/>
                          </a:solidFill>
                          <a:effectLst/>
                          <a:sym typeface="Arial"/>
                        </a:rPr>
                        <a:t> </a:t>
                      </a:r>
                      <a:endParaRPr lang="ru-RU" sz="1400" b="0" u="none" strike="noStrike" cap="none" dirty="0">
                        <a:solidFill>
                          <a:schemeClr val="lt1"/>
                        </a:solidFill>
                        <a:effectLst/>
                        <a:sym typeface="Arial"/>
                      </a:endParaRPr>
                    </a:p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821530"/>
                  </a:ext>
                </a:extLst>
              </a:tr>
            </a:tbl>
          </a:graphicData>
        </a:graphic>
      </p:graphicFrame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400650"/>
              </p:ext>
            </p:extLst>
          </p:nvPr>
        </p:nvGraphicFramePr>
        <p:xfrm>
          <a:off x="1547664" y="3861048"/>
          <a:ext cx="7344816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6">
                  <a:extLst>
                    <a:ext uri="{9D8B030D-6E8A-4147-A177-3AD203B41FA5}">
                      <a16:colId xmlns:a16="http://schemas.microsoft.com/office/drawing/2014/main" val="1397551413"/>
                    </a:ext>
                  </a:extLst>
                </a:gridCol>
              </a:tblGrid>
              <a:tr h="2880320">
                <a:tc>
                  <a:txBody>
                    <a:bodyPr/>
                    <a:lstStyle/>
                    <a:p>
                      <a:r>
                        <a:rPr lang="uk-UA" sz="1400" b="1" i="0" u="none" strike="noStrike" cap="non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  <a:r>
                        <a:rPr lang="uk-UA" sz="1400" b="1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ЄВІ:</a:t>
                      </a:r>
                      <a:r>
                        <a:rPr lang="uk-UA" sz="1400" b="1" i="0" u="none" strike="noStrike" cap="non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uk-UA" sz="1400" b="1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Умови навчання:</a:t>
                      </a:r>
                    </a:p>
                    <a:p>
                      <a:r>
                        <a:rPr lang="uk-UA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Тривалість навчання </a:t>
                      </a:r>
                      <a:r>
                        <a:rPr lang="uk-UA" sz="1400" b="0" i="1" u="none" strike="noStrike" cap="non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– </a:t>
                      </a:r>
                      <a:r>
                        <a:rPr lang="uk-UA" sz="1400" b="0" i="1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50 академічних годин (1 академічна година = 40 хвилин):</a:t>
                      </a:r>
                      <a:endParaRPr lang="uk-UA" sz="1400" b="0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uk-UA" sz="1400" b="1" i="1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Термін навчання </a:t>
                      </a:r>
                      <a:r>
                        <a:rPr lang="uk-UA" sz="1400" b="0" i="1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(за умови комплектації групи) – з 22.04 до 07.06.2024 року;</a:t>
                      </a:r>
                      <a:endParaRPr lang="uk-UA" sz="1400" b="0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uk-UA" sz="1400" b="1" i="1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Заняття відбуваються</a:t>
                      </a:r>
                      <a:r>
                        <a:rPr lang="uk-UA" sz="1400" b="0" i="1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 4 рази в тиждень з 18.10 до 19.30.</a:t>
                      </a:r>
                      <a:endParaRPr lang="uk-UA" sz="1400" b="0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uk-UA" sz="1400" b="1" i="1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Форма навчання </a:t>
                      </a:r>
                      <a:r>
                        <a:rPr lang="uk-UA" sz="1400" b="0" i="1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– дистанційна (на платформі </a:t>
                      </a:r>
                      <a:r>
                        <a:rPr lang="en-US" sz="1400" b="0" i="1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ZOOM).</a:t>
                      </a:r>
                      <a:endParaRPr lang="en-US" sz="1400" b="0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uk-UA" sz="1400" b="1" i="1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Наповненість групи</a:t>
                      </a:r>
                      <a:r>
                        <a:rPr lang="uk-UA" sz="1400" b="0" i="1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  – 10 осіб.</a:t>
                      </a:r>
                      <a:endParaRPr lang="uk-UA" sz="1400" b="0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uk-UA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Вартість навчання: </a:t>
                      </a:r>
                      <a:r>
                        <a:rPr lang="uk-UA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2460 грн. за весь курс навчання.</a:t>
                      </a:r>
                    </a:p>
                    <a:p>
                      <a:r>
                        <a:rPr lang="uk-UA" sz="1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Укладання договорів про надання освітньої послуги та оплата за курси здійснюється не пізніше ніж за 5 днів до початку навчання на курсах, але лише за умови формування комплектної групи.</a:t>
                      </a:r>
                    </a:p>
                    <a:p>
                      <a:r>
                        <a:rPr lang="uk-UA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  <a:endParaRPr lang="uk-UA" sz="1200" b="0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uk-UA" sz="1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Для запису на курси необхідно до </a:t>
                      </a:r>
                      <a:r>
                        <a:rPr lang="uk-UA" sz="12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15 квітня 2024 року</a:t>
                      </a:r>
                      <a:r>
                        <a:rPr lang="uk-UA" sz="1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 надіслати </a:t>
                      </a:r>
                      <a:r>
                        <a:rPr lang="uk-UA" sz="1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hlinkClick r:id="rId4"/>
                        </a:rPr>
                        <a:t>заяву-анкету</a:t>
                      </a:r>
                      <a:r>
                        <a:rPr lang="uk-UA" sz="1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 слухача на електронну пошту </a:t>
                      </a:r>
                      <a:r>
                        <a:rPr lang="en-US" sz="1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hlinkClick r:id="rId5"/>
                        </a:rPr>
                        <a:t>cpkdp-ipodp@ukr.net</a:t>
                      </a:r>
                      <a:r>
                        <a:rPr lang="en-US" sz="1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  </a:t>
                      </a:r>
                      <a:r>
                        <a:rPr lang="uk-UA" sz="1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або подати в роздрукованому вигляді за </a:t>
                      </a:r>
                      <a:r>
                        <a:rPr lang="uk-UA" sz="12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адресою</a:t>
                      </a:r>
                      <a:r>
                        <a:rPr lang="uk-UA" sz="1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: м. Львів, вул. Січових Стрільців, 16, ІПОДП, кім. 108 (10.00-16.00 год.). Телефон для довідок: (032) 239-41-39.</a:t>
                      </a:r>
                      <a:endParaRPr lang="uk-UA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493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795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77012" cy="68579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14"/>
          <p:cNvCxnSpPr/>
          <p:nvPr/>
        </p:nvCxnSpPr>
        <p:spPr>
          <a:xfrm flipV="1">
            <a:off x="1559102" y="1150663"/>
            <a:ext cx="7114363" cy="11373"/>
          </a:xfrm>
          <a:prstGeom prst="straightConnector1">
            <a:avLst/>
          </a:prstGeom>
          <a:noFill/>
          <a:ln w="9525" cap="flat" cmpd="sng">
            <a:solidFill>
              <a:srgbClr val="141B4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22578" y="441864"/>
            <a:ext cx="8187412" cy="848062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rgbClr val="313B97"/>
                </a:solidFill>
                <a:latin typeface="Century Gothic"/>
                <a:ea typeface="Century Gothic"/>
                <a:cs typeface="Century Gothic"/>
              </a:rPr>
              <a:t>Терміни прийому заяв та документів </a:t>
            </a:r>
            <a:br>
              <a:rPr lang="uk-UA" sz="2400" b="1" dirty="0">
                <a:solidFill>
                  <a:srgbClr val="313B97"/>
                </a:solidFill>
                <a:latin typeface="Century Gothic"/>
                <a:ea typeface="Century Gothic"/>
                <a:cs typeface="Century Gothic"/>
              </a:rPr>
            </a:br>
            <a:r>
              <a:rPr lang="uk-UA" sz="1600" b="1" dirty="0">
                <a:solidFill>
                  <a:srgbClr val="1C1C4C"/>
                </a:solidFill>
              </a:rPr>
              <a:t>для осіб, які вступають на навчання для здобуття ОС «Магістр»</a:t>
            </a:r>
          </a:p>
        </p:txBody>
      </p:sp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306089"/>
              </p:ext>
            </p:extLst>
          </p:nvPr>
        </p:nvGraphicFramePr>
        <p:xfrm>
          <a:off x="1342570" y="1208143"/>
          <a:ext cx="7547426" cy="55202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23087">
                  <a:extLst>
                    <a:ext uri="{9D8B030D-6E8A-4147-A177-3AD203B41FA5}">
                      <a16:colId xmlns:a16="http://schemas.microsoft.com/office/drawing/2014/main" val="728686963"/>
                    </a:ext>
                  </a:extLst>
                </a:gridCol>
                <a:gridCol w="2932726">
                  <a:extLst>
                    <a:ext uri="{9D8B030D-6E8A-4147-A177-3AD203B41FA5}">
                      <a16:colId xmlns:a16="http://schemas.microsoft.com/office/drawing/2014/main" val="1184506663"/>
                    </a:ext>
                  </a:extLst>
                </a:gridCol>
                <a:gridCol w="1791613">
                  <a:extLst>
                    <a:ext uri="{9D8B030D-6E8A-4147-A177-3AD203B41FA5}">
                      <a16:colId xmlns:a16="http://schemas.microsoft.com/office/drawing/2014/main" val="2577487434"/>
                    </a:ext>
                  </a:extLst>
                </a:gridCol>
              </a:tblGrid>
              <a:tr h="68539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Century Gothic" panose="020B0502020202020204" pitchFamily="34" charset="0"/>
                        </a:rPr>
                        <a:t>Реєстрація заяв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Century Gothic" panose="020B0502020202020204" pitchFamily="34" charset="0"/>
                        </a:rPr>
                        <a:t>на участь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Century Gothic" panose="020B0502020202020204" pitchFamily="34" charset="0"/>
                        </a:rPr>
                        <a:t>в ЄВІ та ЄФВВ</a:t>
                      </a:r>
                      <a:endParaRPr lang="uk-UA" sz="1300" dirty="0">
                        <a:effectLst/>
                        <a:latin typeface="Century Gothic" panose="020B0502020202020204" pitchFamily="34" charset="0"/>
                        <a:ea typeface="MS Mincho" panose="0202060904020508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Century Gothic" panose="020B0502020202020204" pitchFamily="34" charset="0"/>
                        </a:rPr>
                        <a:t>Початок реєстрації</a:t>
                      </a:r>
                      <a:endParaRPr lang="uk-UA" sz="1300" dirty="0">
                        <a:effectLst/>
                        <a:latin typeface="Century Gothic" panose="020B0502020202020204" pitchFamily="34" charset="0"/>
                        <a:ea typeface="MS Mincho" panose="0202060904020508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Century Gothic" panose="020B0502020202020204" pitchFamily="34" charset="0"/>
                        </a:rPr>
                        <a:t>за графіком,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Century Gothic" panose="020B0502020202020204" pitchFamily="34" charset="0"/>
                        </a:rPr>
                        <a:t>затвердженим УЦОЯО</a:t>
                      </a:r>
                      <a:endParaRPr lang="uk-UA" sz="1300">
                        <a:effectLst/>
                        <a:latin typeface="Century Gothic" panose="020B0502020202020204" pitchFamily="34" charset="0"/>
                        <a:ea typeface="MS Mincho" panose="0202060904020508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7781913"/>
                  </a:ext>
                </a:extLst>
              </a:tr>
              <a:tr h="68539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Century Gothic" panose="020B0502020202020204" pitchFamily="34" charset="0"/>
                        </a:rPr>
                        <a:t>Закінчення реєстрації</a:t>
                      </a:r>
                      <a:endParaRPr lang="uk-UA" sz="1300" dirty="0">
                        <a:effectLst/>
                        <a:latin typeface="Century Gothic" panose="020B0502020202020204" pitchFamily="34" charset="0"/>
                        <a:ea typeface="MS Mincho" panose="0202060904020508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Century Gothic" panose="020B0502020202020204" pitchFamily="34" charset="0"/>
                        </a:rPr>
                        <a:t>за графіком,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Century Gothic" panose="020B0502020202020204" pitchFamily="34" charset="0"/>
                        </a:rPr>
                        <a:t>затвердженим УЦОЯО</a:t>
                      </a:r>
                      <a:endParaRPr lang="uk-UA" sz="1300">
                        <a:effectLst/>
                        <a:latin typeface="Century Gothic" panose="020B0502020202020204" pitchFamily="34" charset="0"/>
                        <a:ea typeface="MS Mincho" panose="0202060904020508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3001924"/>
                  </a:ext>
                </a:extLst>
              </a:tr>
              <a:tr h="478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Century Gothic" panose="020B0502020202020204" pitchFamily="34" charset="0"/>
                        </a:rPr>
                        <a:t>Основна і додаткова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Century Gothic" panose="020B0502020202020204" pitchFamily="34" charset="0"/>
                        </a:rPr>
                        <a:t>сесії ЄВІ та ЄФВВ</a:t>
                      </a:r>
                      <a:endParaRPr lang="uk-UA" sz="1300">
                        <a:effectLst/>
                        <a:latin typeface="Century Gothic" panose="020B0502020202020204" pitchFamily="34" charset="0"/>
                        <a:ea typeface="MS Mincho" panose="02020609040205080304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Century Gothic" panose="020B0502020202020204" pitchFamily="34" charset="0"/>
                        </a:rPr>
                        <a:t>за графіком, затвердженим УЦОЯО</a:t>
                      </a:r>
                      <a:endParaRPr lang="uk-UA" sz="1300" dirty="0">
                        <a:effectLst/>
                        <a:latin typeface="Century Gothic" panose="020B0502020202020204" pitchFamily="34" charset="0"/>
                        <a:ea typeface="MS Mincho" panose="0202060904020508030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76695"/>
                  </a:ext>
                </a:extLst>
              </a:tr>
              <a:tr h="47869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b="1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Реєстрація електронних кабінетів вступників,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  <a:latin typeface="Century Gothic" panose="020B0502020202020204" pitchFamily="34" charset="0"/>
                        </a:rPr>
                        <a:t>завантаження необхідних документів</a:t>
                      </a:r>
                      <a:endParaRPr lang="uk-UA" sz="1300" b="1" dirty="0">
                        <a:effectLst/>
                        <a:latin typeface="Century Gothic" panose="020B0502020202020204" pitchFamily="34" charset="0"/>
                        <a:ea typeface="MS Mincho" panose="0202060904020508030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  <a:latin typeface="Century Gothic" panose="020B0502020202020204" pitchFamily="34" charset="0"/>
                        </a:rPr>
                        <a:t>з 01 липня</a:t>
                      </a:r>
                      <a:endParaRPr lang="uk-UA" sz="1300" b="1" dirty="0">
                        <a:effectLst/>
                        <a:latin typeface="Century Gothic" panose="020B0502020202020204" pitchFamily="34" charset="0"/>
                        <a:ea typeface="MS Mincho" panose="0202060904020508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9919373"/>
                  </a:ext>
                </a:extLst>
              </a:tr>
              <a:tr h="37352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  <a:latin typeface="Century Gothic" panose="020B0502020202020204" pitchFamily="34" charset="0"/>
                        </a:rPr>
                        <a:t>Реєстрація заяв на участь у співбесіді замість ЄВІ, </a:t>
                      </a:r>
                      <a:r>
                        <a:rPr lang="uk-UA" sz="1300" b="1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фаховому іспиті, </a:t>
                      </a:r>
                      <a:r>
                        <a:rPr lang="uk-UA" sz="1300" b="1" dirty="0">
                          <a:effectLst/>
                          <a:latin typeface="Century Gothic" panose="020B0502020202020204" pitchFamily="34" charset="0"/>
                        </a:rPr>
                        <a:t>фаховому іспиті замість ЄФВВ</a:t>
                      </a:r>
                      <a:endParaRPr lang="uk-UA" sz="1300" b="1" dirty="0">
                        <a:effectLst/>
                        <a:latin typeface="Century Gothic" panose="020B0502020202020204" pitchFamily="34" charset="0"/>
                        <a:ea typeface="MS Mincho" panose="0202060904020508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Century Gothic" panose="020B0502020202020204" pitchFamily="34" charset="0"/>
                        </a:rPr>
                        <a:t>Початок реєстрації</a:t>
                      </a:r>
                      <a:endParaRPr lang="uk-UA" sz="1300" dirty="0">
                        <a:effectLst/>
                        <a:latin typeface="Century Gothic" panose="020B0502020202020204" pitchFamily="34" charset="0"/>
                        <a:ea typeface="MS Mincho" panose="0202060904020508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Century Gothic" panose="020B0502020202020204" pitchFamily="34" charset="0"/>
                        </a:rPr>
                        <a:t>з 01 липня</a:t>
                      </a:r>
                      <a:endParaRPr lang="uk-UA" sz="1300">
                        <a:effectLst/>
                        <a:latin typeface="Century Gothic" panose="020B0502020202020204" pitchFamily="34" charset="0"/>
                        <a:ea typeface="MS Mincho" panose="0202060904020508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1249393"/>
                  </a:ext>
                </a:extLst>
              </a:tr>
              <a:tr h="58385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Century Gothic" panose="020B0502020202020204" pitchFamily="34" charset="0"/>
                        </a:rPr>
                        <a:t>Закінчення реєстрації</a:t>
                      </a:r>
                      <a:endParaRPr lang="uk-UA" sz="1300" dirty="0">
                        <a:effectLst/>
                        <a:latin typeface="Century Gothic" panose="020B0502020202020204" pitchFamily="34" charset="0"/>
                        <a:ea typeface="MS Mincho" panose="0202060904020508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b="1" dirty="0">
                          <a:latin typeface="Century Gothic" panose="020B0502020202020204" pitchFamily="34" charset="0"/>
                        </a:rPr>
                        <a:t>до 18:00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b="1" dirty="0">
                          <a:latin typeface="Century Gothic" panose="020B0502020202020204" pitchFamily="34" charset="0"/>
                        </a:rPr>
                        <a:t>16 липня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7059349"/>
                  </a:ext>
                </a:extLst>
              </a:tr>
              <a:tr h="71473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  <a:latin typeface="Century Gothic" panose="020B0502020202020204" pitchFamily="34" charset="0"/>
                        </a:rPr>
                        <a:t>Терміни проведення співбесіди з іноземної мови, </a:t>
                      </a:r>
                      <a:br>
                        <a:rPr lang="uk-UA" sz="1300" b="1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uk-UA" sz="1300" b="1" dirty="0">
                          <a:effectLst/>
                          <a:latin typeface="Century Gothic" panose="020B0502020202020204" pitchFamily="34" charset="0"/>
                        </a:rPr>
                        <a:t>фахових іспитів та фахових іспитів замість ЄФВВ</a:t>
                      </a:r>
                      <a:endParaRPr lang="uk-UA" sz="1300" b="1" dirty="0">
                        <a:effectLst/>
                        <a:latin typeface="Century Gothic" panose="020B0502020202020204" pitchFamily="34" charset="0"/>
                        <a:ea typeface="MS Mincho" panose="0202060904020508030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  <a:latin typeface="Century Gothic" panose="020B0502020202020204" pitchFamily="34" charset="0"/>
                        </a:rPr>
                        <a:t>з 17 липня –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  <a:latin typeface="Century Gothic" panose="020B0502020202020204" pitchFamily="34" charset="0"/>
                        </a:rPr>
                        <a:t>по 28 липня (включно)</a:t>
                      </a:r>
                      <a:endParaRPr lang="uk-UA" sz="1300" b="1" dirty="0">
                        <a:effectLst/>
                        <a:latin typeface="Century Gothic" panose="020B0502020202020204" pitchFamily="34" charset="0"/>
                        <a:ea typeface="MS Mincho" panose="0202060904020508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8161365"/>
                  </a:ext>
                </a:extLst>
              </a:tr>
              <a:tr h="2393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  <a:latin typeface="Century Gothic" panose="020B0502020202020204" pitchFamily="34" charset="0"/>
                        </a:rPr>
                        <a:t>Реєстрація заяв вступників для участі в конкурсному відборі</a:t>
                      </a:r>
                      <a:endParaRPr lang="uk-UA" sz="1300" b="1" dirty="0">
                        <a:effectLst/>
                        <a:latin typeface="Century Gothic" panose="020B0502020202020204" pitchFamily="34" charset="0"/>
                        <a:ea typeface="MS Mincho" panose="0202060904020508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Century Gothic" panose="020B0502020202020204" pitchFamily="34" charset="0"/>
                        </a:rPr>
                        <a:t>Початок реєстрації</a:t>
                      </a:r>
                      <a:endParaRPr lang="uk-UA" sz="1300" dirty="0">
                        <a:effectLst/>
                        <a:latin typeface="Century Gothic" panose="020B0502020202020204" pitchFamily="34" charset="0"/>
                        <a:ea typeface="MS Mincho" panose="0202060904020508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  <a:latin typeface="Century Gothic" panose="020B0502020202020204" pitchFamily="34" charset="0"/>
                        </a:rPr>
                        <a:t>01 серпня</a:t>
                      </a:r>
                      <a:endParaRPr lang="uk-UA" sz="1300" b="1" dirty="0">
                        <a:effectLst/>
                        <a:latin typeface="Century Gothic" panose="020B0502020202020204" pitchFamily="34" charset="0"/>
                        <a:ea typeface="MS Mincho" panose="0202060904020508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6770048"/>
                  </a:ext>
                </a:extLst>
              </a:tr>
              <a:tr h="47648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Century Gothic" panose="020B0502020202020204" pitchFamily="34" charset="0"/>
                        </a:rPr>
                        <a:t>Закінчення реєстрації</a:t>
                      </a:r>
                      <a:endParaRPr lang="uk-UA" sz="1300" dirty="0">
                        <a:effectLst/>
                        <a:latin typeface="Century Gothic" panose="020B0502020202020204" pitchFamily="34" charset="0"/>
                        <a:ea typeface="MS Mincho" panose="0202060904020508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  <a:latin typeface="Century Gothic" panose="020B0502020202020204" pitchFamily="34" charset="0"/>
                        </a:rPr>
                        <a:t>до 18:00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b="1" dirty="0">
                          <a:effectLst/>
                          <a:latin typeface="Century Gothic" panose="020B0502020202020204" pitchFamily="34" charset="0"/>
                        </a:rPr>
                        <a:t>22 серпня</a:t>
                      </a:r>
                      <a:endParaRPr lang="uk-UA" sz="1300" b="1" dirty="0">
                        <a:effectLst/>
                        <a:latin typeface="Century Gothic" panose="020B0502020202020204" pitchFamily="34" charset="0"/>
                        <a:ea typeface="MS Mincho" panose="0202060904020508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7007114"/>
                  </a:ext>
                </a:extLst>
              </a:tr>
              <a:tr h="80407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Century Gothic" panose="020B0502020202020204" pitchFamily="34" charset="0"/>
                        </a:rPr>
                        <a:t>Терміни проведення фахових іспитів для осіб, які беруть участь у конкурсному відборі виключно на місця кошти фізичних та/або юридичних осіб</a:t>
                      </a:r>
                      <a:endParaRPr lang="uk-UA" sz="1300" dirty="0">
                        <a:effectLst/>
                        <a:latin typeface="Century Gothic" panose="020B0502020202020204" pitchFamily="34" charset="0"/>
                        <a:ea typeface="MS Mincho" panose="0202060904020508030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Century Gothic" panose="020B0502020202020204" pitchFamily="34" charset="0"/>
                        </a:rPr>
                        <a:t>з 01 серпня –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Century Gothic" panose="020B0502020202020204" pitchFamily="34" charset="0"/>
                        </a:rPr>
                        <a:t>до 18:00 16 серпня</a:t>
                      </a:r>
                      <a:endParaRPr lang="uk-UA" sz="1300" dirty="0">
                        <a:effectLst/>
                        <a:latin typeface="Century Gothic" panose="020B0502020202020204" pitchFamily="34" charset="0"/>
                        <a:ea typeface="MS Mincho" panose="0202060904020508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5563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775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77012" cy="68579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14"/>
          <p:cNvCxnSpPr/>
          <p:nvPr/>
        </p:nvCxnSpPr>
        <p:spPr>
          <a:xfrm flipV="1">
            <a:off x="1567037" y="962230"/>
            <a:ext cx="7114363" cy="11373"/>
          </a:xfrm>
          <a:prstGeom prst="straightConnector1">
            <a:avLst/>
          </a:prstGeom>
          <a:noFill/>
          <a:ln w="9525" cap="flat" cmpd="sng">
            <a:solidFill>
              <a:srgbClr val="141B4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0611" y="138206"/>
            <a:ext cx="7547213" cy="835397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rgbClr val="313B97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Терміни прийому заяв та документів </a:t>
            </a:r>
            <a:br>
              <a:rPr lang="uk-UA" sz="2400" b="1" dirty="0">
                <a:solidFill>
                  <a:srgbClr val="313B97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</a:br>
            <a:r>
              <a:rPr lang="uk-UA" sz="1600" b="1" dirty="0">
                <a:solidFill>
                  <a:srgbClr val="1C1C4C"/>
                </a:solidFill>
                <a:latin typeface="Century Gothic" panose="020B0502020202020204" pitchFamily="34" charset="0"/>
              </a:rPr>
              <a:t>для осіб, які вступають на навчання для здобуття ОС «Магістр»</a:t>
            </a:r>
          </a:p>
        </p:txBody>
      </p:sp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025102"/>
              </p:ext>
            </p:extLst>
          </p:nvPr>
        </p:nvGraphicFramePr>
        <p:xfrm>
          <a:off x="1350612" y="1375666"/>
          <a:ext cx="7547212" cy="46939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548569">
                  <a:extLst>
                    <a:ext uri="{9D8B030D-6E8A-4147-A177-3AD203B41FA5}">
                      <a16:colId xmlns:a16="http://schemas.microsoft.com/office/drawing/2014/main" val="4049631225"/>
                    </a:ext>
                  </a:extLst>
                </a:gridCol>
                <a:gridCol w="1998643">
                  <a:extLst>
                    <a:ext uri="{9D8B030D-6E8A-4147-A177-3AD203B41FA5}">
                      <a16:colId xmlns:a16="http://schemas.microsoft.com/office/drawing/2014/main" val="2983157191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entury Gothic" panose="020B0502020202020204" pitchFamily="34" charset="0"/>
                        </a:rPr>
                        <a:t>Формування рейтингових списків вступників, надання рекомендацій до зарахування та оприлюднення списку рекомендованих з повідомленням про отримання чи неотримання ними права здобувати вищу освіту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за державним або регіональним замовленням</a:t>
                      </a:r>
                      <a:endParaRPr lang="uk-UA" sz="14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MS Mincho" panose="0202060904020508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entury Gothic" panose="020B0502020202020204" pitchFamily="34" charset="0"/>
                        </a:rPr>
                        <a:t>не пізніше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entury Gothic" panose="020B0502020202020204" pitchFamily="34" charset="0"/>
                        </a:rPr>
                        <a:t>24 серпня</a:t>
                      </a:r>
                      <a:endParaRPr lang="uk-UA" sz="1400" b="1" dirty="0">
                        <a:effectLst/>
                        <a:latin typeface="Century Gothic" panose="020B0502020202020204" pitchFamily="34" charset="0"/>
                        <a:ea typeface="MS Mincho" panose="0202060904020508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4683890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entury Gothic" panose="020B0502020202020204" pitchFamily="34" charset="0"/>
                        </a:rPr>
                        <a:t>Виконання вимог </a:t>
                      </a:r>
                      <a:r>
                        <a:rPr lang="uk-UA" sz="1400" dirty="0">
                          <a:effectLst/>
                          <a:latin typeface="Century Gothic" panose="020B0502020202020204" pitchFamily="34" charset="0"/>
                        </a:rPr>
                        <a:t>до зарахування вступниками,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entury Gothic" panose="020B0502020202020204" pitchFamily="34" charset="0"/>
                        </a:rPr>
                        <a:t>які рекомендовані до зарахування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entury Gothic" panose="020B0502020202020204" pitchFamily="34" charset="0"/>
                        </a:rPr>
                        <a:t>на місця державного замовлення</a:t>
                      </a:r>
                      <a:endParaRPr lang="uk-UA" sz="1400" b="1" dirty="0">
                        <a:effectLst/>
                        <a:latin typeface="Century Gothic" panose="020B0502020202020204" pitchFamily="34" charset="0"/>
                        <a:ea typeface="MS Mincho" panose="0202060904020508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entury Gothic" panose="020B0502020202020204" pitchFamily="34" charset="0"/>
                        </a:rPr>
                        <a:t>до 18:00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entury Gothic" panose="020B0502020202020204" pitchFamily="34" charset="0"/>
                        </a:rPr>
                        <a:t>26 серпня</a:t>
                      </a:r>
                      <a:endParaRPr lang="uk-UA" sz="1400" b="1" dirty="0">
                        <a:effectLst/>
                        <a:latin typeface="Century Gothic" panose="020B0502020202020204" pitchFamily="34" charset="0"/>
                        <a:ea typeface="MS Mincho" panose="0202060904020508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7257338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entury Gothic" panose="020B0502020202020204" pitchFamily="34" charset="0"/>
                        </a:rPr>
                        <a:t>Зарахування вступників на навчання</a:t>
                      </a:r>
                      <a:br>
                        <a:rPr lang="uk-UA" sz="1400" b="1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uk-UA" sz="1400" b="1" dirty="0">
                          <a:effectLst/>
                          <a:latin typeface="Century Gothic" panose="020B0502020202020204" pitchFamily="34" charset="0"/>
                        </a:rPr>
                        <a:t>за державним або регіональним замовленням</a:t>
                      </a:r>
                      <a:endParaRPr lang="uk-UA" sz="1400" b="1" dirty="0">
                        <a:effectLst/>
                        <a:latin typeface="Century Gothic" panose="020B0502020202020204" pitchFamily="34" charset="0"/>
                        <a:ea typeface="MS Mincho" panose="0202060904020508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entury Gothic" panose="020B0502020202020204" pitchFamily="34" charset="0"/>
                        </a:rPr>
                        <a:t>не пізніше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entury Gothic" panose="020B0502020202020204" pitchFamily="34" charset="0"/>
                        </a:rPr>
                        <a:t>27 серпня</a:t>
                      </a:r>
                      <a:endParaRPr lang="uk-UA" sz="1400" b="1" dirty="0">
                        <a:effectLst/>
                        <a:latin typeface="Century Gothic" panose="020B0502020202020204" pitchFamily="34" charset="0"/>
                        <a:ea typeface="MS Mincho" panose="0202060904020508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3792512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entury Gothic" panose="020B0502020202020204" pitchFamily="34" charset="0"/>
                        </a:rPr>
                        <a:t>Надання рекомендацій до зарахування та оприлюднення списку рекомендованих для вступників, які вступають на місця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entury Gothic" panose="020B0502020202020204" pitchFamily="34" charset="0"/>
                        </a:rPr>
                        <a:t>за кошти фізичних та/або юридичних осіб</a:t>
                      </a:r>
                      <a:endParaRPr lang="uk-UA" sz="1400" b="1" dirty="0">
                        <a:effectLst/>
                        <a:latin typeface="Century Gothic" panose="020B0502020202020204" pitchFamily="34" charset="0"/>
                        <a:ea typeface="MS Mincho" panose="0202060904020508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entury Gothic" panose="020B0502020202020204" pitchFamily="34" charset="0"/>
                        </a:rPr>
                        <a:t>не раніше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entury Gothic" panose="020B0502020202020204" pitchFamily="34" charset="0"/>
                        </a:rPr>
                        <a:t>28 серпня</a:t>
                      </a:r>
                      <a:endParaRPr lang="uk-UA" sz="1400" b="1" dirty="0">
                        <a:effectLst/>
                        <a:latin typeface="Century Gothic" panose="020B0502020202020204" pitchFamily="34" charset="0"/>
                        <a:ea typeface="MS Mincho" panose="0202060904020508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0089994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entury Gothic" panose="020B0502020202020204" pitchFamily="34" charset="0"/>
                        </a:rPr>
                        <a:t>Виконання вимог до зарахування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entury Gothic" panose="020B0502020202020204" pitchFamily="34" charset="0"/>
                        </a:rPr>
                        <a:t>вступниками, які вступають на місця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entury Gothic" panose="020B0502020202020204" pitchFamily="34" charset="0"/>
                        </a:rPr>
                        <a:t>за кошти фізичних та/або юридичних осіб</a:t>
                      </a:r>
                      <a:endParaRPr lang="uk-UA" sz="1400" b="1" dirty="0">
                        <a:effectLst/>
                        <a:latin typeface="Century Gothic" panose="020B0502020202020204" pitchFamily="34" charset="0"/>
                        <a:ea typeface="MS Mincho" panose="0202060904020508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entury Gothic" panose="020B0502020202020204" pitchFamily="34" charset="0"/>
                        </a:rPr>
                        <a:t>до 1</a:t>
                      </a:r>
                      <a:r>
                        <a:rPr lang="ru-RU" sz="1400" b="1" dirty="0"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r>
                        <a:rPr lang="uk-UA" sz="1400" b="1" dirty="0">
                          <a:effectLst/>
                          <a:latin typeface="Century Gothic" panose="020B0502020202020204" pitchFamily="34" charset="0"/>
                        </a:rPr>
                        <a:t>:00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entury Gothic" panose="020B0502020202020204" pitchFamily="34" charset="0"/>
                        </a:rPr>
                        <a:t>30 серпня</a:t>
                      </a:r>
                      <a:endParaRPr lang="uk-UA" sz="1400" b="1" dirty="0">
                        <a:effectLst/>
                        <a:latin typeface="Century Gothic" panose="020B0502020202020204" pitchFamily="34" charset="0"/>
                        <a:ea typeface="MS Mincho" panose="0202060904020508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151232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entury Gothic" panose="020B0502020202020204" pitchFamily="34" charset="0"/>
                        </a:rPr>
                        <a:t>Зарахування вступників для навчання </a:t>
                      </a:r>
                      <a:br>
                        <a:rPr lang="uk-UA" sz="1400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uk-UA" sz="1400" b="1" dirty="0">
                          <a:effectLst/>
                          <a:latin typeface="Century Gothic" panose="020B0502020202020204" pitchFamily="34" charset="0"/>
                        </a:rPr>
                        <a:t>за кошти фізичних та/або юридичних осіб</a:t>
                      </a:r>
                      <a:endParaRPr lang="uk-UA" sz="1400" b="1" dirty="0">
                        <a:effectLst/>
                        <a:latin typeface="Century Gothic" panose="020B0502020202020204" pitchFamily="34" charset="0"/>
                        <a:ea typeface="MS Mincho" panose="0202060904020508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entury Gothic" panose="020B0502020202020204" pitchFamily="34" charset="0"/>
                        </a:rPr>
                        <a:t>до 12:00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entury Gothic" panose="020B0502020202020204" pitchFamily="34" charset="0"/>
                        </a:rPr>
                        <a:t>31 серпня</a:t>
                      </a:r>
                      <a:endParaRPr lang="uk-UA" sz="1400" b="1" dirty="0">
                        <a:effectLst/>
                        <a:latin typeface="Century Gothic" panose="020B0502020202020204" pitchFamily="34" charset="0"/>
                        <a:ea typeface="MS Mincho" panose="0202060904020508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7113641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entury Gothic" panose="020B0502020202020204" pitchFamily="34" charset="0"/>
                        </a:rPr>
                        <a:t>Переведення на вакантні місця державного замовлення осіб, які зараховані </a:t>
                      </a:r>
                      <a:r>
                        <a:rPr lang="uk-UA" sz="1400" b="1" dirty="0">
                          <a:effectLst/>
                          <a:latin typeface="Century Gothic" panose="020B0502020202020204" pitchFamily="34" charset="0"/>
                        </a:rPr>
                        <a:t>за кошти фізичних та/або юридичних осіб</a:t>
                      </a:r>
                      <a:r>
                        <a:rPr lang="uk-UA" sz="1400" dirty="0">
                          <a:effectLst/>
                          <a:latin typeface="Century Gothic" panose="020B0502020202020204" pitchFamily="34" charset="0"/>
                        </a:rPr>
                        <a:t> відповідно до Розділу XII Правил прийому</a:t>
                      </a:r>
                      <a:endParaRPr lang="uk-UA" sz="1400" dirty="0">
                        <a:effectLst/>
                        <a:latin typeface="Century Gothic" panose="020B0502020202020204" pitchFamily="34" charset="0"/>
                        <a:ea typeface="MS Mincho" panose="0202060904020508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entury Gothic" panose="020B0502020202020204" pitchFamily="34" charset="0"/>
                        </a:rPr>
                        <a:t>не пізніше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entury Gothic" panose="020B0502020202020204" pitchFamily="34" charset="0"/>
                        </a:rPr>
                        <a:t>31 серпня</a:t>
                      </a:r>
                      <a:endParaRPr lang="uk-UA" sz="1400" b="1" dirty="0">
                        <a:effectLst/>
                        <a:latin typeface="Century Gothic" panose="020B0502020202020204" pitchFamily="34" charset="0"/>
                        <a:ea typeface="MS Mincho" panose="0202060904020508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9041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476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77012" cy="68579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14"/>
          <p:cNvCxnSpPr/>
          <p:nvPr/>
        </p:nvCxnSpPr>
        <p:spPr>
          <a:xfrm>
            <a:off x="4826901" y="1754730"/>
            <a:ext cx="4392488" cy="0"/>
          </a:xfrm>
          <a:prstGeom prst="straightConnector1">
            <a:avLst/>
          </a:prstGeom>
          <a:noFill/>
          <a:ln w="9525" cap="flat" cmpd="sng">
            <a:solidFill>
              <a:srgbClr val="141B4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Google Shape;66;p14"/>
          <p:cNvSpPr txBox="1"/>
          <p:nvPr/>
        </p:nvSpPr>
        <p:spPr>
          <a:xfrm>
            <a:off x="1094370" y="209596"/>
            <a:ext cx="52959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solidFill>
                  <a:srgbClr val="141B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000" b="1" dirty="0">
                <a:solidFill>
                  <a:srgbClr val="141B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</a:t>
            </a:r>
            <a:endParaRPr lang="uk-UA" sz="3000" b="1" dirty="0">
              <a:solidFill>
                <a:srgbClr val="141B4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solidFill>
                  <a:srgbClr val="141B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3000" b="1" dirty="0">
              <a:solidFill>
                <a:srgbClr val="141B4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0" y="5703125"/>
            <a:ext cx="1176900" cy="7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234888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0A22E"/>
              </a:buClr>
              <a:buSzPct val="70000"/>
            </a:pPr>
            <a:r>
              <a:rPr lang="uk-UA" sz="1800" b="1" kern="1200" dirty="0">
                <a:solidFill>
                  <a:prstClr val="black"/>
                </a:solidFill>
                <a:latin typeface="Franklin Gothic Book"/>
              </a:rPr>
              <a:t> </a:t>
            </a:r>
          </a:p>
        </p:txBody>
      </p:sp>
      <p:pic>
        <p:nvPicPr>
          <p:cNvPr id="9" name="Объект 4" descr="C:\Users\Home\Downloads\14937473_707333736096510_3487815255417098943_n.jpg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69"/>
          <a:stretch/>
        </p:blipFill>
        <p:spPr bwMode="auto">
          <a:xfrm>
            <a:off x="1357139" y="1142880"/>
            <a:ext cx="3184648" cy="24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716016" y="1381419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/>
              <a:t> </a:t>
            </a:r>
            <a:endParaRPr lang="uk-UA" sz="1800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5148064" y="1844824"/>
            <a:ext cx="3783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/>
              <a:t> </a:t>
            </a:r>
          </a:p>
          <a:p>
            <a:r>
              <a:rPr lang="uk-UA" sz="1800" b="1" dirty="0"/>
              <a:t> </a:t>
            </a:r>
            <a:endParaRPr lang="uk-UA" sz="1800" dirty="0"/>
          </a:p>
        </p:txBody>
      </p:sp>
      <p:pic>
        <p:nvPicPr>
          <p:cNvPr id="1026" name="Picture 2" descr="На зображенні може бути: текс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145" y="-34601"/>
            <a:ext cx="4032000" cy="175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а зображенні може бути: дерево, цегляна стіна та на відкритому повітрі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017" y="3713448"/>
            <a:ext cx="3407999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4826900" y="2060848"/>
            <a:ext cx="38495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/>
              <a:t>Рік заснування  - 2015</a:t>
            </a:r>
          </a:p>
          <a:p>
            <a:r>
              <a:rPr lang="uk-UA" sz="1600" b="1" dirty="0"/>
              <a:t>Кількість кафедр  - 5</a:t>
            </a:r>
          </a:p>
          <a:p>
            <a:r>
              <a:rPr lang="uk-UA" sz="1600" b="1" dirty="0"/>
              <a:t>Кількість студентів </a:t>
            </a:r>
          </a:p>
          <a:p>
            <a:r>
              <a:rPr lang="uk-UA" sz="1600" b="1" dirty="0"/>
              <a:t>(станом на </a:t>
            </a:r>
          </a:p>
          <a:p>
            <a:r>
              <a:rPr lang="uk-UA" sz="1600" b="1" dirty="0" smtClean="0"/>
              <a:t>1.01.2024 </a:t>
            </a:r>
            <a:r>
              <a:rPr lang="uk-UA" sz="1600" b="1" dirty="0"/>
              <a:t>р.)  - </a:t>
            </a:r>
            <a:r>
              <a:rPr lang="uk-UA" sz="1600" b="1" dirty="0" smtClean="0"/>
              <a:t>1362</a:t>
            </a:r>
            <a:endParaRPr lang="uk-UA" sz="16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uk-UA" sz="1600" dirty="0"/>
              <a:t>Денна форма – </a:t>
            </a:r>
            <a:r>
              <a:rPr lang="uk-UA" sz="1600" dirty="0" smtClean="0"/>
              <a:t>712  </a:t>
            </a:r>
            <a:endParaRPr lang="uk-UA" sz="1600" dirty="0"/>
          </a:p>
          <a:p>
            <a:pPr>
              <a:buFont typeface="Wingdings" panose="05000000000000000000" pitchFamily="2" charset="2"/>
              <a:buChar char="v"/>
            </a:pPr>
            <a:r>
              <a:rPr lang="uk-UA" sz="1600" dirty="0"/>
              <a:t>Заочна форма – </a:t>
            </a:r>
            <a:r>
              <a:rPr lang="uk-UA" sz="1600" dirty="0" smtClean="0"/>
              <a:t>650  </a:t>
            </a:r>
            <a:endParaRPr lang="uk-UA" sz="1600" dirty="0"/>
          </a:p>
          <a:p>
            <a:r>
              <a:rPr lang="uk-UA" sz="1600" b="1" dirty="0"/>
              <a:t>ОР «Бакалавр» -</a:t>
            </a:r>
            <a:r>
              <a:rPr lang="en-US" sz="1600" b="1" dirty="0"/>
              <a:t> </a:t>
            </a:r>
            <a:r>
              <a:rPr lang="uk-UA" sz="1600" b="1" dirty="0"/>
              <a:t> </a:t>
            </a:r>
            <a:r>
              <a:rPr lang="uk-UA" sz="1600" b="1" dirty="0" smtClean="0"/>
              <a:t>916</a:t>
            </a:r>
            <a:endParaRPr lang="uk-UA" sz="1600" b="1" dirty="0"/>
          </a:p>
          <a:p>
            <a:r>
              <a:rPr lang="uk-UA" sz="1600" b="1" dirty="0"/>
              <a:t>ОР «Магістр»  -    </a:t>
            </a:r>
            <a:r>
              <a:rPr lang="uk-UA" sz="1600" b="1" dirty="0" smtClean="0"/>
              <a:t>446</a:t>
            </a:r>
            <a:endParaRPr lang="uk-UA" sz="1600" b="1" dirty="0"/>
          </a:p>
          <a:p>
            <a:r>
              <a:rPr lang="uk-UA" sz="1600" dirty="0"/>
              <a:t>Кількість ставок НПП – </a:t>
            </a:r>
            <a:r>
              <a:rPr lang="uk-UA" sz="1600" b="1" dirty="0" smtClean="0"/>
              <a:t>114,25</a:t>
            </a:r>
            <a:endParaRPr lang="uk-UA" sz="1600" b="1" dirty="0"/>
          </a:p>
          <a:p>
            <a:r>
              <a:rPr lang="uk-UA" sz="1600" b="1" dirty="0"/>
              <a:t>Кількість  викладачів –  116 </a:t>
            </a:r>
            <a:r>
              <a:rPr lang="uk-UA" sz="1600" b="1" dirty="0" smtClean="0"/>
              <a:t> </a:t>
            </a:r>
            <a:endParaRPr lang="uk-UA" sz="1600" b="1" dirty="0"/>
          </a:p>
          <a:p>
            <a:r>
              <a:rPr lang="uk-UA" sz="1600" b="1" dirty="0"/>
              <a:t>з них:</a:t>
            </a:r>
          </a:p>
          <a:p>
            <a:r>
              <a:rPr lang="uk-UA" sz="1600" b="1" dirty="0"/>
              <a:t>Докторів наук - 11 </a:t>
            </a:r>
          </a:p>
          <a:p>
            <a:r>
              <a:rPr lang="uk-UA" sz="1600" b="1" dirty="0"/>
              <a:t>Кандидатів наук  </a:t>
            </a:r>
            <a:r>
              <a:rPr lang="uk-UA" sz="1600" b="1"/>
              <a:t>-  </a:t>
            </a:r>
            <a:r>
              <a:rPr lang="uk-UA" sz="1600" b="1" smtClean="0"/>
              <a:t>54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1951482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  </a:t>
            </a:r>
            <a:r>
              <a:rPr lang="uk-UA" sz="2600" dirty="0"/>
              <a:t>Підсумки вступної кампанії на ОС Магістр у 2023 р. 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639701"/>
              </p:ext>
            </p:extLst>
          </p:nvPr>
        </p:nvGraphicFramePr>
        <p:xfrm>
          <a:off x="251520" y="1356867"/>
          <a:ext cx="8921743" cy="508941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12658">
                  <a:extLst>
                    <a:ext uri="{9D8B030D-6E8A-4147-A177-3AD203B41FA5}">
                      <a16:colId xmlns:a16="http://schemas.microsoft.com/office/drawing/2014/main" val="786969147"/>
                    </a:ext>
                  </a:extLst>
                </a:gridCol>
                <a:gridCol w="2259648">
                  <a:extLst>
                    <a:ext uri="{9D8B030D-6E8A-4147-A177-3AD203B41FA5}">
                      <a16:colId xmlns:a16="http://schemas.microsoft.com/office/drawing/2014/main" val="2735091233"/>
                    </a:ext>
                  </a:extLst>
                </a:gridCol>
                <a:gridCol w="911663">
                  <a:extLst>
                    <a:ext uri="{9D8B030D-6E8A-4147-A177-3AD203B41FA5}">
                      <a16:colId xmlns:a16="http://schemas.microsoft.com/office/drawing/2014/main" val="4020380150"/>
                    </a:ext>
                  </a:extLst>
                </a:gridCol>
                <a:gridCol w="993112">
                  <a:extLst>
                    <a:ext uri="{9D8B030D-6E8A-4147-A177-3AD203B41FA5}">
                      <a16:colId xmlns:a16="http://schemas.microsoft.com/office/drawing/2014/main" val="1546722189"/>
                    </a:ext>
                  </a:extLst>
                </a:gridCol>
                <a:gridCol w="993112">
                  <a:extLst>
                    <a:ext uri="{9D8B030D-6E8A-4147-A177-3AD203B41FA5}">
                      <a16:colId xmlns:a16="http://schemas.microsoft.com/office/drawing/2014/main" val="1161972595"/>
                    </a:ext>
                  </a:extLst>
                </a:gridCol>
                <a:gridCol w="917378">
                  <a:extLst>
                    <a:ext uri="{9D8B030D-6E8A-4147-A177-3AD203B41FA5}">
                      <a16:colId xmlns:a16="http://schemas.microsoft.com/office/drawing/2014/main" val="818900297"/>
                    </a:ext>
                  </a:extLst>
                </a:gridCol>
                <a:gridCol w="911663">
                  <a:extLst>
                    <a:ext uri="{9D8B030D-6E8A-4147-A177-3AD203B41FA5}">
                      <a16:colId xmlns:a16="http://schemas.microsoft.com/office/drawing/2014/main" val="3102188347"/>
                    </a:ext>
                  </a:extLst>
                </a:gridCol>
                <a:gridCol w="814495">
                  <a:extLst>
                    <a:ext uri="{9D8B030D-6E8A-4147-A177-3AD203B41FA5}">
                      <a16:colId xmlns:a16="http://schemas.microsoft.com/office/drawing/2014/main" val="714100409"/>
                    </a:ext>
                  </a:extLst>
                </a:gridCol>
                <a:gridCol w="608014">
                  <a:extLst>
                    <a:ext uri="{9D8B030D-6E8A-4147-A177-3AD203B41FA5}">
                      <a16:colId xmlns:a16="http://schemas.microsoft.com/office/drawing/2014/main" val="4022739857"/>
                    </a:ext>
                  </a:extLst>
                </a:gridCol>
              </a:tblGrid>
              <a:tr h="20514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№№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Назва та шифр спеціальності 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                                                                    Денна /Заочна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331697"/>
                  </a:ext>
                </a:extLst>
              </a:tr>
              <a:tr h="86283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Форма здобуття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 освіти 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 Ліцензія 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Бюджет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План /Освоєно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 Контракт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 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Дод. набір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 Всього </a:t>
                      </a:r>
                      <a:r>
                        <a:rPr lang="uk-UA" sz="1100" b="1" dirty="0" err="1">
                          <a:effectLst/>
                        </a:rPr>
                        <a:t>зарахо-вано</a:t>
                      </a:r>
                      <a:r>
                        <a:rPr lang="uk-UA" sz="1100" b="1" dirty="0">
                          <a:effectLst/>
                        </a:rPr>
                        <a:t> 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Прим. 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2627362"/>
                  </a:ext>
                </a:extLst>
              </a:tr>
              <a:tr h="37115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011 Освітні педагогічні науки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   Денна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          10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3</a:t>
                      </a:r>
                      <a:r>
                        <a:rPr lang="uk-UA" sz="1100" dirty="0" smtClean="0">
                          <a:effectLst/>
                        </a:rPr>
                        <a:t>/            </a:t>
                      </a:r>
                      <a:r>
                        <a:rPr lang="en-US" sz="1100" dirty="0" smtClean="0">
                          <a:effectLst/>
                        </a:rPr>
                        <a:t>3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4745633"/>
                  </a:ext>
                </a:extLst>
              </a:tr>
              <a:tr h="37322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   Заочна 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          20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0 /  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        </a:t>
                      </a:r>
                      <a:r>
                        <a:rPr lang="en-US" sz="1100" dirty="0" smtClean="0">
                          <a:effectLst/>
                        </a:rPr>
                        <a:t>7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1056774"/>
                  </a:ext>
                </a:extLst>
              </a:tr>
              <a:tr h="32470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012 Дошкільна освіта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Денна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7</a:t>
                      </a:r>
                      <a:r>
                        <a:rPr lang="uk-UA" sz="1100" dirty="0" smtClean="0">
                          <a:effectLst/>
                        </a:rPr>
                        <a:t> </a:t>
                      </a:r>
                      <a:r>
                        <a:rPr lang="uk-UA" sz="1100" dirty="0">
                          <a:effectLst/>
                        </a:rPr>
                        <a:t>/            </a:t>
                      </a:r>
                      <a:r>
                        <a:rPr lang="en-US" sz="1100" dirty="0" smtClean="0">
                          <a:effectLst/>
                        </a:rPr>
                        <a:t>7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7931915"/>
                  </a:ext>
                </a:extLst>
              </a:tr>
              <a:tr h="35650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Заочна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35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4</a:t>
                      </a:r>
                      <a:r>
                        <a:rPr lang="uk-UA" sz="1100" dirty="0" smtClean="0">
                          <a:effectLst/>
                        </a:rPr>
                        <a:t> </a:t>
                      </a:r>
                      <a:r>
                        <a:rPr lang="uk-UA" sz="1100" dirty="0">
                          <a:effectLst/>
                        </a:rPr>
                        <a:t>/            </a:t>
                      </a:r>
                      <a:r>
                        <a:rPr lang="en-US" sz="1100" dirty="0" smtClean="0">
                          <a:effectLst/>
                        </a:rPr>
                        <a:t>4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8358640"/>
                  </a:ext>
                </a:extLst>
              </a:tr>
              <a:tr h="29899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013 Початкова освіта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Денна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15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1</a:t>
                      </a:r>
                      <a:r>
                        <a:rPr lang="en-US" sz="1100" dirty="0" smtClean="0">
                          <a:effectLst/>
                        </a:rPr>
                        <a:t>5</a:t>
                      </a:r>
                      <a:r>
                        <a:rPr lang="uk-UA" sz="1100" dirty="0" smtClean="0">
                          <a:effectLst/>
                        </a:rPr>
                        <a:t> </a:t>
                      </a:r>
                      <a:r>
                        <a:rPr lang="uk-UA" sz="1100" dirty="0">
                          <a:effectLst/>
                        </a:rPr>
                        <a:t>/         </a:t>
                      </a:r>
                      <a:r>
                        <a:rPr lang="uk-UA" sz="1100" dirty="0" smtClean="0">
                          <a:effectLst/>
                        </a:rPr>
                        <a:t>1</a:t>
                      </a:r>
                      <a:r>
                        <a:rPr lang="en-US" sz="1100" dirty="0" smtClean="0">
                          <a:effectLst/>
                        </a:rPr>
                        <a:t>5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6026716"/>
                  </a:ext>
                </a:extLst>
              </a:tr>
              <a:tr h="30493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Заочна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35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4</a:t>
                      </a:r>
                      <a:r>
                        <a:rPr lang="uk-UA" sz="1100" dirty="0" smtClean="0">
                          <a:effectLst/>
                        </a:rPr>
                        <a:t>/             </a:t>
                      </a:r>
                      <a:r>
                        <a:rPr lang="en-US" sz="1100" dirty="0" smtClean="0">
                          <a:effectLst/>
                        </a:rPr>
                        <a:t>4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1311962"/>
                  </a:ext>
                </a:extLst>
              </a:tr>
              <a:tr h="42437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016.01 Логопедія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Денна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7</a:t>
                      </a:r>
                      <a:r>
                        <a:rPr lang="uk-UA" sz="1100" dirty="0" smtClean="0">
                          <a:effectLst/>
                        </a:rPr>
                        <a:t> </a:t>
                      </a:r>
                      <a:r>
                        <a:rPr lang="uk-UA" sz="1100" dirty="0">
                          <a:effectLst/>
                        </a:rPr>
                        <a:t>/          </a:t>
                      </a:r>
                      <a:r>
                        <a:rPr lang="en-US" sz="1100" baseline="0" dirty="0" smtClean="0">
                          <a:effectLst/>
                        </a:rPr>
                        <a:t>  7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4635104"/>
                  </a:ext>
                </a:extLst>
              </a:tr>
              <a:tr h="39671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Заочна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35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</a:t>
                      </a:r>
                      <a:r>
                        <a:rPr lang="uk-UA" sz="1100" dirty="0" smtClean="0">
                          <a:effectLst/>
                        </a:rPr>
                        <a:t> </a:t>
                      </a:r>
                      <a:r>
                        <a:rPr lang="uk-UA" sz="1100" dirty="0">
                          <a:effectLst/>
                        </a:rPr>
                        <a:t>/            </a:t>
                      </a:r>
                      <a:r>
                        <a:rPr lang="en-US" sz="1100" dirty="0" smtClean="0">
                          <a:effectLst/>
                        </a:rPr>
                        <a:t>2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7306967"/>
                  </a:ext>
                </a:extLst>
              </a:tr>
              <a:tr h="42437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231 Соціальна робота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Денна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10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10</a:t>
                      </a:r>
                      <a:r>
                        <a:rPr lang="uk-UA" sz="1100" dirty="0" smtClean="0">
                          <a:effectLst/>
                        </a:rPr>
                        <a:t> </a:t>
                      </a:r>
                      <a:r>
                        <a:rPr lang="uk-UA" sz="1100" dirty="0">
                          <a:effectLst/>
                        </a:rPr>
                        <a:t>/            </a:t>
                      </a:r>
                      <a:r>
                        <a:rPr lang="en-US" sz="1100" dirty="0" smtClean="0">
                          <a:effectLst/>
                        </a:rPr>
                        <a:t>10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7157473"/>
                  </a:ext>
                </a:extLst>
              </a:tr>
              <a:tr h="32206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    Заочна 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20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</a:t>
                      </a:r>
                      <a:r>
                        <a:rPr lang="uk-UA" sz="1100" dirty="0" smtClean="0">
                          <a:effectLst/>
                        </a:rPr>
                        <a:t> </a:t>
                      </a:r>
                      <a:r>
                        <a:rPr lang="uk-UA" sz="1100" dirty="0">
                          <a:effectLst/>
                        </a:rPr>
                        <a:t>/            </a:t>
                      </a:r>
                      <a:r>
                        <a:rPr lang="en-US" sz="1100" dirty="0" smtClean="0">
                          <a:effectLst/>
                        </a:rPr>
                        <a:t>2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1991529"/>
                  </a:ext>
                </a:extLst>
              </a:tr>
              <a:tr h="424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  Всього 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 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 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 54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       </a:t>
                      </a:r>
                      <a:r>
                        <a:rPr lang="en-US" sz="1100" b="1" dirty="0" smtClean="0">
                          <a:effectLst/>
                        </a:rPr>
                        <a:t>113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         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 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2105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627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77012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3127823" y="19137"/>
            <a:ext cx="5936774" cy="54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rgbClr val="313B9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Оплата за </a:t>
            </a:r>
            <a:r>
              <a:rPr lang="uk-UA" sz="2400" b="1" dirty="0" smtClean="0">
                <a:solidFill>
                  <a:srgbClr val="313B9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навчання (інформація за 2023  рік)   </a:t>
            </a:r>
            <a:endParaRPr sz="2400" b="1" dirty="0">
              <a:solidFill>
                <a:srgbClr val="313B9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40889" y="1336717"/>
            <a:ext cx="2458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 </a:t>
            </a:r>
            <a:endParaRPr lang="uk-UA" sz="2800" dirty="0">
              <a:solidFill>
                <a:srgbClr val="1C1C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D0F5AB-2E16-4FE6-A54D-ABBD7264CE95}"/>
              </a:ext>
            </a:extLst>
          </p:cNvPr>
          <p:cNvSpPr txBox="1"/>
          <p:nvPr/>
        </p:nvSpPr>
        <p:spPr>
          <a:xfrm>
            <a:off x="1656512" y="1859937"/>
            <a:ext cx="701994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chemeClr val="tx1"/>
                </a:solidFill>
                <a:latin typeface="Proxima Nova"/>
              </a:rPr>
              <a:t>                                                                         Денна                           Заочна </a:t>
            </a:r>
          </a:p>
          <a:p>
            <a:endParaRPr lang="uk-UA" sz="1400" b="1" dirty="0">
              <a:solidFill>
                <a:schemeClr val="tx1"/>
              </a:solidFill>
              <a:latin typeface="Proxima Nova"/>
            </a:endParaRPr>
          </a:p>
          <a:p>
            <a:r>
              <a:rPr lang="uk-UA" sz="1400" b="1" dirty="0">
                <a:solidFill>
                  <a:schemeClr val="tx1"/>
                </a:solidFill>
                <a:latin typeface="Proxima Nova"/>
              </a:rPr>
              <a:t>011 Освітні, педагогічні науки </a:t>
            </a:r>
            <a:r>
              <a:rPr lang="uk-UA" sz="1400" dirty="0">
                <a:solidFill>
                  <a:schemeClr val="tx1"/>
                </a:solidFill>
                <a:latin typeface="Proxima Nova"/>
              </a:rPr>
              <a:t>                34 707    </a:t>
            </a:r>
            <a:r>
              <a:rPr lang="uk-UA" sz="1400" dirty="0" smtClean="0">
                <a:solidFill>
                  <a:schemeClr val="tx1"/>
                </a:solidFill>
                <a:latin typeface="Proxima Nova"/>
              </a:rPr>
              <a:t>     </a:t>
            </a:r>
            <a:r>
              <a:rPr lang="en-US" sz="1400" dirty="0" smtClean="0">
                <a:solidFill>
                  <a:schemeClr val="tx1"/>
                </a:solidFill>
                <a:latin typeface="Proxima Nova"/>
              </a:rPr>
              <a:t>             </a:t>
            </a:r>
            <a:r>
              <a:rPr lang="uk-UA" sz="1400" dirty="0" smtClean="0">
                <a:solidFill>
                  <a:schemeClr val="tx1"/>
                </a:solidFill>
                <a:latin typeface="Proxima Nova"/>
              </a:rPr>
              <a:t>     </a:t>
            </a:r>
            <a:r>
              <a:rPr lang="uk-UA" sz="1400" dirty="0">
                <a:solidFill>
                  <a:schemeClr val="tx1"/>
                </a:solidFill>
                <a:latin typeface="Proxima Nova"/>
              </a:rPr>
              <a:t>24 </a:t>
            </a:r>
            <a:r>
              <a:rPr lang="uk-UA" sz="1400" dirty="0" smtClean="0">
                <a:solidFill>
                  <a:schemeClr val="tx1"/>
                </a:solidFill>
                <a:latin typeface="Proxima Nova"/>
              </a:rPr>
              <a:t>295</a:t>
            </a:r>
            <a:endParaRPr lang="uk-UA" sz="1400" dirty="0">
              <a:solidFill>
                <a:schemeClr val="tx1"/>
              </a:solidFill>
              <a:latin typeface="Proxima Nova"/>
            </a:endParaRPr>
          </a:p>
          <a:p>
            <a:pPr marL="0" indent="0">
              <a:buNone/>
            </a:pPr>
            <a:r>
              <a:rPr lang="uk-UA" sz="1400" b="1" dirty="0">
                <a:solidFill>
                  <a:schemeClr val="tx1"/>
                </a:solidFill>
                <a:latin typeface="Proxima Nova"/>
              </a:rPr>
              <a:t>012 Дошкільна освіта</a:t>
            </a:r>
            <a:r>
              <a:rPr lang="uk-UA" sz="1400" dirty="0">
                <a:solidFill>
                  <a:schemeClr val="tx1"/>
                </a:solidFill>
                <a:latin typeface="Proxima Nova"/>
              </a:rPr>
              <a:t>                                34 707                           24 295</a:t>
            </a:r>
          </a:p>
          <a:p>
            <a:pPr marL="0" indent="0">
              <a:buNone/>
            </a:pPr>
            <a:r>
              <a:rPr lang="uk-UA" sz="1400" b="1" dirty="0">
                <a:solidFill>
                  <a:schemeClr val="tx1"/>
                </a:solidFill>
                <a:latin typeface="Proxima Nova"/>
              </a:rPr>
              <a:t>013 Початкова  освіта</a:t>
            </a:r>
            <a:r>
              <a:rPr lang="uk-UA" b="1" dirty="0">
                <a:solidFill>
                  <a:schemeClr val="tx1"/>
                </a:solidFill>
                <a:latin typeface="Proxima Nova"/>
              </a:rPr>
              <a:t>                               </a:t>
            </a:r>
            <a:r>
              <a:rPr lang="uk-UA" sz="1400" dirty="0">
                <a:solidFill>
                  <a:schemeClr val="tx1"/>
                </a:solidFill>
                <a:latin typeface="Proxima Nova"/>
              </a:rPr>
              <a:t>34 707                           24 295</a:t>
            </a:r>
          </a:p>
          <a:p>
            <a:pPr lvl="0">
              <a:defRPr/>
            </a:pPr>
            <a:r>
              <a:rPr lang="uk-UA" sz="1400" b="1" dirty="0">
                <a:solidFill>
                  <a:schemeClr val="tx1"/>
                </a:solidFill>
                <a:latin typeface="Proxima Nova"/>
              </a:rPr>
              <a:t>016 Спеціальна освіта (Логопедія)         </a:t>
            </a:r>
            <a:r>
              <a:rPr lang="uk-UA" sz="1400" dirty="0">
                <a:solidFill>
                  <a:schemeClr val="tx1"/>
                </a:solidFill>
                <a:latin typeface="Proxima Nova"/>
              </a:rPr>
              <a:t>34 707                           24 295  </a:t>
            </a:r>
          </a:p>
          <a:p>
            <a:pPr marL="0" indent="0">
              <a:buNone/>
            </a:pPr>
            <a:r>
              <a:rPr lang="uk-UA" sz="1400" b="1" dirty="0">
                <a:solidFill>
                  <a:schemeClr val="tx1"/>
                </a:solidFill>
                <a:latin typeface="Proxima Nova"/>
              </a:rPr>
              <a:t>231 Соціальна робота                               </a:t>
            </a:r>
            <a:r>
              <a:rPr lang="uk-UA" sz="1400" dirty="0">
                <a:solidFill>
                  <a:schemeClr val="tx1"/>
                </a:solidFill>
                <a:latin typeface="Proxima Nova"/>
              </a:rPr>
              <a:t>34 707                           24 295</a:t>
            </a:r>
            <a:endParaRPr lang="uk-UA" sz="1400" b="1" dirty="0">
              <a:solidFill>
                <a:schemeClr val="tx1"/>
              </a:solidFill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873518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77012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3127823" y="19137"/>
            <a:ext cx="5936774" cy="54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313B9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1" name="Google Shape;65;p14"/>
          <p:cNvCxnSpPr/>
          <p:nvPr/>
        </p:nvCxnSpPr>
        <p:spPr>
          <a:xfrm>
            <a:off x="3923420" y="510798"/>
            <a:ext cx="5018316" cy="6164"/>
          </a:xfrm>
          <a:prstGeom prst="straightConnector1">
            <a:avLst/>
          </a:prstGeom>
          <a:noFill/>
          <a:ln w="9525" cap="flat" cmpd="sng">
            <a:solidFill>
              <a:srgbClr val="141B4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TextBox 24"/>
          <p:cNvSpPr txBox="1"/>
          <p:nvPr/>
        </p:nvSpPr>
        <p:spPr>
          <a:xfrm>
            <a:off x="5040889" y="1336717"/>
            <a:ext cx="2458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 </a:t>
            </a:r>
            <a:endParaRPr lang="uk-UA" sz="2800" dirty="0">
              <a:solidFill>
                <a:srgbClr val="1C1C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7" name="Picture 2" descr="Презентація до уроку – розваги. «Математичні фокуси та головолом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04764"/>
            <a:ext cx="6696744" cy="575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881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9325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77012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2555776" y="31172"/>
            <a:ext cx="5936774" cy="54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rgbClr val="313B9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 Магістр : Ключові слова </a:t>
            </a:r>
            <a:endParaRPr sz="2400" b="1" dirty="0">
              <a:solidFill>
                <a:srgbClr val="313B9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1" name="Google Shape;65;p14"/>
          <p:cNvCxnSpPr/>
          <p:nvPr/>
        </p:nvCxnSpPr>
        <p:spPr>
          <a:xfrm>
            <a:off x="3923420" y="510798"/>
            <a:ext cx="5018316" cy="6164"/>
          </a:xfrm>
          <a:prstGeom prst="straightConnector1">
            <a:avLst/>
          </a:prstGeom>
          <a:noFill/>
          <a:ln w="9525" cap="flat" cmpd="sng">
            <a:solidFill>
              <a:srgbClr val="141B4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TextBox 24"/>
          <p:cNvSpPr txBox="1"/>
          <p:nvPr/>
        </p:nvSpPr>
        <p:spPr>
          <a:xfrm>
            <a:off x="5040889" y="1336717"/>
            <a:ext cx="2458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 </a:t>
            </a:r>
            <a:endParaRPr lang="uk-UA" sz="2800" dirty="0">
              <a:solidFill>
                <a:srgbClr val="1C1C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BBFBC5-EE25-42DB-BFB5-D05AC758FC8F}"/>
              </a:ext>
            </a:extLst>
          </p:cNvPr>
          <p:cNvSpPr txBox="1"/>
          <p:nvPr/>
        </p:nvSpPr>
        <p:spPr>
          <a:xfrm>
            <a:off x="1404485" y="692696"/>
            <a:ext cx="7272808" cy="567847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500" b="1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особистий електронний кабінет вступника </a:t>
            </a:r>
            <a:r>
              <a:rPr lang="uk-UA" sz="1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 веб-сторінка, за допомогою якої вступник подає електронну заяву до закладу освіти та контролює її статус;</a:t>
            </a:r>
            <a:endParaRPr lang="uk-UA" sz="15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500" b="1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єдиний вступний іспит </a:t>
            </a:r>
            <a:r>
              <a:rPr lang="uk-UA" sz="1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(далі – ЄВІ) – форма вступного випробування для вступу на навчання для здобуття ступеня магістра на основі НРК6 або НРК7;</a:t>
            </a:r>
            <a:r>
              <a:rPr lang="uk-UA" sz="1500" dirty="0">
                <a:latin typeface="+mj-lt"/>
              </a:rPr>
              <a:t> яка поєднує тест загальної навчальної компетентності та тест з Іноземної мови (англійської, німецької, французької, іспанської на вибір вступника), яке проводиться Українським центром оцінювання якості освіти відповідно до законодавства; </a:t>
            </a:r>
            <a:endParaRPr lang="uk-UA" sz="15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500" b="1" dirty="0">
                <a:solidFill>
                  <a:srgbClr val="C00000"/>
                </a:solidFill>
                <a:latin typeface="+mj-lt"/>
              </a:rPr>
              <a:t>єдине фахове вступне випробування </a:t>
            </a:r>
            <a:r>
              <a:rPr lang="uk-UA" sz="1500" dirty="0">
                <a:latin typeface="+mj-lt"/>
              </a:rPr>
              <a:t>(далі - ЄФВВ) - форма вступного випробування для вступу на навчання для здобуття ступеня магістра на основі НРК6 або НРК7, яка передбачає оцінювання рівня підготовленості вступника до здобуття ступеня  магістра з відповідної спеціальності / відповідних спеціальностей, яке проводиться Українським центром оцінювання якості освіти відповідно до законодавства;</a:t>
            </a:r>
            <a:endParaRPr lang="uk-UA" sz="15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500" b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фаховий іспит </a:t>
            </a:r>
            <a:r>
              <a:rPr lang="ru-RU" sz="1500" dirty="0">
                <a:latin typeface="+mj-lt"/>
              </a:rPr>
              <a:t>- форма </a:t>
            </a:r>
            <a:r>
              <a:rPr lang="ru-RU" sz="1500" dirty="0" err="1">
                <a:latin typeface="+mj-lt"/>
              </a:rPr>
              <a:t>вступного</a:t>
            </a:r>
            <a:r>
              <a:rPr lang="ru-RU" sz="1500" dirty="0">
                <a:latin typeface="+mj-lt"/>
              </a:rPr>
              <a:t> </a:t>
            </a:r>
            <a:r>
              <a:rPr lang="ru-RU" sz="1500" dirty="0" err="1">
                <a:latin typeface="+mj-lt"/>
              </a:rPr>
              <a:t>випробування</a:t>
            </a:r>
            <a:r>
              <a:rPr lang="ru-RU" sz="1500" dirty="0">
                <a:latin typeface="+mj-lt"/>
              </a:rPr>
              <a:t> для </a:t>
            </a:r>
            <a:r>
              <a:rPr lang="ru-RU" sz="1500" dirty="0" err="1">
                <a:latin typeface="+mj-lt"/>
              </a:rPr>
              <a:t>вступу</a:t>
            </a:r>
            <a:r>
              <a:rPr lang="ru-RU" sz="1500" dirty="0">
                <a:latin typeface="+mj-lt"/>
              </a:rPr>
              <a:t> на </a:t>
            </a:r>
            <a:r>
              <a:rPr lang="ru-RU" sz="1500" dirty="0" err="1">
                <a:latin typeface="+mj-lt"/>
              </a:rPr>
              <a:t>основі</a:t>
            </a:r>
            <a:r>
              <a:rPr lang="ru-RU" sz="1500" dirty="0">
                <a:latin typeface="+mj-lt"/>
              </a:rPr>
              <a:t> НРК6 </a:t>
            </a:r>
            <a:r>
              <a:rPr lang="ru-RU" sz="1500" dirty="0" err="1">
                <a:latin typeface="+mj-lt"/>
              </a:rPr>
              <a:t>або</a:t>
            </a:r>
            <a:r>
              <a:rPr lang="ru-RU" sz="1500" dirty="0">
                <a:latin typeface="+mj-lt"/>
              </a:rPr>
              <a:t> НРК7, яка </a:t>
            </a:r>
            <a:r>
              <a:rPr lang="ru-RU" sz="1500" dirty="0" err="1">
                <a:latin typeface="+mj-lt"/>
              </a:rPr>
              <a:t>передбачає</a:t>
            </a:r>
            <a:r>
              <a:rPr lang="ru-RU" sz="1500" dirty="0">
                <a:latin typeface="+mj-lt"/>
              </a:rPr>
              <a:t> </a:t>
            </a:r>
            <a:r>
              <a:rPr lang="ru-RU" sz="1500" dirty="0" err="1">
                <a:latin typeface="+mj-lt"/>
              </a:rPr>
              <a:t>перевірку</a:t>
            </a:r>
            <a:r>
              <a:rPr lang="ru-RU" sz="1500" dirty="0">
                <a:latin typeface="+mj-lt"/>
              </a:rPr>
              <a:t> </a:t>
            </a:r>
            <a:r>
              <a:rPr lang="ru-RU" sz="1500" dirty="0" err="1">
                <a:latin typeface="+mj-lt"/>
              </a:rPr>
              <a:t>здатності</a:t>
            </a:r>
            <a:r>
              <a:rPr lang="ru-RU" sz="1500" dirty="0">
                <a:latin typeface="+mj-lt"/>
              </a:rPr>
              <a:t> до </a:t>
            </a:r>
            <a:r>
              <a:rPr lang="ru-RU" sz="1500" dirty="0" err="1">
                <a:latin typeface="+mj-lt"/>
              </a:rPr>
              <a:t>опанування</a:t>
            </a:r>
            <a:r>
              <a:rPr lang="ru-RU" sz="1500" dirty="0">
                <a:latin typeface="+mj-lt"/>
              </a:rPr>
              <a:t> </a:t>
            </a:r>
            <a:r>
              <a:rPr lang="ru-RU" sz="1500" dirty="0" err="1">
                <a:latin typeface="+mj-lt"/>
              </a:rPr>
              <a:t>освітньої</a:t>
            </a:r>
            <a:r>
              <a:rPr lang="ru-RU" sz="1500" dirty="0">
                <a:latin typeface="+mj-lt"/>
              </a:rPr>
              <a:t> </a:t>
            </a:r>
            <a:r>
              <a:rPr lang="ru-RU" sz="1500" dirty="0" err="1">
                <a:latin typeface="+mj-lt"/>
              </a:rPr>
              <a:t>програми</a:t>
            </a:r>
            <a:r>
              <a:rPr lang="ru-RU" sz="1500" dirty="0">
                <a:latin typeface="+mj-lt"/>
              </a:rPr>
              <a:t> </a:t>
            </a:r>
            <a:r>
              <a:rPr lang="ru-RU" sz="1500" dirty="0" err="1">
                <a:latin typeface="+mj-lt"/>
              </a:rPr>
              <a:t>певного</a:t>
            </a:r>
            <a:r>
              <a:rPr lang="ru-RU" sz="1500" dirty="0">
                <a:latin typeface="+mj-lt"/>
              </a:rPr>
              <a:t> </a:t>
            </a:r>
            <a:r>
              <a:rPr lang="ru-RU" sz="1500" dirty="0" err="1">
                <a:latin typeface="+mj-lt"/>
              </a:rPr>
              <a:t>рівня</a:t>
            </a:r>
            <a:r>
              <a:rPr lang="ru-RU" sz="1500" dirty="0">
                <a:latin typeface="+mj-lt"/>
              </a:rPr>
              <a:t> </a:t>
            </a:r>
            <a:r>
              <a:rPr lang="ru-RU" sz="1500" dirty="0" err="1">
                <a:latin typeface="+mj-lt"/>
              </a:rPr>
              <a:t>вищої</a:t>
            </a:r>
            <a:r>
              <a:rPr lang="ru-RU" sz="1500" dirty="0">
                <a:latin typeface="+mj-lt"/>
              </a:rPr>
              <a:t> освіти на </a:t>
            </a:r>
            <a:r>
              <a:rPr lang="ru-RU" sz="1500" dirty="0" err="1">
                <a:latin typeface="+mj-lt"/>
              </a:rPr>
              <a:t>основі</a:t>
            </a:r>
            <a:r>
              <a:rPr lang="ru-RU" sz="1500" dirty="0">
                <a:latin typeface="+mj-lt"/>
              </a:rPr>
              <a:t> </a:t>
            </a:r>
            <a:r>
              <a:rPr lang="ru-RU" sz="1500" dirty="0" err="1">
                <a:latin typeface="+mj-lt"/>
              </a:rPr>
              <a:t>здобутих</a:t>
            </a:r>
            <a:r>
              <a:rPr lang="ru-RU" sz="1500" dirty="0">
                <a:latin typeface="+mj-lt"/>
              </a:rPr>
              <a:t> </a:t>
            </a:r>
            <a:r>
              <a:rPr lang="ru-RU" sz="1500" dirty="0" err="1">
                <a:latin typeface="+mj-lt"/>
              </a:rPr>
              <a:t>раніше</a:t>
            </a:r>
            <a:r>
              <a:rPr lang="ru-RU" sz="1500" dirty="0">
                <a:latin typeface="+mj-lt"/>
              </a:rPr>
              <a:t> компетентностей;</a:t>
            </a:r>
            <a:endParaRPr lang="uk-UA" sz="15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500" b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мотиваційний лист </a:t>
            </a:r>
            <a:r>
              <a:rPr lang="uk-UA" sz="15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1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викладена вступником письмово  інформація про його особисту зацікавленість у вступі на певну конкурсну пропозицію та відповідні очікування, досягнення у навчанні та інших видах діяльності,  ;</a:t>
            </a:r>
            <a:endParaRPr lang="uk-UA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sz="1800" dirty="0">
              <a:effectLst/>
              <a:latin typeface="Proxima Nov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26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77012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2555776" y="31172"/>
            <a:ext cx="5936774" cy="54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rgbClr val="313B9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 Магістр : Конкурсні пропозиції</a:t>
            </a:r>
            <a:endParaRPr sz="2400" b="1" dirty="0">
              <a:solidFill>
                <a:srgbClr val="313B9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1" name="Google Shape;65;p14"/>
          <p:cNvCxnSpPr/>
          <p:nvPr/>
        </p:nvCxnSpPr>
        <p:spPr>
          <a:xfrm>
            <a:off x="3923420" y="510798"/>
            <a:ext cx="5018316" cy="6164"/>
          </a:xfrm>
          <a:prstGeom prst="straightConnector1">
            <a:avLst/>
          </a:prstGeom>
          <a:noFill/>
          <a:ln w="9525" cap="flat" cmpd="sng">
            <a:solidFill>
              <a:srgbClr val="141B4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TextBox 24"/>
          <p:cNvSpPr txBox="1"/>
          <p:nvPr/>
        </p:nvSpPr>
        <p:spPr>
          <a:xfrm>
            <a:off x="5040889" y="1336717"/>
            <a:ext cx="2458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 </a:t>
            </a:r>
            <a:endParaRPr lang="uk-UA" sz="2800" dirty="0">
              <a:solidFill>
                <a:srgbClr val="1C1C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BBFBC5-EE25-42DB-BFB5-D05AC758FC8F}"/>
              </a:ext>
            </a:extLst>
          </p:cNvPr>
          <p:cNvSpPr txBox="1"/>
          <p:nvPr/>
        </p:nvSpPr>
        <p:spPr>
          <a:xfrm>
            <a:off x="1500349" y="794407"/>
            <a:ext cx="7016894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uk-UA" sz="1800" b="1" dirty="0">
                <a:solidFill>
                  <a:srgbClr val="C00000"/>
                </a:solidFill>
                <a:latin typeface="Proxima Nova"/>
              </a:rPr>
              <a:t>011 Освітні, педагогічні науки. </a:t>
            </a:r>
            <a:r>
              <a:rPr lang="uk-UA" sz="1800" dirty="0">
                <a:latin typeface="Proxima Nova"/>
              </a:rPr>
              <a:t>ОПП  Організація освітнього простору:       управління та експертиза (денна/заочна)  </a:t>
            </a:r>
          </a:p>
          <a:p>
            <a:pPr marL="342900" indent="-342900">
              <a:buAutoNum type="arabicPeriod"/>
            </a:pPr>
            <a:endParaRPr lang="uk-UA" sz="1800" dirty="0">
              <a:latin typeface="Proxima Nova"/>
            </a:endParaRPr>
          </a:p>
          <a:p>
            <a:pPr marL="0" indent="0">
              <a:buNone/>
            </a:pPr>
            <a:r>
              <a:rPr lang="uk-UA" sz="1800" b="1" dirty="0">
                <a:latin typeface="Proxima Nova"/>
              </a:rPr>
              <a:t>2</a:t>
            </a:r>
            <a:r>
              <a:rPr lang="uk-UA" sz="1800" dirty="0">
                <a:latin typeface="Proxima Nova"/>
              </a:rPr>
              <a:t>.  </a:t>
            </a:r>
            <a:r>
              <a:rPr lang="uk-UA" sz="1800" b="1" dirty="0">
                <a:solidFill>
                  <a:srgbClr val="C00000"/>
                </a:solidFill>
                <a:latin typeface="Proxima Nova"/>
              </a:rPr>
              <a:t>012 Дошкільна освіта</a:t>
            </a:r>
            <a:r>
              <a:rPr lang="uk-UA" sz="1800" dirty="0">
                <a:latin typeface="Proxima Nova"/>
              </a:rPr>
              <a:t>. ОПП Дошкільна освіта  (денна/заочна)</a:t>
            </a:r>
          </a:p>
          <a:p>
            <a:pPr marL="0" indent="0">
              <a:buNone/>
            </a:pPr>
            <a:endParaRPr lang="uk-UA" sz="1800" dirty="0">
              <a:latin typeface="Proxima Nova"/>
            </a:endParaRPr>
          </a:p>
          <a:p>
            <a:pPr marL="0" indent="0">
              <a:buNone/>
            </a:pPr>
            <a:r>
              <a:rPr lang="uk-UA" sz="1800" b="1" dirty="0">
                <a:latin typeface="Proxima Nova"/>
              </a:rPr>
              <a:t>3</a:t>
            </a:r>
            <a:r>
              <a:rPr lang="uk-UA" sz="1800" dirty="0">
                <a:latin typeface="Proxima Nova"/>
              </a:rPr>
              <a:t>.  </a:t>
            </a:r>
            <a:r>
              <a:rPr lang="uk-UA" sz="1800" b="1" dirty="0">
                <a:solidFill>
                  <a:srgbClr val="C00000"/>
                </a:solidFill>
                <a:latin typeface="Proxima Nova"/>
              </a:rPr>
              <a:t>013 Початкова  освіта</a:t>
            </a:r>
            <a:r>
              <a:rPr lang="uk-UA" sz="1800" dirty="0">
                <a:solidFill>
                  <a:srgbClr val="C00000"/>
                </a:solidFill>
                <a:latin typeface="Proxima Nova"/>
              </a:rPr>
              <a:t>. </a:t>
            </a:r>
            <a:r>
              <a:rPr lang="uk-UA" sz="1800" dirty="0">
                <a:latin typeface="Proxima Nova"/>
              </a:rPr>
              <a:t>ОПП Початкова  освіта (денна/заочна)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uk-UA" sz="1800" dirty="0">
              <a:latin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uk-UA" sz="1800" b="1" dirty="0">
                <a:latin typeface="Proxima Nova"/>
              </a:rPr>
              <a:t>4</a:t>
            </a:r>
            <a:r>
              <a:rPr lang="uk-UA" sz="1800" dirty="0">
                <a:latin typeface="Proxima Nova"/>
              </a:rPr>
              <a:t>.  </a:t>
            </a:r>
            <a:r>
              <a:rPr lang="uk-UA" sz="1800" b="1" dirty="0" smtClean="0">
                <a:solidFill>
                  <a:srgbClr val="C00000"/>
                </a:solidFill>
                <a:latin typeface="Proxima Nova"/>
              </a:rPr>
              <a:t>016.01 </a:t>
            </a:r>
            <a:r>
              <a:rPr lang="uk-UA" sz="1800" b="1" dirty="0">
                <a:solidFill>
                  <a:srgbClr val="C00000"/>
                </a:solidFill>
                <a:latin typeface="Proxima Nova"/>
              </a:rPr>
              <a:t>Спеціальна освіта</a:t>
            </a:r>
            <a:r>
              <a:rPr lang="uk-UA" sz="1800" dirty="0">
                <a:latin typeface="Proxima Nova"/>
              </a:rPr>
              <a:t>. ОПП  Логопедія (денна/заочна)</a:t>
            </a:r>
          </a:p>
          <a:p>
            <a:pPr marL="0" indent="0">
              <a:buNone/>
            </a:pPr>
            <a:endParaRPr lang="uk-UA" sz="1800" dirty="0">
              <a:latin typeface="Proxima Nova"/>
            </a:endParaRPr>
          </a:p>
          <a:p>
            <a:pPr marL="342900" indent="-342900">
              <a:buAutoNum type="arabicPeriod" startAt="5"/>
            </a:pPr>
            <a:r>
              <a:rPr lang="uk-UA" sz="1800" b="1" dirty="0">
                <a:solidFill>
                  <a:srgbClr val="C00000"/>
                </a:solidFill>
                <a:latin typeface="Proxima Nova"/>
              </a:rPr>
              <a:t>231 Соціальна робота</a:t>
            </a:r>
            <a:r>
              <a:rPr lang="uk-UA" sz="1800" b="1" dirty="0">
                <a:latin typeface="Proxima Nova"/>
              </a:rPr>
              <a:t>. </a:t>
            </a:r>
            <a:r>
              <a:rPr lang="uk-UA" sz="1800" dirty="0">
                <a:latin typeface="Proxima Nova"/>
              </a:rPr>
              <a:t>ОПП Соціально-психологічна реабілітація   (денна/заочна)</a:t>
            </a:r>
          </a:p>
          <a:p>
            <a:pPr algn="l"/>
            <a:r>
              <a:rPr lang="ru-RU" sz="1600" b="1" i="0" dirty="0" err="1">
                <a:solidFill>
                  <a:srgbClr val="0000FF"/>
                </a:solidFill>
                <a:effectLst/>
                <a:latin typeface="+mj-lt"/>
              </a:rPr>
              <a:t>Перелік</a:t>
            </a:r>
            <a:r>
              <a:rPr lang="ru-RU" sz="1600" b="1" i="0" dirty="0">
                <a:solidFill>
                  <a:srgbClr val="0000FF"/>
                </a:solidFill>
                <a:effectLst/>
                <a:latin typeface="+mj-lt"/>
              </a:rPr>
              <a:t>  </a:t>
            </a:r>
            <a:r>
              <a:rPr lang="ru-RU" sz="1600" b="1" i="0" dirty="0" err="1">
                <a:solidFill>
                  <a:srgbClr val="0000FF"/>
                </a:solidFill>
                <a:effectLst/>
                <a:latin typeface="+mj-lt"/>
              </a:rPr>
              <a:t>спеціальностей</a:t>
            </a:r>
            <a:r>
              <a:rPr lang="ru-RU" sz="1600" b="1" i="0" dirty="0">
                <a:solidFill>
                  <a:srgbClr val="0000FF"/>
                </a:solidFill>
                <a:effectLst/>
                <a:latin typeface="+mj-lt"/>
              </a:rPr>
              <a:t>, на </a:t>
            </a:r>
            <a:r>
              <a:rPr lang="ru-RU" sz="1600" b="1" i="0" dirty="0" err="1">
                <a:solidFill>
                  <a:srgbClr val="0000FF"/>
                </a:solidFill>
                <a:effectLst/>
                <a:latin typeface="+mj-lt"/>
              </a:rPr>
              <a:t>базі</a:t>
            </a:r>
            <a:r>
              <a:rPr lang="ru-RU" sz="1600" b="1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ru-RU" sz="1600" b="1" i="0" dirty="0" err="1">
                <a:solidFill>
                  <a:srgbClr val="0000FF"/>
                </a:solidFill>
                <a:effectLst/>
                <a:latin typeface="+mj-lt"/>
              </a:rPr>
              <a:t>яких</a:t>
            </a:r>
            <a:r>
              <a:rPr lang="ru-RU" sz="1600" b="1" i="0" dirty="0">
                <a:solidFill>
                  <a:srgbClr val="0000FF"/>
                </a:solidFill>
                <a:effectLst/>
                <a:latin typeface="+mj-lt"/>
              </a:rPr>
              <a:t> буде проведено </a:t>
            </a:r>
            <a:r>
              <a:rPr lang="ru-RU" sz="1600" b="1" i="0" dirty="0" err="1">
                <a:solidFill>
                  <a:srgbClr val="0000FF"/>
                </a:solidFill>
                <a:effectLst/>
                <a:latin typeface="+mj-lt"/>
              </a:rPr>
              <a:t>вступ</a:t>
            </a:r>
            <a:r>
              <a:rPr lang="ru-RU" sz="1600" b="1" i="0" dirty="0">
                <a:solidFill>
                  <a:srgbClr val="0000FF"/>
                </a:solidFill>
                <a:effectLst/>
                <a:latin typeface="+mj-lt"/>
              </a:rPr>
              <a:t>:</a:t>
            </a:r>
            <a:endParaRPr lang="ru-RU" sz="1600" b="0" i="0" dirty="0">
              <a:solidFill>
                <a:srgbClr val="333333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666666"/>
                </a:solidFill>
                <a:effectLst/>
                <a:latin typeface="+mj-lt"/>
              </a:rPr>
              <a:t> 012 </a:t>
            </a:r>
            <a:r>
              <a:rPr lang="ru-RU" sz="1600" b="1" i="0" dirty="0" err="1">
                <a:solidFill>
                  <a:srgbClr val="666666"/>
                </a:solidFill>
                <a:effectLst/>
                <a:latin typeface="+mj-lt"/>
              </a:rPr>
              <a:t>Дошкільна</a:t>
            </a:r>
            <a:r>
              <a:rPr lang="ru-RU" sz="1600" b="1" i="0" dirty="0">
                <a:solidFill>
                  <a:srgbClr val="666666"/>
                </a:solidFill>
                <a:effectLst/>
                <a:latin typeface="+mj-lt"/>
              </a:rPr>
              <a:t> </a:t>
            </a:r>
            <a:r>
              <a:rPr lang="ru-RU" sz="1600" b="1" i="0" dirty="0" err="1">
                <a:solidFill>
                  <a:srgbClr val="666666"/>
                </a:solidFill>
                <a:effectLst/>
                <a:latin typeface="+mj-lt"/>
              </a:rPr>
              <a:t>освіта</a:t>
            </a:r>
            <a:endParaRPr lang="ru-RU" sz="1600" b="0" i="0" dirty="0">
              <a:solidFill>
                <a:srgbClr val="666666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666666"/>
                </a:solidFill>
                <a:effectLst/>
                <a:latin typeface="+mj-lt"/>
              </a:rPr>
              <a:t> 013 Початкова </a:t>
            </a:r>
            <a:r>
              <a:rPr lang="ru-RU" sz="1600" b="1" i="0" dirty="0" err="1">
                <a:solidFill>
                  <a:srgbClr val="666666"/>
                </a:solidFill>
                <a:effectLst/>
                <a:latin typeface="+mj-lt"/>
              </a:rPr>
              <a:t>освіта</a:t>
            </a:r>
            <a:endParaRPr lang="ru-RU" sz="1600" b="0" i="0" dirty="0">
              <a:solidFill>
                <a:srgbClr val="666666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666666"/>
                </a:solidFill>
                <a:effectLst/>
                <a:latin typeface="+mj-lt"/>
              </a:rPr>
              <a:t> 016 </a:t>
            </a:r>
            <a:r>
              <a:rPr lang="ru-RU" sz="1600" b="1" i="0" dirty="0" err="1">
                <a:solidFill>
                  <a:srgbClr val="666666"/>
                </a:solidFill>
                <a:effectLst/>
                <a:latin typeface="+mj-lt"/>
              </a:rPr>
              <a:t>Спеціальна</a:t>
            </a:r>
            <a:r>
              <a:rPr lang="ru-RU" sz="1600" b="1" i="0" dirty="0">
                <a:solidFill>
                  <a:srgbClr val="666666"/>
                </a:solidFill>
                <a:effectLst/>
                <a:latin typeface="+mj-lt"/>
              </a:rPr>
              <a:t> </a:t>
            </a:r>
            <a:r>
              <a:rPr lang="ru-RU" sz="1600" b="1" i="0" dirty="0" err="1">
                <a:solidFill>
                  <a:srgbClr val="666666"/>
                </a:solidFill>
                <a:effectLst/>
                <a:latin typeface="+mj-lt"/>
              </a:rPr>
              <a:t>освіта</a:t>
            </a:r>
            <a:r>
              <a:rPr lang="ru-RU" sz="1600" b="1" i="0" dirty="0">
                <a:solidFill>
                  <a:srgbClr val="666666"/>
                </a:solidFill>
                <a:effectLst/>
                <a:latin typeface="+mj-lt"/>
              </a:rPr>
              <a:t> (016.01, 016.02)</a:t>
            </a:r>
            <a:endParaRPr lang="ru-RU" sz="1600" b="0" i="0" dirty="0">
              <a:solidFill>
                <a:srgbClr val="666666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666666"/>
                </a:solidFill>
                <a:effectLst/>
                <a:latin typeface="+mj-lt"/>
              </a:rPr>
              <a:t> 231 </a:t>
            </a:r>
            <a:r>
              <a:rPr lang="ru-RU" sz="1600" b="1" i="0" dirty="0" err="1">
                <a:solidFill>
                  <a:srgbClr val="666666"/>
                </a:solidFill>
                <a:effectLst/>
                <a:latin typeface="+mj-lt"/>
              </a:rPr>
              <a:t>Соціальна</a:t>
            </a:r>
            <a:r>
              <a:rPr lang="ru-RU" sz="1600" b="1" i="0" dirty="0">
                <a:solidFill>
                  <a:srgbClr val="666666"/>
                </a:solidFill>
                <a:effectLst/>
                <a:latin typeface="+mj-lt"/>
              </a:rPr>
              <a:t> робота </a:t>
            </a:r>
            <a:endParaRPr lang="ru-RU" sz="1600" b="0" i="0" dirty="0">
              <a:solidFill>
                <a:srgbClr val="666666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FF00FF"/>
                </a:solidFill>
                <a:effectLst/>
                <a:latin typeface="+mj-lt"/>
              </a:rPr>
              <a:t> </a:t>
            </a:r>
            <a:r>
              <a:rPr lang="ru-RU" sz="1600" b="1" i="0" dirty="0" err="1">
                <a:solidFill>
                  <a:srgbClr val="FF00FF"/>
                </a:solidFill>
                <a:effectLst/>
                <a:latin typeface="+mj-lt"/>
              </a:rPr>
              <a:t>Інші</a:t>
            </a:r>
            <a:r>
              <a:rPr lang="ru-RU" sz="1600" b="1" i="0" dirty="0">
                <a:solidFill>
                  <a:srgbClr val="FF00FF"/>
                </a:solidFill>
                <a:effectLst/>
                <a:latin typeface="+mj-lt"/>
              </a:rPr>
              <a:t> </a:t>
            </a:r>
            <a:r>
              <a:rPr lang="ru-RU" sz="1600" b="1" i="0" dirty="0" err="1">
                <a:solidFill>
                  <a:srgbClr val="FF00FF"/>
                </a:solidFill>
                <a:effectLst/>
                <a:latin typeface="+mj-lt"/>
              </a:rPr>
              <a:t>спеціальності</a:t>
            </a:r>
            <a:endParaRPr lang="ru-RU" sz="1600" b="0" i="0" dirty="0">
              <a:solidFill>
                <a:srgbClr val="666666"/>
              </a:solidFill>
              <a:effectLst/>
              <a:latin typeface="+mj-lt"/>
            </a:endParaRPr>
          </a:p>
          <a:p>
            <a:pPr marL="342900" indent="-342900">
              <a:buAutoNum type="arabicPeriod" startAt="5"/>
            </a:pPr>
            <a:endParaRPr lang="uk-UA" sz="1800" dirty="0"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620615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77012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1547664" y="225624"/>
            <a:ext cx="6368822" cy="61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b="1" dirty="0">
                <a:solidFill>
                  <a:srgbClr val="313B9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 Магістр :  Головне про ВСТУП-2024</a:t>
            </a:r>
            <a:endParaRPr sz="2600" b="1" dirty="0">
              <a:solidFill>
                <a:srgbClr val="313B9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40889" y="1336717"/>
            <a:ext cx="2458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 </a:t>
            </a:r>
            <a:endParaRPr lang="uk-UA" sz="2800" dirty="0">
              <a:solidFill>
                <a:srgbClr val="1C1C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281420-6629-47E9-8F9E-FA0C3D2DA8A3}"/>
              </a:ext>
            </a:extLst>
          </p:cNvPr>
          <p:cNvSpPr txBox="1"/>
          <p:nvPr/>
        </p:nvSpPr>
        <p:spPr>
          <a:xfrm>
            <a:off x="1644440" y="1137072"/>
            <a:ext cx="7104024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i="1" dirty="0">
                <a:solidFill>
                  <a:srgbClr val="993366"/>
                </a:solidFill>
                <a:effectLst/>
                <a:latin typeface="arial black" panose="020B0A04020102020204" pitchFamily="34" charset="0"/>
              </a:rPr>
              <a:t> </a:t>
            </a:r>
            <a:endParaRPr lang="uk-UA" b="0" i="0" dirty="0">
              <a:solidFill>
                <a:srgbClr val="212529"/>
              </a:solidFill>
              <a:effectLst/>
              <a:latin typeface="Proxima Nova"/>
            </a:endParaRPr>
          </a:p>
          <a:p>
            <a:pPr algn="l"/>
            <a:r>
              <a:rPr lang="uk-UA" sz="2400" b="1" i="0" dirty="0">
                <a:solidFill>
                  <a:srgbClr val="212529"/>
                </a:solidFill>
                <a:effectLst/>
                <a:latin typeface="Proxima Nova"/>
              </a:rPr>
              <a:t>У 2024</a:t>
            </a:r>
            <a:r>
              <a:rPr lang="uk-UA" sz="2400" b="0" i="0" dirty="0">
                <a:solidFill>
                  <a:srgbClr val="212529"/>
                </a:solidFill>
                <a:effectLst/>
                <a:latin typeface="Proxima Nova"/>
              </a:rPr>
              <a:t> році  вступники </a:t>
            </a:r>
            <a:r>
              <a:rPr lang="uk-UA" sz="2400" dirty="0">
                <a:solidFill>
                  <a:srgbClr val="212529"/>
                </a:solidFill>
                <a:latin typeface="Proxima Nova"/>
              </a:rPr>
              <a:t> в </a:t>
            </a:r>
            <a:r>
              <a:rPr lang="uk-UA" sz="2400" b="0" i="0" dirty="0">
                <a:solidFill>
                  <a:srgbClr val="212529"/>
                </a:solidFill>
                <a:effectLst/>
                <a:latin typeface="Proxima Nova"/>
              </a:rPr>
              <a:t> магістратуру складатимуть</a:t>
            </a:r>
          </a:p>
          <a:p>
            <a:pPr algn="l"/>
            <a:endParaRPr lang="uk-UA" sz="2400" b="0" i="0" dirty="0">
              <a:solidFill>
                <a:srgbClr val="212529"/>
              </a:solidFill>
              <a:effectLst/>
              <a:latin typeface="Proxima Nova"/>
            </a:endParaRPr>
          </a:p>
          <a:p>
            <a:pPr marL="457200" indent="-457200" algn="l">
              <a:buAutoNum type="arabicPeriod"/>
            </a:pPr>
            <a:r>
              <a:rPr lang="uk-UA" sz="2400" b="0" i="0" dirty="0">
                <a:solidFill>
                  <a:srgbClr val="212529"/>
                </a:solidFill>
                <a:effectLst/>
                <a:latin typeface="Proxima Nova"/>
              </a:rPr>
              <a:t>ЄВІ (</a:t>
            </a:r>
            <a:r>
              <a:rPr lang="uk-UA" sz="2400" b="1" i="0" dirty="0">
                <a:solidFill>
                  <a:srgbClr val="212529"/>
                </a:solidFill>
                <a:effectLst/>
                <a:latin typeface="Proxima Nova"/>
              </a:rPr>
              <a:t>єдиний вступний іспит</a:t>
            </a:r>
            <a:r>
              <a:rPr lang="uk-UA" sz="2400" b="0" i="0" dirty="0">
                <a:solidFill>
                  <a:srgbClr val="212529"/>
                </a:solidFill>
                <a:effectLst/>
                <a:latin typeface="Proxima Nova"/>
              </a:rPr>
              <a:t>) – всі </a:t>
            </a:r>
            <a:r>
              <a:rPr lang="uk-UA" sz="2400" dirty="0">
                <a:solidFill>
                  <a:srgbClr val="212529"/>
                </a:solidFill>
                <a:latin typeface="Proxima Nova"/>
              </a:rPr>
              <a:t>с</a:t>
            </a:r>
            <a:r>
              <a:rPr lang="uk-UA" sz="2400" b="0" i="0" dirty="0">
                <a:solidFill>
                  <a:srgbClr val="212529"/>
                </a:solidFill>
                <a:effectLst/>
                <a:latin typeface="Proxima Nova"/>
              </a:rPr>
              <a:t>пеціальності   (денна/заочна)  ФПО</a:t>
            </a:r>
          </a:p>
          <a:p>
            <a:pPr algn="l"/>
            <a:r>
              <a:rPr lang="uk-UA" sz="2400" b="0" i="0" dirty="0">
                <a:solidFill>
                  <a:srgbClr val="212529"/>
                </a:solidFill>
                <a:effectLst/>
                <a:latin typeface="Proxima Nova"/>
              </a:rPr>
              <a:t>  </a:t>
            </a:r>
            <a:endParaRPr lang="uk-UA" sz="2400" dirty="0">
              <a:solidFill>
                <a:srgbClr val="212529"/>
              </a:solidFill>
              <a:latin typeface="Proxima Nova"/>
            </a:endParaRPr>
          </a:p>
          <a:p>
            <a:pPr algn="l"/>
            <a:r>
              <a:rPr lang="uk-UA" sz="2400" dirty="0">
                <a:solidFill>
                  <a:srgbClr val="212529"/>
                </a:solidFill>
                <a:latin typeface="Proxima Nova"/>
              </a:rPr>
              <a:t>2.   </a:t>
            </a:r>
            <a:r>
              <a:rPr lang="uk-UA" sz="2400" b="0" i="0" dirty="0">
                <a:solidFill>
                  <a:srgbClr val="212529"/>
                </a:solidFill>
                <a:effectLst/>
                <a:latin typeface="Proxima Nova"/>
              </a:rPr>
              <a:t>ЄФВВ </a:t>
            </a:r>
            <a:r>
              <a:rPr lang="uk-UA" sz="2400" b="1" i="0" dirty="0">
                <a:solidFill>
                  <a:srgbClr val="212529"/>
                </a:solidFill>
                <a:effectLst/>
                <a:latin typeface="Proxima Nova"/>
              </a:rPr>
              <a:t>(єдине фахове вступне випробування) </a:t>
            </a:r>
            <a:r>
              <a:rPr lang="uk-UA" sz="2400" b="0" i="0" dirty="0">
                <a:solidFill>
                  <a:srgbClr val="212529"/>
                </a:solidFill>
                <a:effectLst/>
                <a:latin typeface="Proxima Nova"/>
              </a:rPr>
              <a:t>-  </a:t>
            </a:r>
            <a:r>
              <a:rPr lang="uk-UA" sz="2400" dirty="0">
                <a:solidFill>
                  <a:srgbClr val="212529"/>
                </a:solidFill>
                <a:latin typeface="Proxima Nova"/>
              </a:rPr>
              <a:t> с</a:t>
            </a:r>
            <a:r>
              <a:rPr lang="uk-UA" sz="2400" b="0" i="0" dirty="0">
                <a:solidFill>
                  <a:srgbClr val="212529"/>
                </a:solidFill>
                <a:effectLst/>
                <a:latin typeface="Proxima Nova"/>
              </a:rPr>
              <a:t>пеціальності 011, 012, 013, 016 (денна / заочна) </a:t>
            </a:r>
          </a:p>
          <a:p>
            <a:pPr algn="l"/>
            <a:endParaRPr lang="uk-UA" sz="2400" dirty="0">
              <a:solidFill>
                <a:srgbClr val="212529"/>
              </a:solidFill>
              <a:latin typeface="Proxima Nova"/>
            </a:endParaRPr>
          </a:p>
          <a:p>
            <a:pPr marL="457200" indent="-457200" algn="l">
              <a:buAutoNum type="arabicPeriod" startAt="3"/>
            </a:pPr>
            <a:r>
              <a:rPr lang="uk-UA" sz="2400" b="1" dirty="0">
                <a:solidFill>
                  <a:srgbClr val="212529"/>
                </a:solidFill>
                <a:latin typeface="Proxima Nova"/>
              </a:rPr>
              <a:t>Фаховий іспит </a:t>
            </a:r>
            <a:r>
              <a:rPr lang="uk-UA" sz="2400" dirty="0">
                <a:solidFill>
                  <a:srgbClr val="212529"/>
                </a:solidFill>
                <a:latin typeface="Proxima Nova"/>
              </a:rPr>
              <a:t>(замість ЄФВВ –</a:t>
            </a:r>
          </a:p>
          <a:p>
            <a:pPr algn="l"/>
            <a:r>
              <a:rPr lang="uk-UA" sz="2400" dirty="0">
                <a:solidFill>
                  <a:srgbClr val="212529"/>
                </a:solidFill>
                <a:latin typeface="Proxima Nova"/>
              </a:rPr>
              <a:t>     спеціальність 231, денна/заочна)</a:t>
            </a:r>
            <a:r>
              <a:rPr lang="uk-UA" sz="2400" b="0" i="0" dirty="0">
                <a:solidFill>
                  <a:srgbClr val="212529"/>
                </a:solidFill>
                <a:effectLst/>
                <a:latin typeface="Proxima Nova"/>
              </a:rPr>
              <a:t/>
            </a:r>
            <a:br>
              <a:rPr lang="uk-UA" sz="2400" b="0" i="0" dirty="0">
                <a:solidFill>
                  <a:srgbClr val="212529"/>
                </a:solidFill>
                <a:effectLst/>
                <a:latin typeface="Proxima Nova"/>
              </a:rPr>
            </a:br>
            <a:r>
              <a:rPr lang="uk-UA" sz="2400" dirty="0">
                <a:solidFill>
                  <a:srgbClr val="212529"/>
                </a:solidFill>
                <a:latin typeface="Proxima Nova"/>
              </a:rPr>
              <a:t>_____________________________________</a:t>
            </a:r>
            <a:r>
              <a:rPr lang="uk-UA" sz="2400" b="0" i="0" dirty="0">
                <a:solidFill>
                  <a:srgbClr val="212529"/>
                </a:solidFill>
                <a:effectLst/>
                <a:latin typeface="Proxima Nova"/>
              </a:rPr>
              <a:t/>
            </a:r>
            <a:br>
              <a:rPr lang="uk-UA" sz="2400" b="0" i="0" dirty="0">
                <a:solidFill>
                  <a:srgbClr val="212529"/>
                </a:solidFill>
                <a:effectLst/>
                <a:latin typeface="Proxima Nova"/>
              </a:rPr>
            </a:br>
            <a:r>
              <a:rPr lang="uk-UA" b="0" i="0" dirty="0">
                <a:solidFill>
                  <a:srgbClr val="212529"/>
                </a:solidFill>
                <a:effectLst/>
                <a:latin typeface="Proxima Nova"/>
              </a:rPr>
              <a:t> </a:t>
            </a:r>
          </a:p>
          <a:p>
            <a:pPr algn="l"/>
            <a:r>
              <a:rPr lang="uk-UA" b="1" i="0" dirty="0">
                <a:solidFill>
                  <a:srgbClr val="993366"/>
                </a:solidFill>
                <a:effectLst/>
                <a:latin typeface="arial black" panose="020B0A04020102020204" pitchFamily="34" charset="0"/>
              </a:rPr>
              <a:t> +    </a:t>
            </a:r>
            <a:r>
              <a:rPr lang="uk-UA" sz="1800" b="1" i="0" dirty="0">
                <a:solidFill>
                  <a:srgbClr val="993366"/>
                </a:solidFill>
                <a:effectLst/>
                <a:latin typeface="arial black" panose="020B0A04020102020204" pitchFamily="34" charset="0"/>
              </a:rPr>
              <a:t>Мотиваційний  лист </a:t>
            </a:r>
            <a:endParaRPr lang="en-US" sz="1800" b="0" i="0" dirty="0">
              <a:solidFill>
                <a:srgbClr val="212529"/>
              </a:solidFill>
              <a:effectLst/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4179180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77012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1979712" y="-36062"/>
            <a:ext cx="5936774" cy="54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>
                <a:solidFill>
                  <a:srgbClr val="313B9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 Магістр :  Головне про ЄВІ</a:t>
            </a:r>
            <a:endParaRPr sz="2800" b="1" dirty="0">
              <a:solidFill>
                <a:srgbClr val="313B9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1" name="Google Shape;65;p14"/>
          <p:cNvCxnSpPr/>
          <p:nvPr/>
        </p:nvCxnSpPr>
        <p:spPr>
          <a:xfrm>
            <a:off x="3923420" y="510798"/>
            <a:ext cx="5018316" cy="6164"/>
          </a:xfrm>
          <a:prstGeom prst="straightConnector1">
            <a:avLst/>
          </a:prstGeom>
          <a:noFill/>
          <a:ln w="9525" cap="flat" cmpd="sng">
            <a:solidFill>
              <a:srgbClr val="141B4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TextBox 24"/>
          <p:cNvSpPr txBox="1"/>
          <p:nvPr/>
        </p:nvSpPr>
        <p:spPr>
          <a:xfrm>
            <a:off x="5040889" y="1336717"/>
            <a:ext cx="2458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 </a:t>
            </a:r>
            <a:endParaRPr lang="uk-UA" sz="2800" dirty="0">
              <a:solidFill>
                <a:srgbClr val="1C1C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281420-6629-47E9-8F9E-FA0C3D2DA8A3}"/>
              </a:ext>
            </a:extLst>
          </p:cNvPr>
          <p:cNvSpPr txBox="1"/>
          <p:nvPr/>
        </p:nvSpPr>
        <p:spPr>
          <a:xfrm>
            <a:off x="1547664" y="626852"/>
            <a:ext cx="72008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i="1" dirty="0">
                <a:solidFill>
                  <a:srgbClr val="993366"/>
                </a:solidFill>
                <a:effectLst/>
                <a:latin typeface="arial black" panose="020B0A04020102020204" pitchFamily="34" charset="0"/>
              </a:rPr>
              <a:t> </a:t>
            </a:r>
            <a:endParaRPr lang="uk-UA" sz="2400" b="0" i="0" dirty="0">
              <a:solidFill>
                <a:srgbClr val="212529"/>
              </a:solidFill>
              <a:effectLst/>
              <a:latin typeface="Proxima Nova"/>
            </a:endParaRPr>
          </a:p>
          <a:p>
            <a:pPr algn="l"/>
            <a:r>
              <a:rPr lang="uk-UA" sz="2400" b="1" dirty="0">
                <a:solidFill>
                  <a:srgbClr val="212529"/>
                </a:solidFill>
                <a:latin typeface="Proxima Nova"/>
              </a:rPr>
              <a:t>ЄВІ</a:t>
            </a:r>
            <a:r>
              <a:rPr lang="uk-UA" sz="2400" b="0" i="0" dirty="0">
                <a:solidFill>
                  <a:srgbClr val="212529"/>
                </a:solidFill>
                <a:effectLst/>
                <a:latin typeface="Proxima Nova"/>
              </a:rPr>
              <a:t> поєднує у собі </a:t>
            </a:r>
            <a:r>
              <a:rPr lang="uk-UA" sz="2400" b="1" i="0" dirty="0">
                <a:solidFill>
                  <a:srgbClr val="212529"/>
                </a:solidFill>
                <a:effectLst/>
                <a:latin typeface="Proxima Nova"/>
              </a:rPr>
              <a:t>2 блоки:</a:t>
            </a:r>
            <a:r>
              <a:rPr lang="uk-UA" sz="2400" b="0" i="0" dirty="0">
                <a:solidFill>
                  <a:srgbClr val="212529"/>
                </a:solidFill>
                <a:effectLst/>
                <a:latin typeface="Proxima Nova"/>
              </a:rPr>
              <a:t/>
            </a:r>
            <a:br>
              <a:rPr lang="uk-UA" sz="2400" b="0" i="0" dirty="0">
                <a:solidFill>
                  <a:srgbClr val="212529"/>
                </a:solidFill>
                <a:effectLst/>
                <a:latin typeface="Proxima Nova"/>
              </a:rPr>
            </a:br>
            <a:r>
              <a:rPr lang="uk-UA" sz="2400" b="0" i="0" dirty="0">
                <a:solidFill>
                  <a:srgbClr val="212529"/>
                </a:solidFill>
                <a:effectLst/>
                <a:latin typeface="Proxima Nova"/>
              </a:rPr>
              <a:t/>
            </a:r>
            <a:br>
              <a:rPr lang="uk-UA" sz="2400" b="0" i="0" dirty="0">
                <a:solidFill>
                  <a:srgbClr val="212529"/>
                </a:solidFill>
                <a:effectLst/>
                <a:latin typeface="Proxima Nova"/>
              </a:rPr>
            </a:br>
            <a:r>
              <a:rPr lang="uk-UA" sz="2400" b="0" i="0" dirty="0">
                <a:solidFill>
                  <a:srgbClr val="212529"/>
                </a:solidFill>
                <a:effectLst/>
                <a:latin typeface="Proxima Nova"/>
              </a:rPr>
              <a:t>1. </a:t>
            </a:r>
            <a:r>
              <a:rPr lang="uk-UA" sz="2400" b="1" i="0" dirty="0">
                <a:solidFill>
                  <a:srgbClr val="212529"/>
                </a:solidFill>
                <a:effectLst/>
                <a:latin typeface="Proxima Nova"/>
              </a:rPr>
              <a:t>Тест з іноземної  мови </a:t>
            </a:r>
            <a:r>
              <a:rPr lang="uk-UA" sz="2400" i="0" dirty="0">
                <a:solidFill>
                  <a:srgbClr val="212529"/>
                </a:solidFill>
                <a:effectLst/>
                <a:latin typeface="Proxima Nova"/>
              </a:rPr>
              <a:t>(англійська, німецька, французька, іспанська) </a:t>
            </a:r>
          </a:p>
          <a:p>
            <a:pPr algn="l"/>
            <a:r>
              <a:rPr lang="uk-UA" sz="2400" b="0" i="0" dirty="0">
                <a:solidFill>
                  <a:srgbClr val="212529"/>
                </a:solidFill>
                <a:effectLst/>
                <a:latin typeface="Proxima Nova"/>
              </a:rPr>
              <a:t/>
            </a:r>
            <a:br>
              <a:rPr lang="uk-UA" sz="2400" b="0" i="0" dirty="0">
                <a:solidFill>
                  <a:srgbClr val="212529"/>
                </a:solidFill>
                <a:effectLst/>
                <a:latin typeface="Proxima Nova"/>
              </a:rPr>
            </a:br>
            <a:r>
              <a:rPr lang="uk-UA" sz="2400" b="0" i="0" dirty="0">
                <a:solidFill>
                  <a:srgbClr val="212529"/>
                </a:solidFill>
                <a:effectLst/>
                <a:latin typeface="Proxima Nova"/>
              </a:rPr>
              <a:t>2. </a:t>
            </a:r>
            <a:r>
              <a:rPr lang="uk-UA" sz="2400" i="0" dirty="0">
                <a:solidFill>
                  <a:srgbClr val="212529"/>
                </a:solidFill>
                <a:effectLst/>
                <a:latin typeface="Proxima Nova"/>
              </a:rPr>
              <a:t>Тест загальної навчальної компетентності </a:t>
            </a:r>
            <a:r>
              <a:rPr lang="uk-UA" sz="2400" b="0" i="0" dirty="0">
                <a:solidFill>
                  <a:srgbClr val="212529"/>
                </a:solidFill>
                <a:effectLst/>
                <a:latin typeface="Proxima Nova"/>
              </a:rPr>
              <a:t>(</a:t>
            </a:r>
            <a:r>
              <a:rPr lang="uk-UA" sz="2400" b="1" i="0" dirty="0">
                <a:solidFill>
                  <a:srgbClr val="212529"/>
                </a:solidFill>
                <a:effectLst/>
                <a:latin typeface="Proxima Nova"/>
              </a:rPr>
              <a:t>ТЗНК</a:t>
            </a:r>
            <a:r>
              <a:rPr lang="uk-UA" sz="2400" b="0" i="0" dirty="0">
                <a:solidFill>
                  <a:srgbClr val="212529"/>
                </a:solidFill>
                <a:effectLst/>
                <a:latin typeface="Proxima Nova"/>
              </a:rPr>
              <a:t>).</a:t>
            </a:r>
          </a:p>
          <a:p>
            <a:pPr algn="l"/>
            <a:r>
              <a:rPr lang="uk-UA" b="0" i="0" dirty="0">
                <a:solidFill>
                  <a:srgbClr val="212529"/>
                </a:solidFill>
                <a:effectLst/>
                <a:latin typeface="Proxima Nova"/>
              </a:rPr>
              <a:t> </a:t>
            </a:r>
          </a:p>
          <a:p>
            <a:pPr algn="l"/>
            <a:r>
              <a:rPr lang="uk-UA" b="1" i="0" dirty="0">
                <a:solidFill>
                  <a:srgbClr val="993366"/>
                </a:solidFill>
                <a:effectLst/>
                <a:latin typeface="arial black" panose="020B0A04020102020204" pitchFamily="34" charset="0"/>
              </a:rPr>
              <a:t> </a:t>
            </a:r>
            <a:endParaRPr lang="en-US" b="0" i="0" dirty="0">
              <a:solidFill>
                <a:srgbClr val="212529"/>
              </a:solidFill>
              <a:effectLst/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4116929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77012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1979712" y="-36062"/>
            <a:ext cx="5936774" cy="54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rgbClr val="313B9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 Магістр :  Головне про ЄВІ</a:t>
            </a:r>
            <a:endParaRPr sz="2400" b="1" dirty="0">
              <a:solidFill>
                <a:srgbClr val="313B9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1" name="Google Shape;65;p14"/>
          <p:cNvCxnSpPr/>
          <p:nvPr/>
        </p:nvCxnSpPr>
        <p:spPr>
          <a:xfrm>
            <a:off x="3923420" y="510798"/>
            <a:ext cx="5018316" cy="6164"/>
          </a:xfrm>
          <a:prstGeom prst="straightConnector1">
            <a:avLst/>
          </a:prstGeom>
          <a:noFill/>
          <a:ln w="9525" cap="flat" cmpd="sng">
            <a:solidFill>
              <a:srgbClr val="141B4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TextBox 24"/>
          <p:cNvSpPr txBox="1"/>
          <p:nvPr/>
        </p:nvSpPr>
        <p:spPr>
          <a:xfrm>
            <a:off x="5040889" y="1336717"/>
            <a:ext cx="2458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 </a:t>
            </a:r>
            <a:endParaRPr lang="uk-UA" sz="2800" dirty="0">
              <a:solidFill>
                <a:srgbClr val="1C1C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281420-6629-47E9-8F9E-FA0C3D2DA8A3}"/>
              </a:ext>
            </a:extLst>
          </p:cNvPr>
          <p:cNvSpPr txBox="1"/>
          <p:nvPr/>
        </p:nvSpPr>
        <p:spPr>
          <a:xfrm>
            <a:off x="1547664" y="626852"/>
            <a:ext cx="7200800" cy="760208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600" b="1" i="1" dirty="0">
                <a:solidFill>
                  <a:srgbClr val="993366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uk-UA" sz="1600" b="1" i="0" dirty="0">
                <a:solidFill>
                  <a:srgbClr val="993366"/>
                </a:solidFill>
                <a:effectLst/>
                <a:latin typeface="arial black" panose="020B0A04020102020204" pitchFamily="34" charset="0"/>
              </a:rPr>
              <a:t>Перший блок</a:t>
            </a:r>
            <a:endParaRPr lang="uk-UA" sz="1600" b="0" i="0" dirty="0">
              <a:solidFill>
                <a:srgbClr val="212529"/>
              </a:solidFill>
              <a:effectLst/>
              <a:latin typeface="Proxima Nova"/>
            </a:endParaRPr>
          </a:p>
          <a:p>
            <a:pPr algn="l"/>
            <a:r>
              <a:rPr lang="uk-UA" sz="1600" b="1" i="0" dirty="0">
                <a:solidFill>
                  <a:srgbClr val="212529"/>
                </a:solidFill>
                <a:effectLst/>
                <a:latin typeface="Proxima Nova"/>
              </a:rPr>
              <a:t>ЄВІ з іноземної мови  </a:t>
            </a:r>
          </a:p>
          <a:p>
            <a:pPr algn="l"/>
            <a:endParaRPr lang="uk-UA" sz="1600" b="1" i="0" dirty="0">
              <a:solidFill>
                <a:srgbClr val="212529"/>
              </a:solidFill>
              <a:effectLst/>
              <a:latin typeface="Proxima Nova"/>
            </a:endParaRPr>
          </a:p>
          <a:p>
            <a:pPr algn="l"/>
            <a:r>
              <a:rPr lang="uk-UA" sz="1600" b="1" i="0" dirty="0">
                <a:solidFill>
                  <a:srgbClr val="212529"/>
                </a:solidFill>
                <a:effectLst/>
                <a:latin typeface="Proxima Nova"/>
              </a:rPr>
              <a:t>Складається він із двох частин:</a:t>
            </a:r>
            <a:endParaRPr lang="uk-UA" sz="1600" b="0" i="0" dirty="0">
              <a:solidFill>
                <a:srgbClr val="212529"/>
              </a:solidFill>
              <a:effectLst/>
              <a:latin typeface="Proxima Nova"/>
            </a:endParaRPr>
          </a:p>
          <a:p>
            <a:pPr algn="l"/>
            <a:r>
              <a:rPr lang="uk-UA" sz="1600" b="1" i="1" dirty="0">
                <a:solidFill>
                  <a:srgbClr val="993366"/>
                </a:solidFill>
                <a:effectLst/>
                <a:latin typeface="Proxima Nova"/>
              </a:rPr>
              <a:t>Частина "читання"</a:t>
            </a:r>
            <a:r>
              <a:rPr lang="uk-UA" sz="1600" b="0" i="1" dirty="0">
                <a:solidFill>
                  <a:srgbClr val="993366"/>
                </a:solidFill>
                <a:effectLst/>
                <a:latin typeface="Proxima Nova"/>
              </a:rPr>
              <a:t>   </a:t>
            </a:r>
            <a:endParaRPr lang="uk-UA" sz="1600" b="1" i="1" dirty="0">
              <a:solidFill>
                <a:srgbClr val="993366"/>
              </a:solidFill>
              <a:effectLst/>
              <a:latin typeface="Proxima Nova"/>
            </a:endParaRPr>
          </a:p>
          <a:p>
            <a:pPr algn="l"/>
            <a:r>
              <a:rPr lang="uk-UA" sz="1600" b="1" i="1" dirty="0">
                <a:solidFill>
                  <a:srgbClr val="993366"/>
                </a:solidFill>
                <a:effectLst/>
                <a:latin typeface="Proxima Nova"/>
              </a:rPr>
              <a:t>Частина "використання мови"</a:t>
            </a:r>
            <a:r>
              <a:rPr lang="uk-UA" sz="1600" b="0" i="0" dirty="0">
                <a:solidFill>
                  <a:srgbClr val="212529"/>
                </a:solidFill>
                <a:effectLst/>
                <a:latin typeface="Proxima Nova"/>
              </a:rPr>
              <a:t>   </a:t>
            </a:r>
          </a:p>
          <a:p>
            <a:pPr algn="l"/>
            <a:endParaRPr lang="uk-UA" sz="1600" b="0" i="0" dirty="0">
              <a:solidFill>
                <a:srgbClr val="212529"/>
              </a:solidFill>
              <a:effectLst/>
              <a:latin typeface="Proxima Nova"/>
            </a:endParaRPr>
          </a:p>
          <a:p>
            <a:pPr algn="just"/>
            <a:r>
              <a:rPr lang="uk-UA" sz="1600" b="1" i="0" dirty="0">
                <a:solidFill>
                  <a:srgbClr val="212529"/>
                </a:solidFill>
                <a:effectLst/>
                <a:latin typeface="Proxima Nova"/>
              </a:rPr>
              <a:t>Орієнтовно ЄВІ з іноземної мови  містить </a:t>
            </a:r>
            <a:r>
              <a:rPr lang="uk-UA" sz="1600" b="1" dirty="0">
                <a:solidFill>
                  <a:srgbClr val="212529"/>
                </a:solidFill>
                <a:latin typeface="Proxima Nova"/>
              </a:rPr>
              <a:t>30 завдань, 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innerspace"/>
              </a:rPr>
              <a:t> з-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innerspace"/>
              </a:rPr>
              <a:t>поміж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innerspace"/>
              </a:rPr>
              <a:t>яких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innerspace"/>
              </a:rPr>
              <a:t>:</a:t>
            </a:r>
          </a:p>
          <a:p>
            <a:pPr algn="just" rtl="0"/>
            <a:r>
              <a:rPr lang="ru-RU" sz="1800" b="0" i="0" dirty="0">
                <a:solidFill>
                  <a:srgbClr val="333333"/>
                </a:solidFill>
                <a:effectLst/>
                <a:latin typeface="innerspace"/>
              </a:rPr>
              <a:t>6 – на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innerspace"/>
              </a:rPr>
              <a:t>встановлення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innerspace"/>
              </a:rPr>
              <a:t>відповідності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innerspace"/>
              </a:rPr>
              <a:t> 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innerspace"/>
              </a:rPr>
              <a:t>(</a:t>
            </a:r>
            <a:r>
              <a:rPr lang="ru-RU" sz="1800" b="0" i="1" dirty="0" err="1">
                <a:solidFill>
                  <a:srgbClr val="333333"/>
                </a:solidFill>
                <a:effectLst/>
                <a:latin typeface="innerspace"/>
              </a:rPr>
              <a:t>потрібно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1800" b="0" i="1" dirty="0" err="1">
                <a:solidFill>
                  <a:srgbClr val="333333"/>
                </a:solidFill>
                <a:effectLst/>
                <a:latin typeface="innerspace"/>
              </a:rPr>
              <a:t>дібрати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innerspace"/>
              </a:rPr>
              <a:t> заголовки до </a:t>
            </a:r>
            <a:r>
              <a:rPr lang="ru-RU" sz="1800" b="0" i="1" dirty="0" err="1">
                <a:solidFill>
                  <a:srgbClr val="333333"/>
                </a:solidFill>
                <a:effectLst/>
                <a:latin typeface="innerspace"/>
              </a:rPr>
              <a:t>текстів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innerspace"/>
              </a:rPr>
              <a:t>/</a:t>
            </a:r>
            <a:r>
              <a:rPr lang="ru-RU" sz="1800" b="0" i="1" dirty="0" err="1">
                <a:solidFill>
                  <a:srgbClr val="333333"/>
                </a:solidFill>
                <a:effectLst/>
                <a:latin typeface="innerspace"/>
              </a:rPr>
              <a:t>частин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1800" b="0" i="1" dirty="0" err="1">
                <a:solidFill>
                  <a:srgbClr val="333333"/>
                </a:solidFill>
                <a:effectLst/>
                <a:latin typeface="innerspace"/>
              </a:rPr>
              <a:t>текстів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1800" b="0" i="1" dirty="0" err="1">
                <a:solidFill>
                  <a:srgbClr val="333333"/>
                </a:solidFill>
                <a:effectLst/>
                <a:latin typeface="innerspace"/>
              </a:rPr>
              <a:t>із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1800" b="0" i="1" dirty="0" err="1">
                <a:solidFill>
                  <a:srgbClr val="333333"/>
                </a:solidFill>
                <a:effectLst/>
                <a:latin typeface="innerspace"/>
              </a:rPr>
              <a:t>запропонованих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1800" b="0" i="1" dirty="0" err="1">
                <a:solidFill>
                  <a:srgbClr val="333333"/>
                </a:solidFill>
                <a:effectLst/>
                <a:latin typeface="innerspace"/>
              </a:rPr>
              <a:t>варіантів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innerspace"/>
              </a:rPr>
              <a:t>; </a:t>
            </a:r>
            <a:r>
              <a:rPr lang="ru-RU" sz="1800" b="0" i="1" dirty="0" err="1">
                <a:solidFill>
                  <a:srgbClr val="333333"/>
                </a:solidFill>
                <a:effectLst/>
                <a:latin typeface="innerspace"/>
              </a:rPr>
              <a:t>твердження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innerspace"/>
              </a:rPr>
              <a:t>/</a:t>
            </a:r>
            <a:r>
              <a:rPr lang="ru-RU" sz="1800" b="0" i="1" dirty="0" err="1">
                <a:solidFill>
                  <a:srgbClr val="333333"/>
                </a:solidFill>
                <a:effectLst/>
                <a:latin typeface="innerspace"/>
              </a:rPr>
              <a:t>ситуації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innerspace"/>
              </a:rPr>
              <a:t> до </a:t>
            </a:r>
            <a:r>
              <a:rPr lang="ru-RU" sz="1800" b="0" i="1" dirty="0" err="1">
                <a:solidFill>
                  <a:srgbClr val="333333"/>
                </a:solidFill>
                <a:effectLst/>
                <a:latin typeface="innerspace"/>
              </a:rPr>
              <a:t>оголошень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innerspace"/>
              </a:rPr>
              <a:t>/</a:t>
            </a:r>
            <a:r>
              <a:rPr lang="ru-RU" sz="1800" b="0" i="1" dirty="0" err="1">
                <a:solidFill>
                  <a:srgbClr val="333333"/>
                </a:solidFill>
                <a:effectLst/>
                <a:latin typeface="innerspace"/>
              </a:rPr>
              <a:t>текстів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innerspace"/>
              </a:rPr>
              <a:t>; </a:t>
            </a:r>
            <a:r>
              <a:rPr lang="ru-RU" sz="1800" b="0" i="1" dirty="0" err="1">
                <a:solidFill>
                  <a:srgbClr val="333333"/>
                </a:solidFill>
                <a:effectLst/>
                <a:latin typeface="innerspace"/>
              </a:rPr>
              <a:t>запитання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innerspace"/>
              </a:rPr>
              <a:t> до </a:t>
            </a:r>
            <a:r>
              <a:rPr lang="ru-RU" sz="1800" b="0" i="1" dirty="0" err="1">
                <a:solidFill>
                  <a:srgbClr val="333333"/>
                </a:solidFill>
                <a:effectLst/>
                <a:latin typeface="innerspace"/>
              </a:rPr>
              <a:t>відповідей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1800" b="0" i="1" dirty="0" err="1">
                <a:solidFill>
                  <a:srgbClr val="333333"/>
                </a:solidFill>
                <a:effectLst/>
                <a:latin typeface="innerspace"/>
              </a:rPr>
              <a:t>або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1800" b="0" i="1" dirty="0" err="1">
                <a:solidFill>
                  <a:srgbClr val="333333"/>
                </a:solidFill>
                <a:effectLst/>
                <a:latin typeface="innerspace"/>
              </a:rPr>
              <a:t>відповіді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innerspace"/>
              </a:rPr>
              <a:t> до </a:t>
            </a:r>
            <a:r>
              <a:rPr lang="ru-RU" sz="1800" b="0" i="1" dirty="0" err="1">
                <a:solidFill>
                  <a:srgbClr val="333333"/>
                </a:solidFill>
                <a:effectLst/>
                <a:latin typeface="innerspace"/>
              </a:rPr>
              <a:t>запитань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innerspace"/>
              </a:rPr>
              <a:t>)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innerspace"/>
              </a:rPr>
              <a:t>;</a:t>
            </a:r>
          </a:p>
          <a:p>
            <a:pPr algn="just" rtl="0"/>
            <a:r>
              <a:rPr lang="ru-RU" sz="1800" b="0" i="0" dirty="0">
                <a:solidFill>
                  <a:srgbClr val="333333"/>
                </a:solidFill>
                <a:effectLst/>
                <a:latin typeface="innerspace"/>
              </a:rPr>
              <a:t>5 –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innerspace"/>
              </a:rPr>
              <a:t>із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innerspace"/>
              </a:rPr>
              <a:t>вибором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innerspace"/>
              </a:rPr>
              <a:t>однієї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innerspace"/>
              </a:rPr>
              <a:t>правильної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innerspace"/>
              </a:rPr>
              <a:t>відповіді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innerspace"/>
              </a:rPr>
              <a:t> з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innerspace"/>
              </a:rPr>
              <a:t>чотирьох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innerspace"/>
              </a:rPr>
              <a:t>варіантів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innerspace"/>
              </a:rPr>
              <a:t>;</a:t>
            </a:r>
          </a:p>
          <a:p>
            <a:pPr algn="just" rtl="0"/>
            <a:r>
              <a:rPr lang="ru-RU" sz="1800" b="0" i="0" dirty="0">
                <a:solidFill>
                  <a:srgbClr val="333333"/>
                </a:solidFill>
                <a:effectLst/>
                <a:latin typeface="innerspace"/>
              </a:rPr>
              <a:t>19 – на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innerspace"/>
              </a:rPr>
              <a:t>заповнення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innerspace"/>
              </a:rPr>
              <a:t>пропусків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innerspace"/>
              </a:rPr>
              <a:t> у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innerspace"/>
              </a:rPr>
              <a:t>тексті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innerspace"/>
              </a:rPr>
              <a:t> 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innerspace"/>
              </a:rPr>
              <a:t>(</a:t>
            </a:r>
            <a:r>
              <a:rPr lang="ru-RU" sz="1800" b="0" i="1" dirty="0" err="1">
                <a:solidFill>
                  <a:srgbClr val="333333"/>
                </a:solidFill>
                <a:effectLst/>
                <a:latin typeface="innerspace"/>
              </a:rPr>
              <a:t>потрібно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1800" b="0" i="1" dirty="0" err="1">
                <a:solidFill>
                  <a:srgbClr val="333333"/>
                </a:solidFill>
                <a:effectLst/>
                <a:latin typeface="innerspace"/>
              </a:rPr>
              <a:t>доповнити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1800" b="0" i="1" dirty="0" err="1">
                <a:solidFill>
                  <a:srgbClr val="333333"/>
                </a:solidFill>
                <a:effectLst/>
                <a:latin typeface="innerspace"/>
              </a:rPr>
              <a:t>речення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innerspace"/>
              </a:rPr>
              <a:t> в </a:t>
            </a:r>
            <a:r>
              <a:rPr lang="ru-RU" sz="1800" b="0" i="1" dirty="0" err="1">
                <a:solidFill>
                  <a:srgbClr val="333333"/>
                </a:solidFill>
                <a:effectLst/>
                <a:latin typeface="innerspace"/>
              </a:rPr>
              <a:t>тексті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1800" b="0" i="1" dirty="0" err="1">
                <a:solidFill>
                  <a:srgbClr val="333333"/>
                </a:solidFill>
                <a:effectLst/>
                <a:latin typeface="innerspace"/>
              </a:rPr>
              <a:t>словосполученнями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innerspace"/>
              </a:rPr>
              <a:t>/словами </a:t>
            </a:r>
            <a:r>
              <a:rPr lang="ru-RU" sz="1800" b="0" i="1" dirty="0" err="1">
                <a:solidFill>
                  <a:srgbClr val="333333"/>
                </a:solidFill>
                <a:effectLst/>
                <a:latin typeface="innerspace"/>
              </a:rPr>
              <a:t>із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1800" b="0" i="1" dirty="0" err="1">
                <a:solidFill>
                  <a:srgbClr val="333333"/>
                </a:solidFill>
                <a:effectLst/>
                <a:latin typeface="innerspace"/>
              </a:rPr>
              <a:t>запропонованих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1800" b="0" i="1" dirty="0" err="1">
                <a:solidFill>
                  <a:srgbClr val="333333"/>
                </a:solidFill>
                <a:effectLst/>
                <a:latin typeface="innerspace"/>
              </a:rPr>
              <a:t>варіантів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innerspace"/>
              </a:rPr>
              <a:t>)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innerspace"/>
              </a:rPr>
              <a:t>.</a:t>
            </a:r>
            <a:endParaRPr lang="ru-RU" sz="2000" b="0" i="0" dirty="0">
              <a:solidFill>
                <a:srgbClr val="333333"/>
              </a:solidFill>
              <a:effectLst/>
              <a:latin typeface="innerspace"/>
            </a:endParaRPr>
          </a:p>
          <a:p>
            <a:pPr algn="just" rtl="0" fontAlgn="base"/>
            <a:endParaRPr lang="ru-RU" sz="2000" b="0" i="0" dirty="0">
              <a:solidFill>
                <a:srgbClr val="333333"/>
              </a:solidFill>
              <a:effectLst/>
              <a:latin typeface="innerspace"/>
            </a:endParaRPr>
          </a:p>
          <a:p>
            <a:pPr algn="just" rtl="0" fontAlgn="base"/>
            <a:r>
              <a:rPr lang="ru-RU" sz="2000" b="0" i="0" dirty="0">
                <a:solidFill>
                  <a:srgbClr val="333333"/>
                </a:solidFill>
                <a:effectLst/>
                <a:latin typeface="innerspace"/>
              </a:rPr>
              <a:t>На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innerspace"/>
              </a:rPr>
              <a:t>складання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innerspace"/>
              </a:rPr>
              <a:t> тесту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innerspace"/>
              </a:rPr>
              <a:t>надається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innerspace"/>
              </a:rPr>
              <a:t> 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innerspace"/>
              </a:rPr>
              <a:t>45 </a:t>
            </a:r>
            <a:r>
              <a:rPr lang="ru-RU" sz="2000" b="1" i="0" dirty="0" err="1">
                <a:solidFill>
                  <a:srgbClr val="333333"/>
                </a:solidFill>
                <a:effectLst/>
                <a:latin typeface="innerspace"/>
              </a:rPr>
              <a:t>хвилин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innerspace"/>
              </a:rPr>
              <a:t>.</a:t>
            </a:r>
          </a:p>
          <a:p>
            <a:pPr algn="just" rtl="0" fontAlgn="base"/>
            <a:r>
              <a:rPr lang="ru-RU" sz="2000" b="1" dirty="0" err="1">
                <a:solidFill>
                  <a:srgbClr val="333333"/>
                </a:solidFill>
                <a:latin typeface="innerspace"/>
              </a:rPr>
              <a:t>Пороговий</a:t>
            </a:r>
            <a:r>
              <a:rPr lang="ru-RU" sz="2000" b="1" dirty="0">
                <a:solidFill>
                  <a:srgbClr val="333333"/>
                </a:solidFill>
                <a:latin typeface="innerspace"/>
              </a:rPr>
              <a:t>  бал </a:t>
            </a:r>
            <a:r>
              <a:rPr lang="ru-RU" sz="2000" dirty="0">
                <a:solidFill>
                  <a:srgbClr val="333333"/>
                </a:solidFill>
                <a:latin typeface="innerspace"/>
              </a:rPr>
              <a:t>«</a:t>
            </a:r>
            <a:r>
              <a:rPr lang="ru-RU" sz="2000" dirty="0" err="1">
                <a:solidFill>
                  <a:srgbClr val="333333"/>
                </a:solidFill>
                <a:latin typeface="innerspace"/>
              </a:rPr>
              <a:t>склав</a:t>
            </a:r>
            <a:r>
              <a:rPr lang="ru-RU" sz="2000" dirty="0">
                <a:solidFill>
                  <a:srgbClr val="333333"/>
                </a:solidFill>
                <a:latin typeface="innerspace"/>
              </a:rPr>
              <a:t>»/ «не </a:t>
            </a:r>
            <a:r>
              <a:rPr lang="ru-RU" sz="2000" dirty="0" err="1">
                <a:solidFill>
                  <a:srgbClr val="333333"/>
                </a:solidFill>
                <a:latin typeface="innerspace"/>
              </a:rPr>
              <a:t>склав</a:t>
            </a:r>
            <a:r>
              <a:rPr lang="ru-RU" sz="2000" dirty="0">
                <a:solidFill>
                  <a:srgbClr val="333333"/>
                </a:solidFill>
                <a:latin typeface="innerspace"/>
              </a:rPr>
              <a:t>»  - 3 </a:t>
            </a:r>
            <a:r>
              <a:rPr lang="ru-RU" sz="2000" dirty="0" err="1">
                <a:solidFill>
                  <a:srgbClr val="333333"/>
                </a:solidFill>
                <a:latin typeface="innerspace"/>
              </a:rPr>
              <a:t>бали</a:t>
            </a:r>
            <a:r>
              <a:rPr lang="ru-RU" sz="2000" dirty="0">
                <a:solidFill>
                  <a:srgbClr val="333333"/>
                </a:solidFill>
                <a:latin typeface="innerspace"/>
              </a:rPr>
              <a:t>. </a:t>
            </a:r>
            <a:endParaRPr lang="ru-RU" sz="2000" b="0" i="0" dirty="0">
              <a:solidFill>
                <a:srgbClr val="333333"/>
              </a:solidFill>
              <a:effectLst/>
              <a:latin typeface="innerspace"/>
            </a:endParaRPr>
          </a:p>
          <a:p>
            <a:pPr algn="just"/>
            <a:r>
              <a:rPr lang="uk-UA" sz="1600" b="0" i="0" dirty="0">
                <a:solidFill>
                  <a:srgbClr val="212529"/>
                </a:solidFill>
                <a:effectLst/>
                <a:latin typeface="Proxima Nova"/>
              </a:rPr>
              <a:t/>
            </a:r>
            <a:br>
              <a:rPr lang="uk-UA" sz="1600" b="0" i="0" dirty="0">
                <a:solidFill>
                  <a:srgbClr val="212529"/>
                </a:solidFill>
                <a:effectLst/>
                <a:latin typeface="Proxima Nova"/>
              </a:rPr>
            </a:br>
            <a:r>
              <a:rPr lang="uk-UA" sz="1600" b="0" i="0" dirty="0">
                <a:solidFill>
                  <a:srgbClr val="212529"/>
                </a:solidFill>
                <a:effectLst/>
                <a:latin typeface="Proxima Nova"/>
              </a:rPr>
              <a:t>Детально ознайомитися з кожним завданням тесту та завантажити тести минулих років  можна за посиланням: </a:t>
            </a:r>
            <a:r>
              <a:rPr lang="en-US" sz="1600" b="0" i="0" u="none" strike="noStrike" dirty="0">
                <a:solidFill>
                  <a:srgbClr val="007BFF"/>
                </a:solidFill>
                <a:effectLst/>
                <a:latin typeface="Proxima Nova"/>
                <a:hlinkClick r:id="rId4"/>
              </a:rPr>
              <a:t>https://testportal.gov.ua/pidgotovka-yefvv-yevi/</a:t>
            </a:r>
            <a:endParaRPr lang="en-US" sz="1600" b="0" i="0" dirty="0">
              <a:solidFill>
                <a:srgbClr val="212529"/>
              </a:solidFill>
              <a:effectLst/>
              <a:latin typeface="Proxima Nova"/>
            </a:endParaRPr>
          </a:p>
          <a:p>
            <a:pPr algn="l"/>
            <a:r>
              <a:rPr lang="en-US" sz="1600" b="1" i="0" dirty="0">
                <a:solidFill>
                  <a:srgbClr val="212529"/>
                </a:solidFill>
                <a:effectLst/>
                <a:latin typeface="Proxima Nova"/>
              </a:rPr>
              <a:t> </a:t>
            </a:r>
            <a:endParaRPr lang="en-US" sz="1600" b="0" i="0" dirty="0">
              <a:solidFill>
                <a:srgbClr val="212529"/>
              </a:solidFill>
              <a:effectLst/>
              <a:latin typeface="Proxima Nova"/>
            </a:endParaRPr>
          </a:p>
          <a:p>
            <a:pPr algn="just"/>
            <a:r>
              <a:rPr lang="uk-UA" b="0" i="0" dirty="0">
                <a:solidFill>
                  <a:srgbClr val="212529"/>
                </a:solidFill>
                <a:effectLst/>
                <a:latin typeface="Proxima Nova"/>
              </a:rPr>
              <a:t>.</a:t>
            </a:r>
            <a:br>
              <a:rPr lang="uk-UA" b="0" i="0" dirty="0">
                <a:solidFill>
                  <a:srgbClr val="212529"/>
                </a:solidFill>
                <a:effectLst/>
                <a:latin typeface="Proxima Nova"/>
              </a:rPr>
            </a:br>
            <a:r>
              <a:rPr lang="uk-UA" b="1" i="0" dirty="0">
                <a:solidFill>
                  <a:srgbClr val="212529"/>
                </a:solidFill>
                <a:effectLst/>
                <a:latin typeface="Proxima Nova"/>
              </a:rPr>
              <a:t/>
            </a:r>
            <a:br>
              <a:rPr lang="uk-UA" b="1" i="0" dirty="0">
                <a:solidFill>
                  <a:srgbClr val="212529"/>
                </a:solidFill>
                <a:effectLst/>
                <a:latin typeface="Proxima Nova"/>
              </a:rPr>
            </a:br>
            <a:r>
              <a:rPr lang="uk-UA" b="0" i="0" dirty="0">
                <a:solidFill>
                  <a:srgbClr val="212529"/>
                </a:solidFill>
                <a:effectLst/>
                <a:latin typeface="Proxima Nova"/>
              </a:rPr>
              <a:t> </a:t>
            </a:r>
          </a:p>
          <a:p>
            <a:pPr lvl="1"/>
            <a:r>
              <a:rPr lang="uk-UA" b="0" i="0" dirty="0">
                <a:solidFill>
                  <a:srgbClr val="212529"/>
                </a:solidFill>
                <a:effectLst/>
                <a:latin typeface="Proxima Nova"/>
              </a:rPr>
              <a:t> </a:t>
            </a:r>
          </a:p>
          <a:p>
            <a:pPr algn="l"/>
            <a:r>
              <a:rPr lang="uk-UA" b="0" i="0" dirty="0">
                <a:solidFill>
                  <a:srgbClr val="212529"/>
                </a:solidFill>
                <a:effectLst/>
                <a:latin typeface="Proxima Nova"/>
              </a:rPr>
              <a:t> </a:t>
            </a:r>
            <a:endParaRPr lang="en-US" b="0" i="0" dirty="0">
              <a:solidFill>
                <a:srgbClr val="212529"/>
              </a:solidFill>
              <a:effectLst/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672551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77012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1979712" y="-36062"/>
            <a:ext cx="5936774" cy="54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rgbClr val="313B9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 Магістр :  Головне про ЄВІ</a:t>
            </a:r>
            <a:endParaRPr sz="2400" b="1" dirty="0">
              <a:solidFill>
                <a:srgbClr val="313B9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1" name="Google Shape;65;p14"/>
          <p:cNvCxnSpPr/>
          <p:nvPr/>
        </p:nvCxnSpPr>
        <p:spPr>
          <a:xfrm>
            <a:off x="3923420" y="510798"/>
            <a:ext cx="5018316" cy="6164"/>
          </a:xfrm>
          <a:prstGeom prst="straightConnector1">
            <a:avLst/>
          </a:prstGeom>
          <a:noFill/>
          <a:ln w="9525" cap="flat" cmpd="sng">
            <a:solidFill>
              <a:srgbClr val="141B4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TextBox 24"/>
          <p:cNvSpPr txBox="1"/>
          <p:nvPr/>
        </p:nvSpPr>
        <p:spPr>
          <a:xfrm>
            <a:off x="5040889" y="1336717"/>
            <a:ext cx="2458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 </a:t>
            </a:r>
            <a:endParaRPr lang="uk-UA" sz="2800" dirty="0">
              <a:solidFill>
                <a:srgbClr val="1C1C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281420-6629-47E9-8F9E-FA0C3D2DA8A3}"/>
              </a:ext>
            </a:extLst>
          </p:cNvPr>
          <p:cNvSpPr txBox="1"/>
          <p:nvPr/>
        </p:nvSpPr>
        <p:spPr>
          <a:xfrm>
            <a:off x="1547664" y="626852"/>
            <a:ext cx="72008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b="1" i="0" dirty="0">
                <a:solidFill>
                  <a:srgbClr val="993366"/>
                </a:solidFill>
                <a:effectLst/>
                <a:latin typeface="arial black" panose="020B0A04020102020204" pitchFamily="34" charset="0"/>
              </a:rPr>
              <a:t>Другий блок</a:t>
            </a:r>
            <a:r>
              <a:rPr lang="uk-UA" sz="1600" b="0" i="0" dirty="0">
                <a:solidFill>
                  <a:srgbClr val="212529"/>
                </a:solidFill>
                <a:effectLst/>
                <a:latin typeface="Proxima Nova"/>
              </a:rPr>
              <a:t> - це </a:t>
            </a:r>
            <a:r>
              <a:rPr lang="uk-UA" sz="1600" b="1" i="0" dirty="0">
                <a:solidFill>
                  <a:srgbClr val="212529"/>
                </a:solidFill>
                <a:effectLst/>
                <a:latin typeface="Proxima Nova"/>
              </a:rPr>
              <a:t>ТЗНК</a:t>
            </a:r>
            <a:r>
              <a:rPr lang="uk-UA" sz="1600" b="0" i="0" dirty="0">
                <a:solidFill>
                  <a:srgbClr val="212529"/>
                </a:solidFill>
                <a:effectLst/>
                <a:latin typeface="Proxima Nova"/>
              </a:rPr>
              <a:t> – </a:t>
            </a:r>
            <a:r>
              <a:rPr lang="uk-UA" sz="1600" b="1" i="0" dirty="0">
                <a:solidFill>
                  <a:srgbClr val="212529"/>
                </a:solidFill>
                <a:effectLst/>
                <a:latin typeface="Proxima Nova"/>
              </a:rPr>
              <a:t>тестування із загальних навчальних </a:t>
            </a:r>
            <a:r>
              <a:rPr lang="uk-UA" sz="1600" b="1" i="0" dirty="0" err="1">
                <a:solidFill>
                  <a:srgbClr val="212529"/>
                </a:solidFill>
                <a:effectLst/>
                <a:latin typeface="Proxima Nova"/>
              </a:rPr>
              <a:t>компетентностей</a:t>
            </a:r>
            <a:r>
              <a:rPr lang="uk-UA" sz="1600" b="1" i="0" dirty="0">
                <a:solidFill>
                  <a:srgbClr val="212529"/>
                </a:solidFill>
                <a:effectLst/>
                <a:latin typeface="Proxima Nova"/>
              </a:rPr>
              <a:t>.</a:t>
            </a:r>
            <a:endParaRPr lang="uk-UA" sz="1600" b="1" dirty="0">
              <a:solidFill>
                <a:srgbClr val="212529"/>
              </a:solidFill>
              <a:latin typeface="Proxima Nova"/>
            </a:endParaRPr>
          </a:p>
          <a:p>
            <a:pPr algn="just"/>
            <a:r>
              <a:rPr lang="uk-UA" sz="1600" b="0" i="0" dirty="0">
                <a:solidFill>
                  <a:srgbClr val="212529"/>
                </a:solidFill>
                <a:effectLst/>
                <a:latin typeface="Proxima Nova"/>
              </a:rPr>
              <a:t> </a:t>
            </a:r>
          </a:p>
          <a:p>
            <a:pPr algn="just"/>
            <a:r>
              <a:rPr lang="uk-UA" sz="1600" dirty="0">
                <a:solidFill>
                  <a:srgbClr val="212529"/>
                </a:solidFill>
                <a:latin typeface="Proxima Nova"/>
              </a:rPr>
              <a:t>П</a:t>
            </a:r>
            <a:r>
              <a:rPr lang="uk-UA" sz="1600" b="0" i="0" dirty="0">
                <a:solidFill>
                  <a:srgbClr val="212529"/>
                </a:solidFill>
                <a:effectLst/>
                <a:latin typeface="Proxima Nova"/>
              </a:rPr>
              <a:t>ередбачає перевірку </a:t>
            </a:r>
            <a:r>
              <a:rPr lang="uk-UA" sz="1600" b="1" i="0" dirty="0">
                <a:solidFill>
                  <a:srgbClr val="212529"/>
                </a:solidFill>
                <a:effectLst/>
                <a:latin typeface="Proxima Nova"/>
              </a:rPr>
              <a:t>таких навичок:</a:t>
            </a:r>
            <a:endParaRPr lang="uk-UA" sz="1600" b="0" i="0" dirty="0">
              <a:solidFill>
                <a:srgbClr val="212529"/>
              </a:solidFill>
              <a:effectLst/>
              <a:latin typeface="Proxima Nov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600" b="0" i="0" dirty="0">
                <a:solidFill>
                  <a:srgbClr val="212529"/>
                </a:solidFill>
                <a:effectLst/>
                <a:latin typeface="Proxima Nova"/>
              </a:rPr>
              <a:t> критичне читання та мислення;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600" b="0" i="0" dirty="0">
                <a:solidFill>
                  <a:srgbClr val="212529"/>
                </a:solidFill>
                <a:effectLst/>
                <a:latin typeface="Proxima Nova"/>
              </a:rPr>
              <a:t> аналітичне письмо;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600" b="0" i="0" dirty="0">
                <a:solidFill>
                  <a:srgbClr val="212529"/>
                </a:solidFill>
                <a:effectLst/>
                <a:latin typeface="Proxima Nova"/>
              </a:rPr>
              <a:t> комунікативні навички;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600" b="0" i="0" dirty="0">
                <a:solidFill>
                  <a:srgbClr val="212529"/>
                </a:solidFill>
                <a:effectLst/>
                <a:latin typeface="Proxima Nova"/>
              </a:rPr>
              <a:t> логічне мислення;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600" b="0" i="0" dirty="0">
                <a:solidFill>
                  <a:srgbClr val="212529"/>
                </a:solidFill>
                <a:effectLst/>
                <a:latin typeface="Proxima Nova"/>
              </a:rPr>
              <a:t> аналітичне мислення.</a:t>
            </a:r>
          </a:p>
          <a:p>
            <a:pPr algn="l"/>
            <a:endParaRPr lang="uk-UA" sz="1600" b="0" i="0" dirty="0">
              <a:solidFill>
                <a:srgbClr val="0D0D0D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uk-UA" sz="16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Тест </a:t>
            </a:r>
            <a:r>
              <a:rPr lang="uk-UA" sz="1600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складатиметься</a:t>
            </a:r>
            <a:r>
              <a:rPr lang="uk-UA" sz="16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з </a:t>
            </a:r>
            <a:r>
              <a:rPr lang="uk-UA" sz="1600" b="1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двох</a:t>
            </a:r>
            <a:r>
              <a:rPr lang="uk-UA" sz="16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uk-UA" sz="1600" b="1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частин</a:t>
            </a:r>
            <a:r>
              <a:rPr lang="uk-UA" sz="16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: вербально-комунікативного і логіко-аналітичного компонентів. </a:t>
            </a:r>
          </a:p>
          <a:p>
            <a:pPr algn="l"/>
            <a:r>
              <a:rPr lang="uk-UA" sz="16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Усього - </a:t>
            </a:r>
            <a:r>
              <a:rPr lang="uk-UA" sz="1600" b="1" i="0" u="none" strike="noStrike" dirty="0">
                <a:solidFill>
                  <a:srgbClr val="337AB7"/>
                </a:solidFill>
                <a:effectLst/>
                <a:latin typeface="Arial" panose="020B0604020202020204" pitchFamily="34" charset="0"/>
                <a:hlinkClick r:id="rId4"/>
              </a:rPr>
              <a:t>33 завдання</a:t>
            </a:r>
            <a:r>
              <a:rPr lang="uk-UA" sz="16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, з-поміж яких: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6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10 завдань на заповнення пропусків у </a:t>
            </a:r>
            <a:r>
              <a:rPr lang="uk-UA" sz="1600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мікротексті</a:t>
            </a:r>
            <a:r>
              <a:rPr lang="uk-UA" sz="16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uk-UA" sz="1600" b="0" i="1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(буде запропоновано доповнити речення в </a:t>
            </a:r>
            <a:r>
              <a:rPr lang="uk-UA" sz="1600" b="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мікротексті</a:t>
            </a:r>
            <a:r>
              <a:rPr lang="uk-UA" sz="1600" b="0" i="1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словосполученнями / словами з наведених варіантів)</a:t>
            </a:r>
            <a:r>
              <a:rPr lang="uk-UA" sz="16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6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23 завдання з вибором однієї правильної відповіді з чотирьох варіантів.</a:t>
            </a:r>
          </a:p>
          <a:p>
            <a:pPr algn="l"/>
            <a:r>
              <a:rPr lang="uk-UA" sz="16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На виконання тесту відведено </a:t>
            </a:r>
            <a:r>
              <a:rPr lang="uk-UA" sz="1600" b="1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75 хвилин</a:t>
            </a:r>
            <a:r>
              <a:rPr lang="uk-UA" sz="16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uk-UA" sz="1600" b="0" i="0" dirty="0">
              <a:solidFill>
                <a:srgbClr val="212529"/>
              </a:solidFill>
              <a:effectLst/>
              <a:latin typeface="Proxima Nova"/>
            </a:endParaRPr>
          </a:p>
          <a:p>
            <a:pPr algn="l"/>
            <a:r>
              <a:rPr lang="uk-UA" sz="1600" b="0" i="0" dirty="0">
                <a:solidFill>
                  <a:srgbClr val="212529"/>
                </a:solidFill>
                <a:effectLst/>
                <a:latin typeface="Proxima Nova"/>
              </a:rPr>
              <a:t> </a:t>
            </a:r>
          </a:p>
          <a:p>
            <a:pPr algn="l"/>
            <a:r>
              <a:rPr lang="uk-UA" sz="1600" b="0" i="0" dirty="0">
                <a:solidFill>
                  <a:srgbClr val="212529"/>
                </a:solidFill>
                <a:effectLst/>
                <a:latin typeface="Proxima Nova"/>
              </a:rPr>
              <a:t>Приклад завдань блоку ТЗНК можна переглянути тут: </a:t>
            </a:r>
            <a:r>
              <a:rPr lang="en-US" sz="1600" b="0" i="0" u="none" strike="noStrike" dirty="0">
                <a:solidFill>
                  <a:srgbClr val="007BFF"/>
                </a:solidFill>
                <a:effectLst/>
                <a:latin typeface="Proxima Nova"/>
                <a:hlinkClick r:id="rId5"/>
              </a:rPr>
              <a:t>https://zno.osvita.ua/master/tznpk/</a:t>
            </a:r>
            <a:endParaRPr lang="en-US" sz="1600" b="0" i="0" dirty="0">
              <a:solidFill>
                <a:srgbClr val="212529"/>
              </a:solidFill>
              <a:effectLst/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752759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77012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1979712" y="-36062"/>
            <a:ext cx="5936774" cy="54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rgbClr val="313B9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 Магістр :  Головне про  ЄФВВ</a:t>
            </a:r>
            <a:endParaRPr sz="2400" b="1" dirty="0">
              <a:solidFill>
                <a:srgbClr val="313B9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1" name="Google Shape;65;p14"/>
          <p:cNvCxnSpPr/>
          <p:nvPr/>
        </p:nvCxnSpPr>
        <p:spPr>
          <a:xfrm>
            <a:off x="3923420" y="510798"/>
            <a:ext cx="5018316" cy="6164"/>
          </a:xfrm>
          <a:prstGeom prst="straightConnector1">
            <a:avLst/>
          </a:prstGeom>
          <a:noFill/>
          <a:ln w="9525" cap="flat" cmpd="sng">
            <a:solidFill>
              <a:srgbClr val="141B4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TextBox 24"/>
          <p:cNvSpPr txBox="1"/>
          <p:nvPr/>
        </p:nvSpPr>
        <p:spPr>
          <a:xfrm>
            <a:off x="5040889" y="1336717"/>
            <a:ext cx="2458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 </a:t>
            </a:r>
            <a:endParaRPr lang="uk-UA" sz="2800" dirty="0">
              <a:solidFill>
                <a:srgbClr val="1C1C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281420-6629-47E9-8F9E-FA0C3D2DA8A3}"/>
              </a:ext>
            </a:extLst>
          </p:cNvPr>
          <p:cNvSpPr txBox="1"/>
          <p:nvPr/>
        </p:nvSpPr>
        <p:spPr>
          <a:xfrm>
            <a:off x="1547664" y="626852"/>
            <a:ext cx="72008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b="1" i="0" dirty="0">
                <a:solidFill>
                  <a:srgbClr val="212529"/>
                </a:solidFill>
                <a:effectLst/>
                <a:latin typeface="Proxima Nova"/>
              </a:rPr>
              <a:t>Єдине фахове вступне випробування – предметний тест з педагогіки та психології </a:t>
            </a:r>
          </a:p>
          <a:p>
            <a:pPr algn="ctr"/>
            <a:endParaRPr lang="uk-UA" dirty="0">
              <a:solidFill>
                <a:srgbClr val="212529"/>
              </a:solidFill>
              <a:latin typeface="Proxima Nova"/>
            </a:endParaRPr>
          </a:p>
          <a:p>
            <a:pPr algn="ctr"/>
            <a:r>
              <a:rPr lang="uk-UA" b="1" dirty="0"/>
              <a:t>УЗАГАЛЬНЕНА СТРУКТУРА ПРЕДМЕТНОГО ТЕСТУ</a:t>
            </a:r>
          </a:p>
          <a:p>
            <a:pPr algn="ctr"/>
            <a:endParaRPr lang="uk-UA" dirty="0"/>
          </a:p>
          <a:p>
            <a:pPr algn="ctr"/>
            <a:endParaRPr lang="uk-UA" dirty="0"/>
          </a:p>
          <a:p>
            <a:pPr algn="ctr"/>
            <a:endParaRPr lang="uk-UA" dirty="0"/>
          </a:p>
          <a:p>
            <a:pPr algn="ctr"/>
            <a:endParaRPr lang="uk-UA" dirty="0"/>
          </a:p>
          <a:p>
            <a:pPr algn="ctr"/>
            <a:endParaRPr lang="uk-UA" dirty="0"/>
          </a:p>
          <a:p>
            <a:pPr algn="ctr"/>
            <a:endParaRPr lang="uk-UA" dirty="0"/>
          </a:p>
          <a:p>
            <a:pPr algn="ctr"/>
            <a:endParaRPr lang="uk-UA" dirty="0"/>
          </a:p>
          <a:p>
            <a:pPr algn="ctr"/>
            <a:r>
              <a:rPr lang="uk-UA" dirty="0"/>
              <a:t>  </a:t>
            </a:r>
            <a:endParaRPr lang="uk-UA" b="0" i="0" dirty="0">
              <a:solidFill>
                <a:srgbClr val="212529"/>
              </a:solidFill>
              <a:effectLst/>
              <a:latin typeface="Proxima Nova"/>
            </a:endParaRPr>
          </a:p>
          <a:p>
            <a:pPr algn="just"/>
            <a:r>
              <a:rPr lang="uk-UA" sz="2000" b="1" i="0" dirty="0">
                <a:solidFill>
                  <a:srgbClr val="993366"/>
                </a:solidFill>
                <a:effectLst/>
                <a:latin typeface="arial black" panose="020B0A04020102020204" pitchFamily="34" charset="0"/>
              </a:rPr>
              <a:t> </a:t>
            </a:r>
            <a:endParaRPr lang="uk-UA" sz="2000" b="1" dirty="0">
              <a:solidFill>
                <a:srgbClr val="212529"/>
              </a:solidFill>
              <a:latin typeface="Proxima Nova"/>
            </a:endParaRPr>
          </a:p>
          <a:p>
            <a:pPr algn="l"/>
            <a:endParaRPr lang="uk-UA" sz="2000" b="0" i="0" dirty="0">
              <a:solidFill>
                <a:srgbClr val="212529"/>
              </a:solidFill>
              <a:effectLst/>
              <a:latin typeface="Proxima Nova"/>
            </a:endParaRPr>
          </a:p>
        </p:txBody>
      </p:sp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7B019D6B-6582-43C4-B6FE-2CFC5CA032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129571"/>
              </p:ext>
            </p:extLst>
          </p:nvPr>
        </p:nvGraphicFramePr>
        <p:xfrm>
          <a:off x="1693227" y="1772816"/>
          <a:ext cx="6623189" cy="3235815"/>
        </p:xfrm>
        <a:graphic>
          <a:graphicData uri="http://schemas.openxmlformats.org/drawingml/2006/table">
            <a:tbl>
              <a:tblPr firstRow="1" firstCol="1" bandRow="1"/>
              <a:tblGrid>
                <a:gridCol w="3931400">
                  <a:extLst>
                    <a:ext uri="{9D8B030D-6E8A-4147-A177-3AD203B41FA5}">
                      <a16:colId xmlns:a16="http://schemas.microsoft.com/office/drawing/2014/main" val="1002679939"/>
                    </a:ext>
                  </a:extLst>
                </a:gridCol>
                <a:gridCol w="2691789">
                  <a:extLst>
                    <a:ext uri="{9D8B030D-6E8A-4147-A177-3AD203B41FA5}">
                      <a16:colId xmlns:a16="http://schemas.microsoft.com/office/drawing/2014/main" val="3717282554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Найменування   розділу 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Питома вага розділу, %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042258"/>
                  </a:ext>
                </a:extLst>
              </a:tr>
              <a:tr h="33410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Основи педагогіки та психології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            13-17 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586588"/>
                  </a:ext>
                </a:extLst>
              </a:tr>
              <a:tr h="52999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    Історія і теорія педагогіки та психології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             20-30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056154"/>
                  </a:ext>
                </a:extLst>
              </a:tr>
              <a:tr h="68591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3.     Методи дослідження у педагогіці та психології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             13-17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0091863"/>
                  </a:ext>
                </a:extLst>
              </a:tr>
              <a:tr h="103773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4. Прикладні психолого-педагогічні засади освіти, навчання, виховання та розвитку особистості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             40-50 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761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65438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2882</TotalTime>
  <Words>1624</Words>
  <Application>Microsoft Office PowerPoint</Application>
  <PresentationFormat>Екран (4:3)</PresentationFormat>
  <Paragraphs>419</Paragraphs>
  <Slides>23</Slides>
  <Notes>21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35" baseType="lpstr">
      <vt:lpstr>Wingdings</vt:lpstr>
      <vt:lpstr>Calibri</vt:lpstr>
      <vt:lpstr>Arial</vt:lpstr>
      <vt:lpstr>Proxima Nova</vt:lpstr>
      <vt:lpstr>MS Mincho</vt:lpstr>
      <vt:lpstr>Century Gothic</vt:lpstr>
      <vt:lpstr>arial black</vt:lpstr>
      <vt:lpstr>Franklin Gothic Book</vt:lpstr>
      <vt:lpstr>innerspace</vt:lpstr>
      <vt:lpstr>PT Sans</vt:lpstr>
      <vt:lpstr>Times New Roman</vt:lpstr>
      <vt:lpstr>Simple Light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Терміни прийому заяв та документів  для осіб, які вступають на навчання для здобуття ОС «Магістр»</vt:lpstr>
      <vt:lpstr>Терміни прийому заяв та документів  для осіб, які вступають на навчання для здобуття ОС «Магістр»</vt:lpstr>
      <vt:lpstr>   Підсумки вступної кампанії на ОС Магістр у 2023 р. 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LNU</cp:lastModifiedBy>
  <cp:revision>163</cp:revision>
  <cp:lastPrinted>2021-04-19T09:02:01Z</cp:lastPrinted>
  <dcterms:modified xsi:type="dcterms:W3CDTF">2024-04-10T14:52:57Z</dcterms:modified>
</cp:coreProperties>
</file>